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9" r:id="rId5"/>
    <p:sldMasterId id="2147483671" r:id="rId6"/>
    <p:sldMasterId id="2147483679" r:id="rId7"/>
    <p:sldMasterId id="2147483681" r:id="rId8"/>
    <p:sldMasterId id="2147483696" r:id="rId9"/>
    <p:sldMasterId id="2147483711" r:id="rId10"/>
  </p:sldMasterIdLst>
  <p:notesMasterIdLst>
    <p:notesMasterId r:id="rId19"/>
  </p:notesMasterIdLst>
  <p:sldIdLst>
    <p:sldId id="256" r:id="rId11"/>
    <p:sldId id="267" r:id="rId12"/>
    <p:sldId id="270" r:id="rId13"/>
    <p:sldId id="269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38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51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In 2021, Illinois HB253 was passed, which combined the performance-based approach emphasized by MAP-21 with increased scrutiny on capacity expansion projects. The goal of this bill was to increase transparency and equitable decision-making on projects with high levels of taxpayer investment and impact.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data-driven decisions tool resulted from this law, built around 5 goal areas emphasized in both the bill and in IDOT’s LRTP. 11 selection criteria were used in the first evaluation rounds, with emissions and equity criteria added most recently.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environmental impacts/livability section previously used useful but less specific metrics, namely the type of NEPA analysis required for the project, a simple environmental justice indicator, and if the project area has been impacted by an emergency event in the last 20 years.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It is important to note that while the DDD increases transparency, it compares all of our proposed capacity expansion projects against one another. So rather than looking at a congested, high job growth, or other notable corridor and using a tool to determine the best treatment, that piece happens before the projects get to this tool. We are ranking projects against one another.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Previously, 11 selection criteria were used, but this cycle included the addition of an emissions metric (discussed later) and an equity measure.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  <a:p>
            <a:r>
              <a:rPr lang="en-US" dirty="0"/>
              <a:t>MYP list of projects</a:t>
            </a:r>
          </a:p>
          <a:p>
            <a:r>
              <a:rPr lang="en-US" dirty="0"/>
              <a:t>Projects can be grouped but testing has shown individual project testing is better.  It avoids projects impacting each other.</a:t>
            </a:r>
          </a:p>
          <a:p>
            <a:endParaRPr lang="en-US" dirty="0"/>
          </a:p>
          <a:p>
            <a:r>
              <a:rPr lang="en-US" dirty="0"/>
              <a:t>Project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Difference in emissions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 competitiveness:  savings doubled; adverse impacts doubled.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Grams per day per mile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Projects ranked in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0436-93DA-FE5E-BF4D-7A09566C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48359-046C-1614-854F-34CB144FB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32469-300F-582E-E59F-C9E037BAD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r>
              <a:rPr lang="en-US" sz="2800" dirty="0"/>
              <a:t>Transit Competitiveness </a:t>
            </a:r>
          </a:p>
          <a:p>
            <a:pPr lvl="1"/>
            <a:r>
              <a:rPr lang="en-US" sz="2200" dirty="0"/>
              <a:t>Emission Savings are halved</a:t>
            </a:r>
          </a:p>
          <a:p>
            <a:pPr lvl="1"/>
            <a:r>
              <a:rPr lang="en-US" sz="2200" dirty="0"/>
              <a:t>Emissions Increases are doubled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Project ranking: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pollutant ranked 1..x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CO2E ranked highest – accounts for all gasses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Scores are normalized 1 to 0.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C6918-BBD3-BB50-A5DF-5CBA08A6E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9B19-B851-332C-1427-6D273C6B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033A1-F88F-A11C-8379-1E2852EAB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21C55-35D8-149D-74CA-0B2E158D9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r>
              <a:rPr lang="en-US" sz="2800" dirty="0"/>
              <a:t>Transit Competitiveness </a:t>
            </a:r>
          </a:p>
          <a:p>
            <a:pPr lvl="1"/>
            <a:r>
              <a:rPr lang="en-US" sz="2200" dirty="0"/>
              <a:t>Emission Savings are halved</a:t>
            </a:r>
          </a:p>
          <a:p>
            <a:pPr lvl="1"/>
            <a:r>
              <a:rPr lang="en-US" sz="2200" dirty="0"/>
              <a:t>Emissions Increases are doubled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Project ranking: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pollutant ranked 1..x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CO2E ranked highest – accounts for all gasses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Scores are normalized 1 to 0.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8DD7-2448-59FE-5A71-A96A3E229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2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5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op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210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1714500"/>
            <a:ext cx="11836400" cy="4445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71EB0-5096-4B1F-BAC5-2E115986B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28986271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7EBD05-310F-414D-9493-F34AAB187542}"/>
              </a:ext>
            </a:extLst>
          </p:cNvPr>
          <p:cNvSpPr/>
          <p:nvPr/>
        </p:nvSpPr>
        <p:spPr>
          <a:xfrm>
            <a:off x="0" y="6090919"/>
            <a:ext cx="12192000" cy="778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BCBEB-8591-4481-ADC7-868721BE5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F7542-4D9A-469B-BB20-ECEA966E83FC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5168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30560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1A95E2-BDA8-4AA7-B306-08F70A879BBB}"/>
              </a:ext>
            </a:extLst>
          </p:cNvPr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A8B5EAC-2B02-463C-8E19-98D1B16A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759980B-9EC0-49C2-8D9F-7C72F14B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7605CD7-B964-486D-B2BC-A5512DD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8898B05-6873-45F3-8BFC-91ECF7ED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10AC5E0-DD28-4ADC-B65B-B8C9B5FB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CF8E43B-2B89-4B06-A701-76A3724A7671}"/>
              </a:ext>
            </a:extLst>
          </p:cNvPr>
          <p:cNvSpPr/>
          <p:nvPr/>
        </p:nvSpPr>
        <p:spPr>
          <a:xfrm>
            <a:off x="2" y="0"/>
            <a:ext cx="121350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AB01C-B24F-4546-91D1-B3B79ADB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60" y="0"/>
            <a:ext cx="10949966" cy="37821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88565-087F-445F-ADF7-1D851CF4C3D5}"/>
              </a:ext>
            </a:extLst>
          </p:cNvPr>
          <p:cNvSpPr txBox="1"/>
          <p:nvPr/>
        </p:nvSpPr>
        <p:spPr>
          <a:xfrm>
            <a:off x="0" y="6507584"/>
            <a:ext cx="11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72D7A-6F1C-4E2B-9CE0-78B4E60E0F91}"/>
              </a:ext>
            </a:extLst>
          </p:cNvPr>
          <p:cNvSpPr/>
          <p:nvPr/>
        </p:nvSpPr>
        <p:spPr>
          <a:xfrm rot="5400000">
            <a:off x="-2209902" y="3406140"/>
            <a:ext cx="6858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1310-DD83-47B6-BA5B-72AEFAE4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8" y="89036"/>
            <a:ext cx="1012509" cy="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80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251417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02930864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4"/>
            <a:ext cx="885952" cy="365125"/>
          </a:xfrm>
          <a:prstGeom prst="rect">
            <a:avLst/>
          </a:prstGeom>
        </p:spPr>
        <p:txBody>
          <a:bodyPr/>
          <a:lstStyle/>
          <a:p>
            <a:fld id="{93DF7AB1-AE1E-4635-A997-2AFD5BDF6D5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029399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04197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0" y="2070100"/>
            <a:ext cx="12191999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69" y="2069559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3" y="2816689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2" y="3186016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6" y="3978933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0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3" y="2385282"/>
            <a:ext cx="2108200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0" y="2372868"/>
            <a:ext cx="2204102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2605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441" y="2262434"/>
            <a:ext cx="133232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6441" y="2005553"/>
            <a:ext cx="133232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128263"/>
            <a:ext cx="10972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Please select a Custom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CS Theme from the Design Tab . . .</a:t>
            </a:r>
          </a:p>
          <a:p>
            <a:pPr algn="ctr"/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then Delete this Slide</a:t>
            </a:r>
          </a:p>
        </p:txBody>
      </p:sp>
    </p:spTree>
    <p:extLst>
      <p:ext uri="{BB962C8B-B14F-4D97-AF65-F5344CB8AC3E}">
        <p14:creationId xmlns:p14="http://schemas.microsoft.com/office/powerpoint/2010/main" val="3287797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22983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4413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412594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0904411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685600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1031244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4"/>
            <a:ext cx="885952" cy="365125"/>
          </a:xfrm>
          <a:prstGeom prst="rect">
            <a:avLst/>
          </a:prstGeom>
        </p:spPr>
        <p:txBody>
          <a:bodyPr/>
          <a:lstStyle/>
          <a:p>
            <a:fld id="{93DF7AB1-AE1E-4635-A997-2AFD5BDF6D5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7285556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746773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296098946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28126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3278400"/>
            <a:ext cx="12188420" cy="1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64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665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6F249E0-CF80-41A1-95F1-4ACCE2958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4211" y="0"/>
            <a:ext cx="6097790" cy="32824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3278400"/>
            <a:ext cx="12188420" cy="1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037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665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E0FCF-60F8-4FDF-9E89-73CC64CE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32" y="5537567"/>
            <a:ext cx="3136452" cy="1134639"/>
          </a:xfrm>
          <a:prstGeom prst="rect">
            <a:avLst/>
          </a:prstGeom>
        </p:spPr>
      </p:pic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6F249E0-CF80-41A1-95F1-4ACCE2958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4211" y="0"/>
            <a:ext cx="6097790" cy="32824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5953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7767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D7D890-269A-466B-A4FD-86988EA39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660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35"/>
            <a:ext cx="10515600" cy="98319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»"/>
              <a:defRPr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4"/>
              </a:buClr>
              <a:defRPr/>
            </a:lvl3pPr>
            <a:lvl4pPr marL="1490663" indent="-288925">
              <a:buClr>
                <a:schemeClr val="accent1"/>
              </a:buClr>
              <a:buFont typeface="Arial" panose="020B0604020202020204" pitchFamily="34" charset="0"/>
              <a:buChar char="◦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25231-596D-4828-88A6-F7C1E902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309F0-38F0-47BE-A5E4-35716C69FFC8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35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207435"/>
            <a:ext cx="6305550" cy="983190"/>
          </a:xfrm>
        </p:spPr>
        <p:txBody>
          <a:bodyPr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6264F-9307-44C6-BEDE-0DC459AEBAFF}"/>
              </a:ext>
            </a:extLst>
          </p:cNvPr>
          <p:cNvSpPr/>
          <p:nvPr/>
        </p:nvSpPr>
        <p:spPr>
          <a:xfrm>
            <a:off x="11353800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16EE89-A6E7-4334-86D4-507C96E0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640007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35"/>
            <a:ext cx="6305550" cy="983190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FF762-4281-4581-B113-48FBF7C8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9C37F-FD41-451B-8D11-B94C5C68053A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613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op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1714500"/>
            <a:ext cx="11836400" cy="4445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71EB0-5096-4B1F-BAC5-2E115986B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562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F76F4-DA35-4930-AFDD-484BA140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082762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7EBD05-310F-414D-9493-F34AAB187542}"/>
              </a:ext>
            </a:extLst>
          </p:cNvPr>
          <p:cNvSpPr/>
          <p:nvPr/>
        </p:nvSpPr>
        <p:spPr>
          <a:xfrm>
            <a:off x="0" y="6090919"/>
            <a:ext cx="12192000" cy="77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F7542-4D9A-469B-BB20-ECEA966E83FC}"/>
              </a:ext>
            </a:extLst>
          </p:cNvPr>
          <p:cNvSpPr txBox="1"/>
          <p:nvPr/>
        </p:nvSpPr>
        <p:spPr>
          <a:xfrm>
            <a:off x="5802488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71724135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E69107-1091-4E96-8C36-851FADA0C295}"/>
              </a:ext>
            </a:extLst>
          </p:cNvPr>
          <p:cNvSpPr/>
          <p:nvPr/>
        </p:nvSpPr>
        <p:spPr>
          <a:xfrm>
            <a:off x="5506064" y="6507583"/>
            <a:ext cx="1179871" cy="35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B564CD-368B-48E6-A7DF-65ED3EE880DA}"/>
              </a:ext>
            </a:extLst>
          </p:cNvPr>
          <p:cNvSpPr/>
          <p:nvPr/>
        </p:nvSpPr>
        <p:spPr>
          <a:xfrm>
            <a:off x="2" y="0"/>
            <a:ext cx="12135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44595F-ACE4-4E38-A47B-4CD37907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04" y="0"/>
            <a:ext cx="10978422" cy="37821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9B423-5E75-4C74-AA43-277F0EF83AD8}"/>
              </a:ext>
            </a:extLst>
          </p:cNvPr>
          <p:cNvSpPr txBox="1"/>
          <p:nvPr/>
        </p:nvSpPr>
        <p:spPr>
          <a:xfrm>
            <a:off x="0" y="6507584"/>
            <a:ext cx="11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5273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4C565-DFA5-480C-B965-E4D26D2C6757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CADAC-2A6B-4444-BDA5-9849000B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907206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BA65E0-3E39-486E-9821-1829492C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3E6BB-3E2E-4B1D-9BF3-C087C7919C11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9211"/>
      </p:ext>
    </p:extLst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07566-B8F7-4226-A27C-8877B129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56322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7767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78B1FD8-C2DA-4CEB-9D1F-F8B4B1D8C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71" y="5962147"/>
            <a:ext cx="5038469" cy="7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CA264-0F1F-4B20-B3F1-2384D3B84A48}"/>
              </a:ext>
            </a:extLst>
          </p:cNvPr>
          <p:cNvSpPr/>
          <p:nvPr/>
        </p:nvSpPr>
        <p:spPr>
          <a:xfrm>
            <a:off x="5692921" y="6546079"/>
            <a:ext cx="806153" cy="31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4729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0" y="2070100"/>
            <a:ext cx="12191999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69" y="2069559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3" y="2816689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2" y="3186016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6" y="3978933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0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3" y="2385282"/>
            <a:ext cx="2108200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0" y="2372868"/>
            <a:ext cx="2204102" cy="2112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68FDE0-9B1B-40DC-9957-A2350561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4639161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3278400"/>
            <a:ext cx="12188420" cy="1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2856E3-AD6D-44D1-B910-C88A62DCB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587142"/>
            <a:ext cx="5903282" cy="20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665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6F249E0-CF80-41A1-95F1-4ACCE2958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4211" y="0"/>
            <a:ext cx="6097790" cy="32824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3278400"/>
            <a:ext cx="12188420" cy="1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1" name="Picture 10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A0843AB8-D5D0-4C8E-BB0C-CD94E1EAF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92" y="5537567"/>
            <a:ext cx="3136392" cy="10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7767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D7D890-269A-466B-A4FD-86988EA39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3278400"/>
            <a:ext cx="12192001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996ED8-84BC-45B8-9F23-8F9B407AD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96" y="5962147"/>
            <a:ext cx="5038344" cy="7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35"/>
            <a:ext cx="10515600" cy="98319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»"/>
              <a:defRPr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4"/>
              </a:buClr>
              <a:defRPr/>
            </a:lvl3pPr>
            <a:lvl4pPr marL="1490663" indent="-288925">
              <a:buClr>
                <a:schemeClr val="accent1"/>
              </a:buClr>
              <a:buFont typeface="Arial" panose="020B0604020202020204" pitchFamily="34" charset="0"/>
              <a:buChar char="◦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25231-596D-4828-88A6-F7C1E902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309F0-38F0-47BE-A5E4-35716C69FFC8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2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207435"/>
            <a:ext cx="6305550" cy="983190"/>
          </a:xfrm>
        </p:spPr>
        <p:txBody>
          <a:bodyPr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6264F-9307-44C6-BEDE-0DC459AEBAFF}"/>
              </a:ext>
            </a:extLst>
          </p:cNvPr>
          <p:cNvSpPr/>
          <p:nvPr/>
        </p:nvSpPr>
        <p:spPr>
          <a:xfrm>
            <a:off x="11353800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16EE89-A6E7-4334-86D4-507C96E0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5175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35"/>
            <a:ext cx="6305550" cy="983190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4FF762-4281-4581-B113-48FBF7C8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9C37F-FD41-451B-8D11-B94C5C68053A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1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op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1714500"/>
            <a:ext cx="11836400" cy="4445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icon below to add image or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71EB0-5096-4B1F-BAC5-2E115986B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562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this text for callout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F76F4-DA35-4930-AFDD-484BA140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4928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7EBD05-310F-414D-9493-F34AAB187542}"/>
              </a:ext>
            </a:extLst>
          </p:cNvPr>
          <p:cNvSpPr/>
          <p:nvPr/>
        </p:nvSpPr>
        <p:spPr>
          <a:xfrm>
            <a:off x="0" y="6090919"/>
            <a:ext cx="12192000" cy="77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icon below to add image or chart, etc.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BCBEB-8591-4481-ADC7-868721BE5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F7542-4D9A-469B-BB20-ECEA966E83FC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22478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88232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1A95E2-BDA8-4AA7-B306-08F70A879BBB}"/>
              </a:ext>
            </a:extLst>
          </p:cNvPr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A8B5EAC-2B02-463C-8E19-98D1B16A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759980B-9EC0-49C2-8D9F-7C72F14B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7605CD7-B964-486D-B2BC-A5512DD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8898B05-6873-45F3-8BFC-91ECF7ED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10AC5E0-DD28-4ADC-B65B-B8C9B5FB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4A3F6-4962-4747-8C24-270AFD7E04AE}"/>
              </a:ext>
            </a:extLst>
          </p:cNvPr>
          <p:cNvSpPr/>
          <p:nvPr/>
        </p:nvSpPr>
        <p:spPr>
          <a:xfrm>
            <a:off x="2" y="0"/>
            <a:ext cx="12135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5085E2-F669-44D5-B5AC-34332AB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04" y="0"/>
            <a:ext cx="10978422" cy="37821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E50BB-9C13-41DB-87BD-FDE3CC973E9C}"/>
              </a:ext>
            </a:extLst>
          </p:cNvPr>
          <p:cNvSpPr txBox="1"/>
          <p:nvPr/>
        </p:nvSpPr>
        <p:spPr>
          <a:xfrm>
            <a:off x="0" y="6507584"/>
            <a:ext cx="11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4581F3F-DCFE-4DDA-ADC3-F3C8AB8B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8" y="89036"/>
            <a:ext cx="1012509" cy="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1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4C565-DFA5-480C-B965-E4D26D2C6757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CADAC-2A6B-4444-BDA5-9849000B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9956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BA65E0-3E39-486E-9821-1829492C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3E6BB-3E2E-4B1D-9BF3-C087C7919C11}"/>
              </a:ext>
            </a:extLst>
          </p:cNvPr>
          <p:cNvSpPr/>
          <p:nvPr/>
        </p:nvSpPr>
        <p:spPr>
          <a:xfrm>
            <a:off x="752475" y="207434"/>
            <a:ext cx="85725" cy="98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3723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07566-B8F7-4226-A27C-8877B129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8994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00278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0" y="2070100"/>
            <a:ext cx="12191999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69" y="2069559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3" y="2816689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2" y="3186016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6" y="3978933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0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3" y="2385282"/>
            <a:ext cx="2108200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0" y="2372868"/>
            <a:ext cx="2204102" cy="2112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68FDE0-9B1B-40DC-9957-A2350561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" y="6791324"/>
            <a:ext cx="12192001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165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13340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825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975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825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09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72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810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4" y="6339013"/>
            <a:ext cx="2374397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8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4" y="6339013"/>
            <a:ext cx="2374397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8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14"/>
            <a:ext cx="10515600" cy="97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0699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accent1"/>
                </a:solidFill>
              </a:rPr>
              <a:t>‹#›</a:t>
            </a:fld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5056188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»"/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2400" b="0" i="0" u="none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◦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14"/>
            <a:ext cx="10515600" cy="972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accent1"/>
                </a:solidFill>
              </a:rPr>
              <a:t>‹#›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4" y="6339013"/>
            <a:ext cx="2374397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8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»"/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◦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3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dtempesta@camsys.com" TargetMode="External"/><Relationship Id="rId4" Type="http://schemas.openxmlformats.org/officeDocument/2006/relationships/hyperlink" Target="mailto:Sophie.Blumenstein@Illinoi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45F644B-AAA4-516E-7CD0-7C224DA51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/>
          <a:lstStyle/>
          <a:p>
            <a:r>
              <a:rPr lang="en-US" b="1" dirty="0"/>
              <a:t>Illinois Emission Rankings for the Data-Driven Decisions Tool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013EED1-7BBB-4D34-A0A8-21670BDC5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CEADAA-F47F-4771-DE91-5F9FB63CE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1" y="5461121"/>
            <a:ext cx="5139267" cy="751946"/>
          </a:xfrm>
        </p:spPr>
        <p:txBody>
          <a:bodyPr/>
          <a:lstStyle/>
          <a:p>
            <a:r>
              <a:rPr lang="en-US" dirty="0"/>
              <a:t>MoMo2025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DF8525F-4D3A-1596-FD0A-08867C6D2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0224" y="5884983"/>
            <a:ext cx="5305777" cy="431800"/>
          </a:xfrm>
        </p:spPr>
        <p:txBody>
          <a:bodyPr/>
          <a:lstStyle/>
          <a:p>
            <a:r>
              <a:rPr lang="en-US" dirty="0"/>
              <a:t>&amp; Illinois Department of Transportation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D8EBEB6-8CFE-E4A9-9001-DC0F76133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1" y="6508266"/>
            <a:ext cx="5139267" cy="349735"/>
          </a:xfrm>
        </p:spPr>
        <p:txBody>
          <a:bodyPr/>
          <a:lstStyle/>
          <a:p>
            <a:r>
              <a:rPr lang="en-US" dirty="0"/>
              <a:t>September 15, 2025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73874-326D-BD94-7BF5-555DC27F9C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6AB500-1F54-10D9-43A7-9AE0A9562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" y="770558"/>
            <a:ext cx="5997562" cy="15704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AB87-902A-C45D-BBC6-8E5E00BB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Decisions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A92C3-B213-BF72-9E7A-FED644D8798A}"/>
              </a:ext>
            </a:extLst>
          </p:cNvPr>
          <p:cNvSpPr txBox="1">
            <a:spLocks/>
          </p:cNvSpPr>
          <p:nvPr/>
        </p:nvSpPr>
        <p:spPr>
          <a:xfrm>
            <a:off x="6197600" y="1844715"/>
            <a:ext cx="5156200" cy="451008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»"/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◦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DDD helps IDOT select projects based on </a:t>
            </a:r>
            <a:r>
              <a:rPr lang="en-US" b="1"/>
              <a:t>5 Goal Areas </a:t>
            </a:r>
            <a:r>
              <a:rPr lang="en-US"/>
              <a:t>and </a:t>
            </a:r>
            <a:r>
              <a:rPr lang="en-US" b="1"/>
              <a:t>13 Selection Criteria</a:t>
            </a:r>
            <a:r>
              <a:rPr lang="en-US"/>
              <a:t>. </a:t>
            </a:r>
          </a:p>
          <a:p>
            <a:r>
              <a:rPr lang="en-US"/>
              <a:t>Capacity expansion projects are analyzed in the DDD to ensure transparent and equitable decision-making.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150FD0-0171-C7BB-AFB7-730D37319BA1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540711"/>
            <a:ext cx="4245498" cy="4510088"/>
            <a:chOff x="7790496" y="1536411"/>
            <a:chExt cx="4281330" cy="46613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0FADFC-F504-9A20-5D75-A9215668F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2127" y="2813821"/>
              <a:ext cx="3629025" cy="6381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C75EE6-F737-8DC1-264A-608D15C43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2127" y="3492137"/>
              <a:ext cx="2952750" cy="638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3BA6CD-BE79-269D-9907-C892ED3E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2127" y="4181271"/>
              <a:ext cx="2209800" cy="6572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6DC90C-7491-C06F-6259-34515819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5464" y="4873511"/>
              <a:ext cx="2143125" cy="6381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45BCCE-8358-0CC4-3B83-07C548FF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7051" y="5550034"/>
              <a:ext cx="3914775" cy="647700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046EC4-80FE-A95F-65E6-3D1146F8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90496" y="1536411"/>
              <a:ext cx="4109085" cy="1286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33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AFC7D-0FB7-4AEE-A1DA-4560A3CA0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Underlying Concept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B84462-CCD2-4E71-F203-94D6A6333858}"/>
              </a:ext>
            </a:extLst>
          </p:cNvPr>
          <p:cNvSpPr>
            <a:spLocks noGrp="1"/>
          </p:cNvSpPr>
          <p:nvPr/>
        </p:nvSpPr>
        <p:spPr>
          <a:xfrm>
            <a:off x="975900" y="2771036"/>
            <a:ext cx="1664816" cy="141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4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9718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29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8862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Activity (mi)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2BC9F21-8242-1BDA-C553-4D13D5656227}"/>
              </a:ext>
            </a:extLst>
          </p:cNvPr>
          <p:cNvSpPr/>
          <p:nvPr/>
        </p:nvSpPr>
        <p:spPr>
          <a:xfrm>
            <a:off x="3306848" y="3182939"/>
            <a:ext cx="718457" cy="58782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12A51-6EEC-188A-E734-0390B71DD45B}"/>
              </a:ext>
            </a:extLst>
          </p:cNvPr>
          <p:cNvSpPr txBox="1">
            <a:spLocks/>
          </p:cNvSpPr>
          <p:nvPr/>
        </p:nvSpPr>
        <p:spPr>
          <a:xfrm>
            <a:off x="4691437" y="2768003"/>
            <a:ext cx="2551272" cy="141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Rate (g/mi)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E7F14F29-10E5-A3DB-3FD1-BE645B1D57AA}"/>
              </a:ext>
            </a:extLst>
          </p:cNvPr>
          <p:cNvSpPr/>
          <p:nvPr/>
        </p:nvSpPr>
        <p:spPr>
          <a:xfrm>
            <a:off x="7908841" y="3182939"/>
            <a:ext cx="718457" cy="58782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6DEE10-03E2-4061-1CF4-EBEFD7D1BBE5}"/>
              </a:ext>
            </a:extLst>
          </p:cNvPr>
          <p:cNvSpPr txBox="1">
            <a:spLocks/>
          </p:cNvSpPr>
          <p:nvPr/>
        </p:nvSpPr>
        <p:spPr>
          <a:xfrm>
            <a:off x="9293430" y="2772530"/>
            <a:ext cx="2305722" cy="1105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Emissions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2FE145-4564-BF6B-00C6-379CC0D3C2DE}"/>
              </a:ext>
            </a:extLst>
          </p:cNvPr>
          <p:cNvSpPr txBox="1">
            <a:spLocks/>
          </p:cNvSpPr>
          <p:nvPr/>
        </p:nvSpPr>
        <p:spPr>
          <a:xfrm>
            <a:off x="5210284" y="4953359"/>
            <a:ext cx="1513577" cy="51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16DC61-C5AD-BEE3-7A45-D35521BE1E7C}"/>
              </a:ext>
            </a:extLst>
          </p:cNvPr>
          <p:cNvSpPr txBox="1">
            <a:spLocks/>
          </p:cNvSpPr>
          <p:nvPr/>
        </p:nvSpPr>
        <p:spPr>
          <a:xfrm>
            <a:off x="1051519" y="4957886"/>
            <a:ext cx="1513577" cy="514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57200" marR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914400" marR="0" indent="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371600" marR="0" indent="1371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28800" marR="0" indent="1828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86000" marR="0" indent="228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743200" marR="0" indent="2743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200400" marR="0" indent="320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657600" marR="0" indent="3657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ILSTDM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057FADB-9F51-B27E-2DCD-FCBED1FABECF}"/>
              </a:ext>
            </a:extLst>
          </p:cNvPr>
          <p:cNvSpPr/>
          <p:nvPr/>
        </p:nvSpPr>
        <p:spPr>
          <a:xfrm>
            <a:off x="1650398" y="4316271"/>
            <a:ext cx="315818" cy="51408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E11FA69-7073-09F4-1B2C-C8A7A492E0D0}"/>
              </a:ext>
            </a:extLst>
          </p:cNvPr>
          <p:cNvSpPr/>
          <p:nvPr/>
        </p:nvSpPr>
        <p:spPr>
          <a:xfrm>
            <a:off x="5809163" y="4312491"/>
            <a:ext cx="315818" cy="51408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310B-300D-0808-DCB0-B3DDFE14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017F-6DBA-CAD0-7CA4-064BF749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Tools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7400D7-8ED8-3148-9FC5-7AEADE76B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742" y="1666875"/>
            <a:ext cx="5156201" cy="3171278"/>
          </a:xfrm>
        </p:spPr>
        <p:txBody>
          <a:bodyPr/>
          <a:lstStyle/>
          <a:p>
            <a:r>
              <a:rPr lang="en-US" dirty="0"/>
              <a:t>IL Statewide Travel Demand Model (ILSTDM)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B184CB-85B2-9D73-755A-6B6E24BF0213}"/>
              </a:ext>
            </a:extLst>
          </p:cNvPr>
          <p:cNvSpPr txBox="1">
            <a:spLocks/>
          </p:cNvSpPr>
          <p:nvPr/>
        </p:nvSpPr>
        <p:spPr>
          <a:xfrm>
            <a:off x="6488058" y="1666875"/>
            <a:ext cx="5156200" cy="317127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»"/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◦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EPA’s MOtor Vehicle Emissions Simulator (MOVES)</a:t>
            </a:r>
          </a:p>
          <a:p>
            <a:pPr lvl="1"/>
            <a:r>
              <a:rPr lang="en-US" dirty="0"/>
              <a:t>State-of-the-science model for mobile source emissions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AC320-882D-E2B0-99FB-98DB1E41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57" y="3826509"/>
            <a:ext cx="3516552" cy="875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1F8A0-9E45-185A-77FB-F7E42616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959" y="2166567"/>
            <a:ext cx="1537985" cy="2671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11A9F-081D-058A-BF89-B2B763F62EEE}"/>
              </a:ext>
            </a:extLst>
          </p:cNvPr>
          <p:cNvSpPr txBox="1"/>
          <p:nvPr/>
        </p:nvSpPr>
        <p:spPr>
          <a:xfrm>
            <a:off x="547742" y="2528047"/>
            <a:ext cx="3618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BED5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4D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generation, trip-based statewide TDM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687D65-3CB9-B811-9C27-87FC62E9E57E}"/>
              </a:ext>
            </a:extLst>
          </p:cNvPr>
          <p:cNvSpPr txBox="1">
            <a:spLocks/>
          </p:cNvSpPr>
          <p:nvPr/>
        </p:nvSpPr>
        <p:spPr>
          <a:xfrm>
            <a:off x="547742" y="5161778"/>
            <a:ext cx="11096516" cy="93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BED5"/>
              </a:buClr>
              <a:buSzTx/>
              <a:buFont typeface="Arial" pitchFamily="34" charset="0"/>
              <a:buChar char="»"/>
              <a:tabLst/>
              <a:defRPr sz="24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The ILSTDM contains an embedded emissions module, which combines rates from MOVES with ILSTDM vehicle activity data to estimate emissions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6D6EA9-1A9F-1AA5-4160-08B494C613A4}"/>
              </a:ext>
            </a:extLst>
          </p:cNvPr>
          <p:cNvCxnSpPr>
            <a:cxnSpLocks/>
          </p:cNvCxnSpPr>
          <p:nvPr/>
        </p:nvCxnSpPr>
        <p:spPr>
          <a:xfrm>
            <a:off x="838200" y="5073823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1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37257-599C-D098-2F45-7B8A17C3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3750-609B-F992-0DC7-D533726E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DDD Emissions Metric – Project Ranking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45C83D-BCB2-0080-E189-4C840C482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66874"/>
            <a:ext cx="7731869" cy="4664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Calculate emissions for ‘base’ and ‘build’ scenarios, with the ‘build’ scenario evaluated for each group of projects</a:t>
            </a:r>
          </a:p>
          <a:p>
            <a:pPr lvl="2"/>
            <a:r>
              <a:rPr lang="en-US" sz="2400" b="1" dirty="0"/>
              <a:t>Emissions impact =</a:t>
            </a:r>
          </a:p>
          <a:p>
            <a:pPr marL="914400" lvl="2" indent="0">
              <a:buNone/>
            </a:pPr>
            <a:r>
              <a:rPr lang="en-US" sz="2400" b="1" dirty="0"/>
              <a:t>	project emissions - base emissions</a:t>
            </a:r>
          </a:p>
          <a:p>
            <a:r>
              <a:rPr lang="en-US" sz="3000" dirty="0"/>
              <a:t>Normalized by calculating per-mile emissions</a:t>
            </a:r>
          </a:p>
          <a:p>
            <a:r>
              <a:rPr lang="en-US" sz="3000" dirty="0"/>
              <a:t>Ranked for each </a:t>
            </a:r>
            <a:r>
              <a:rPr lang="en-US" sz="3000"/>
              <a:t>pollutant emissions</a:t>
            </a:r>
            <a:endParaRPr lang="en-US" sz="3000" dirty="0"/>
          </a:p>
          <a:p>
            <a:r>
              <a:rPr lang="en-US" sz="3000" dirty="0"/>
              <a:t>Projects that would compete with transit are penalized</a:t>
            </a:r>
          </a:p>
          <a:p>
            <a:endParaRPr lang="en-US" dirty="0"/>
          </a:p>
        </p:txBody>
      </p:sp>
      <p:pic>
        <p:nvPicPr>
          <p:cNvPr id="13" name="Picture 12" descr="A map of a city&#10;&#10;Description automatically generated">
            <a:extLst>
              <a:ext uri="{FF2B5EF4-FFF2-40B4-BE49-F238E27FC236}">
                <a16:creationId xmlns:a16="http://schemas.microsoft.com/office/drawing/2014/main" id="{B73D948D-AD71-2C94-DA14-D2CCC2FC6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7"/>
          <a:stretch/>
        </p:blipFill>
        <p:spPr>
          <a:xfrm>
            <a:off x="8745167" y="1540772"/>
            <a:ext cx="2739020" cy="4790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374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6A799-0810-902E-24E9-BF0ADCE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B61E-320F-E761-A8F0-2D514A73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DDD Emissions Metric – Project Ranking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02693-84C6-2800-2AAA-79327B8B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8" y="1666116"/>
            <a:ext cx="12022984" cy="46307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F356F41-E16C-B837-88A0-4B83F8E74042}"/>
              </a:ext>
            </a:extLst>
          </p:cNvPr>
          <p:cNvSpPr/>
          <p:nvPr/>
        </p:nvSpPr>
        <p:spPr>
          <a:xfrm>
            <a:off x="7959102" y="2087733"/>
            <a:ext cx="2099300" cy="438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779E42-BE64-F529-979F-90F94449D630}"/>
              </a:ext>
            </a:extLst>
          </p:cNvPr>
          <p:cNvSpPr/>
          <p:nvPr/>
        </p:nvSpPr>
        <p:spPr>
          <a:xfrm>
            <a:off x="10009633" y="2087733"/>
            <a:ext cx="524256" cy="438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65F1D-EC3D-2F55-D652-A8EA85E6FCC3}"/>
              </a:ext>
            </a:extLst>
          </p:cNvPr>
          <p:cNvSpPr txBox="1"/>
          <p:nvPr/>
        </p:nvSpPr>
        <p:spPr>
          <a:xfrm>
            <a:off x="7399107" y="1278904"/>
            <a:ext cx="219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10% of score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CE144-B652-3A7C-9232-26EDFDE5C865}"/>
              </a:ext>
            </a:extLst>
          </p:cNvPr>
          <p:cNvSpPr txBox="1"/>
          <p:nvPr/>
        </p:nvSpPr>
        <p:spPr>
          <a:xfrm>
            <a:off x="10244339" y="1286182"/>
            <a:ext cx="219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50% of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553557-D15F-FF8F-5B71-C0D646DB67FA}"/>
              </a:ext>
            </a:extLst>
          </p:cNvPr>
          <p:cNvCxnSpPr>
            <a:cxnSpLocks/>
          </p:cNvCxnSpPr>
          <p:nvPr/>
        </p:nvCxnSpPr>
        <p:spPr>
          <a:xfrm>
            <a:off x="8543815" y="1718073"/>
            <a:ext cx="214788" cy="3407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9B5A0-3612-9F77-9B62-35AF5A742E07}"/>
              </a:ext>
            </a:extLst>
          </p:cNvPr>
          <p:cNvCxnSpPr>
            <a:cxnSpLocks/>
          </p:cNvCxnSpPr>
          <p:nvPr/>
        </p:nvCxnSpPr>
        <p:spPr>
          <a:xfrm flipH="1">
            <a:off x="10397279" y="1704003"/>
            <a:ext cx="136610" cy="307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5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E121-78CC-4955-2939-CAEBD57A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61B4-E886-2656-F2C4-A00FCB58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DDD Emissions Metric – Project Ranking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AA7772F-495A-FE18-20C2-2EE34C6210E4}"/>
              </a:ext>
            </a:extLst>
          </p:cNvPr>
          <p:cNvSpPr txBox="1">
            <a:spLocks/>
          </p:cNvSpPr>
          <p:nvPr/>
        </p:nvSpPr>
        <p:spPr>
          <a:xfrm>
            <a:off x="7227650" y="1666875"/>
            <a:ext cx="4456350" cy="451008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»"/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◦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Project Summary</a:t>
            </a:r>
          </a:p>
          <a:p>
            <a:r>
              <a:rPr lang="en-US" dirty="0"/>
              <a:t>Emissions Ranking</a:t>
            </a:r>
          </a:p>
          <a:p>
            <a:r>
              <a:rPr lang="en-US" dirty="0"/>
              <a:t>Emissions Changes</a:t>
            </a:r>
          </a:p>
          <a:p>
            <a:r>
              <a:rPr lang="en-US" dirty="0"/>
              <a:t>Changes in VMT</a:t>
            </a:r>
          </a:p>
          <a:p>
            <a:pPr lvl="1"/>
            <a:r>
              <a:rPr lang="en-US" dirty="0"/>
              <a:t>County Level</a:t>
            </a:r>
          </a:p>
          <a:p>
            <a:pPr lvl="1"/>
            <a:r>
              <a:rPr lang="en-US" dirty="0"/>
              <a:t>Project Level</a:t>
            </a:r>
          </a:p>
          <a:p>
            <a:r>
              <a:rPr lang="en-US" dirty="0"/>
              <a:t>Volume Difference Map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9B6C1-0599-599A-ED44-7FBAA3C6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393211"/>
            <a:ext cx="5306378" cy="41148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09A04-9365-CD34-9B31-E37A2DE17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98" y="1955215"/>
            <a:ext cx="5327197" cy="4114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260B0-2820-04EE-26F1-253FAF681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819" y="2553850"/>
            <a:ext cx="5311911" cy="41148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0243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BA77-BB46-3048-057C-7DF6088B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Content Placeholder 8" descr="A logo with blue green and blue triangles&#10;&#10;AI-generated content may be incorrect.">
            <a:extLst>
              <a:ext uri="{FF2B5EF4-FFF2-40B4-BE49-F238E27FC236}">
                <a16:creationId xmlns:a16="http://schemas.microsoft.com/office/drawing/2014/main" id="{2980787F-028E-0BAD-869E-9B0E4E7A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84" y="3429000"/>
            <a:ext cx="4045792" cy="1409283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FE065578-73E8-9E17-1277-D96F3B4E1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555784"/>
            <a:ext cx="5997562" cy="157045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494E504-3735-3114-79A3-A0B80B2CE5AA}"/>
              </a:ext>
            </a:extLst>
          </p:cNvPr>
          <p:cNvSpPr txBox="1">
            <a:spLocks/>
          </p:cNvSpPr>
          <p:nvPr/>
        </p:nvSpPr>
        <p:spPr>
          <a:xfrm>
            <a:off x="292100" y="279400"/>
            <a:ext cx="43053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◦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Sophie Blumenstein</a:t>
            </a:r>
          </a:p>
          <a:p>
            <a:r>
              <a:rPr lang="de-DE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Sophie.Blumenstein@Illinois.gov</a:t>
            </a:r>
            <a:endParaRPr lang="de-DE" sz="2000" dirty="0"/>
          </a:p>
          <a:p>
            <a:r>
              <a:rPr lang="en-US" dirty="0"/>
              <a:t>Sheng Chen</a:t>
            </a:r>
          </a:p>
          <a:p>
            <a:r>
              <a:rPr lang="de-DE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Sheng.Chen@Illinois.gov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Dan Tempesta</a:t>
            </a:r>
          </a:p>
          <a:p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DTempesta@camsys.com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4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1_expanded_widescreen">
  <a:themeElements>
    <a:clrScheme name="CS PPT Colors HEX">
      <a:dk1>
        <a:sysClr val="windowText" lastClr="000000"/>
      </a:dk1>
      <a:lt1>
        <a:sysClr val="window" lastClr="FFFFFF"/>
      </a:lt1>
      <a:dk2>
        <a:srgbClr val="3F4D55"/>
      </a:dk2>
      <a:lt2>
        <a:srgbClr val="E7E6E6"/>
      </a:lt2>
      <a:accent1>
        <a:srgbClr val="6478BA"/>
      </a:accent1>
      <a:accent2>
        <a:srgbClr val="19BEF0"/>
      </a:accent2>
      <a:accent3>
        <a:srgbClr val="28B67C"/>
      </a:accent3>
      <a:accent4>
        <a:srgbClr val="8DC63F"/>
      </a:accent4>
      <a:accent5>
        <a:srgbClr val="148BC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expanded_widescreen" id="{0AB450BE-970E-4BD7-8D80-51C5EAB132F1}" vid="{4348AAEF-122C-444D-9511-A437C375BCE4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3.xml><?xml version="1.0" encoding="utf-8"?>
<a:theme xmlns:a="http://schemas.openxmlformats.org/drawingml/2006/main" name="Light1_widescreen">
  <a:themeElements>
    <a:clrScheme name="New Log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widescreen" id="{675C0639-B17D-40DF-8993-35A2EE6FCE50}" vid="{313B36D7-4998-40E3-AD38-47857AB8CCB5}"/>
    </a:ext>
  </a:extLst>
</a:theme>
</file>

<file path=ppt/theme/theme4.xml><?xml version="1.0" encoding="utf-8"?>
<a:theme xmlns:a="http://schemas.openxmlformats.org/drawingml/2006/main" name="1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5.xml><?xml version="1.0" encoding="utf-8"?>
<a:theme xmlns:a="http://schemas.openxmlformats.org/drawingml/2006/main" name="Mono_Blue_final">
  <a:themeElements>
    <a:clrScheme name="CS_Mono_Blue_v3">
      <a:dk1>
        <a:srgbClr val="44546A"/>
      </a:dk1>
      <a:lt1>
        <a:sysClr val="window" lastClr="FFFFFF"/>
      </a:lt1>
      <a:dk2>
        <a:srgbClr val="44546A"/>
      </a:dk2>
      <a:lt2>
        <a:srgbClr val="D6DCE4"/>
      </a:lt2>
      <a:accent1>
        <a:srgbClr val="148BCC"/>
      </a:accent1>
      <a:accent2>
        <a:srgbClr val="0D4968"/>
      </a:accent2>
      <a:accent3>
        <a:srgbClr val="146E9C"/>
      </a:accent3>
      <a:accent4>
        <a:srgbClr val="6EC0EB"/>
      </a:accent4>
      <a:accent5>
        <a:srgbClr val="28B67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_Blue_final" id="{A5279647-5FC2-4D39-9131-68E638AF0B1E}" vid="{E8ADBF2B-97CB-4CE0-89B4-3412390C32E5}"/>
    </a:ext>
  </a:extLst>
</a:theme>
</file>

<file path=ppt/theme/theme6.xml><?xml version="1.0" encoding="utf-8"?>
<a:theme xmlns:a="http://schemas.openxmlformats.org/drawingml/2006/main" name="1_Mono_Blue">
  <a:themeElements>
    <a:clrScheme name="CS_Mono_Blue_v3">
      <a:dk1>
        <a:srgbClr val="44546A"/>
      </a:dk1>
      <a:lt1>
        <a:sysClr val="window" lastClr="FFFFFF"/>
      </a:lt1>
      <a:dk2>
        <a:srgbClr val="44546A"/>
      </a:dk2>
      <a:lt2>
        <a:srgbClr val="D6DCE4"/>
      </a:lt2>
      <a:accent1>
        <a:srgbClr val="148BCC"/>
      </a:accent1>
      <a:accent2>
        <a:srgbClr val="0D4968"/>
      </a:accent2>
      <a:accent3>
        <a:srgbClr val="146E9C"/>
      </a:accent3>
      <a:accent4>
        <a:srgbClr val="6EC0EB"/>
      </a:accent4>
      <a:accent5>
        <a:srgbClr val="28B67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widescreen" id="{675C0639-B17D-40DF-8993-35A2EE6FCE50}" vid="{313B36D7-4998-40E3-AD38-47857AB8CCB5}"/>
    </a:ext>
  </a:extLst>
</a:theme>
</file>

<file path=ppt/theme/theme7.xml><?xml version="1.0" encoding="utf-8"?>
<a:theme xmlns:a="http://schemas.openxmlformats.org/drawingml/2006/main" name="2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4E9DF3DEE64B82CE45A3B634B68F" ma:contentTypeVersion="10" ma:contentTypeDescription="Create a new document." ma:contentTypeScope="" ma:versionID="285d1a17a72ba7370fc4ea327a3f1c1b">
  <xsd:schema xmlns:xsd="http://www.w3.org/2001/XMLSchema" xmlns:xs="http://www.w3.org/2001/XMLSchema" xmlns:p="http://schemas.microsoft.com/office/2006/metadata/properties" xmlns:ns2="c04f1e84-8c5e-4132-9b2e-595016bc4f24" xmlns:ns3="e79c9b70-4ada-42a9-99f2-f71de0db403e" targetNamespace="http://schemas.microsoft.com/office/2006/metadata/properties" ma:root="true" ma:fieldsID="8d8d0e767e15af70b10619c2fe8a61ed" ns2:_="" ns3:_="">
    <xsd:import namespace="c04f1e84-8c5e-4132-9b2e-595016bc4f24"/>
    <xsd:import namespace="e79c9b70-4ada-42a9-99f2-f71de0db4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f1e84-8c5e-4132-9b2e-595016bc4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69760-63e5-4ad7-8e1d-ce12b2e8d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9b70-4ada-42a9-99f2-f71de0db403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9ce9aef-d0f7-49c0-8ae7-bce0b314239e}" ma:internalName="TaxCatchAll" ma:showField="CatchAllData" ma:web="e79c9b70-4ada-42a9-99f2-f71de0db4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4f1e84-8c5e-4132-9b2e-595016bc4f24">
      <Terms xmlns="http://schemas.microsoft.com/office/infopath/2007/PartnerControls"/>
    </lcf76f155ced4ddcb4097134ff3c332f>
    <TaxCatchAll xmlns="e79c9b70-4ada-42a9-99f2-f71de0db40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B99C6-61C1-4086-B058-4CA620FF4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f1e84-8c5e-4132-9b2e-595016bc4f24"/>
    <ds:schemaRef ds:uri="e79c9b70-4ada-42a9-99f2-f71de0db4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847304-9385-453E-8301-2123A714780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c04f1e84-8c5e-4132-9b2e-595016bc4f24"/>
    <ds:schemaRef ds:uri="http://www.w3.org/XML/1998/namespace"/>
    <ds:schemaRef ds:uri="e79c9b70-4ada-42a9-99f2-f71de0db403e"/>
  </ds:schemaRefs>
</ds:datastoreItem>
</file>

<file path=customXml/itemProps3.xml><?xml version="1.0" encoding="utf-8"?>
<ds:datastoreItem xmlns:ds="http://schemas.openxmlformats.org/officeDocument/2006/customXml" ds:itemID="{0240B278-8814-43B4-8378-E5C45D90D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Light1_expanded_widescreen</Template>
  <TotalTime>340</TotalTime>
  <Words>601</Words>
  <Application>Microsoft Office PowerPoint</Application>
  <PresentationFormat>Widescreen</PresentationFormat>
  <Paragraphs>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3</vt:lpstr>
      <vt:lpstr>Light1_expanded_widescreen</vt:lpstr>
      <vt:lpstr>Instructions</vt:lpstr>
      <vt:lpstr>Light1_widescreen</vt:lpstr>
      <vt:lpstr>1_Instructions</vt:lpstr>
      <vt:lpstr>Mono_Blue_final</vt:lpstr>
      <vt:lpstr>1_Mono_Blue</vt:lpstr>
      <vt:lpstr>2_Instructions</vt:lpstr>
      <vt:lpstr>Illinois Emission Rankings for the Data-Driven Decisions Tool</vt:lpstr>
      <vt:lpstr>Data-Driven Decisions Tool</vt:lpstr>
      <vt:lpstr>PowerPoint Presentation</vt:lpstr>
      <vt:lpstr>Modeling Tools</vt:lpstr>
      <vt:lpstr>DDD Emissions Metric – Project Ranking</vt:lpstr>
      <vt:lpstr>DDD Emissions Metric – Project Ranking</vt:lpstr>
      <vt:lpstr>DDD Emissions Metric – Project Ranking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Tempesta</dc:creator>
  <cp:lastModifiedBy>Dan Tempesta</cp:lastModifiedBy>
  <cp:revision>10</cp:revision>
  <dcterms:created xsi:type="dcterms:W3CDTF">2025-08-15T13:21:49Z</dcterms:created>
  <dcterms:modified xsi:type="dcterms:W3CDTF">2025-08-26T01:39:14Z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0x01010095B94E9DF3DEE64B82CE45A3B634B68F</vt:lpwstr>
  </property>
</Properties>
</file>