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modernComment_129_3D52EE1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4" r:id="rId3"/>
    <p:sldId id="298" r:id="rId4"/>
    <p:sldId id="299" r:id="rId5"/>
    <p:sldId id="300" r:id="rId6"/>
    <p:sldId id="301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ABBA00-F297-46D7-8E91-DCC778A6FF59}" name="Abe Bingham" initials="AB" userId="S::abingham@sfcta.org::32464794-120d-4361-aabd-1a9ad6e9ab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69"/>
    <a:srgbClr val="DEEFED"/>
    <a:srgbClr val="CFE7E5"/>
    <a:srgbClr val="B9D9EC"/>
    <a:srgbClr val="1C355E"/>
    <a:srgbClr val="A0D0CB"/>
    <a:srgbClr val="FF8D6D"/>
    <a:srgbClr val="003B49"/>
    <a:srgbClr val="FFB81D"/>
    <a:srgbClr val="5FA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817EA92-75D0-4044-A80A-286907CE0DDB}">
  <a:tblStyle styleId="{0817EA92-75D0-4044-A80A-286907CE0DDB}" styleName="Custom Table 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0" cmpd="sng">
              <a:solidFill>
                <a:schemeClr val="bg1"/>
              </a:solidFill>
            </a:ln>
          </a:top>
          <a:bottom>
            <a:ln w="12700" cmpd="sng">
              <a:solidFill>
                <a:srgbClr val="A0D0CB"/>
              </a:solidFill>
            </a:ln>
          </a:bottom>
          <a:insideH>
            <a:ln w="12700" cmpd="sng">
              <a:solidFill>
                <a:srgbClr val="A0D0CB"/>
              </a:solidFill>
            </a:ln>
          </a:insideH>
          <a:insideV>
            <a:ln w="0" cmpd="sng">
              <a:solidFill>
                <a:schemeClr val="bg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lastCol>
    <a:fir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rgbClr val="A0D0CB"/>
              </a:solidFill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chemeClr val="accent1"/>
      </a:tcTxStyle>
      <a:tcStyle>
        <a:tcBdr>
          <a:bottom>
            <a:ln w="0" cmpd="sng">
              <a:solidFill>
                <a:schemeClr val="lt1"/>
              </a:solidFill>
            </a:ln>
          </a:bottom>
        </a:tcBdr>
        <a:fill>
          <a:solidFill>
            <a:srgbClr val="DEEFE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381" autoAdjust="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3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TORE\GIS\Model%20Projects\Freeway%20Network%20Managed%20Lanes\data\1%20Existing%20Conditions\Managed%20Lanes%20Profile_UP_202507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Home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Sheet1!$L$5</c:f>
              <c:strCache>
                <c:ptCount val="1"/>
                <c:pt idx="0">
                  <c:v>San Francisco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Sheet1!$M$5:$T$5</c:f>
              <c:numCache>
                <c:formatCode>0%</c:formatCode>
                <c:ptCount val="8"/>
                <c:pt idx="0">
                  <c:v>0.59370171695753027</c:v>
                </c:pt>
                <c:pt idx="1">
                  <c:v>0.55068225928065673</c:v>
                </c:pt>
                <c:pt idx="2">
                  <c:v>0.59344866602191071</c:v>
                </c:pt>
                <c:pt idx="3">
                  <c:v>0.64322155351398635</c:v>
                </c:pt>
                <c:pt idx="4">
                  <c:v>0.68906301958899085</c:v>
                </c:pt>
                <c:pt idx="5">
                  <c:v>0.2492362710370922</c:v>
                </c:pt>
                <c:pt idx="6">
                  <c:v>0.29655733449521871</c:v>
                </c:pt>
                <c:pt idx="7">
                  <c:v>0.57390229619270372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A-4B84-8B73-12074414F15B}"/>
            </c:ext>
          </c:extLst>
        </c:ser>
        <c:ser>
          <c:idx val="3"/>
          <c:order val="3"/>
          <c:tx>
            <c:strRef>
              <c:f>Sheet1!$L$8</c:f>
              <c:strCache>
                <c:ptCount val="1"/>
                <c:pt idx="0">
                  <c:v>San Mateo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Sheet1!$M$8:$T$8</c:f>
              <c:numCache>
                <c:formatCode>0%</c:formatCode>
                <c:ptCount val="8"/>
                <c:pt idx="0">
                  <c:v>0.11260781862164991</c:v>
                </c:pt>
                <c:pt idx="1">
                  <c:v>0.19714630053331289</c:v>
                </c:pt>
                <c:pt idx="2">
                  <c:v>0.20958181796122258</c:v>
                </c:pt>
                <c:pt idx="3">
                  <c:v>0.21813603850467855</c:v>
                </c:pt>
                <c:pt idx="4">
                  <c:v>0.23020217041335303</c:v>
                </c:pt>
                <c:pt idx="5">
                  <c:v>5.4400020267547464E-2</c:v>
                </c:pt>
                <c:pt idx="6">
                  <c:v>0.10652036249982166</c:v>
                </c:pt>
                <c:pt idx="7">
                  <c:v>0.15289897094132565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A-4B84-8B73-12074414F15B}"/>
            </c:ext>
          </c:extLst>
        </c:ser>
        <c:ser>
          <c:idx val="4"/>
          <c:order val="4"/>
          <c:tx>
            <c:strRef>
              <c:f>Sheet1!$L$9</c:f>
              <c:strCache>
                <c:ptCount val="1"/>
                <c:pt idx="0">
                  <c:v>Santa Clara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Sheet1!$M$9:$T$9</c:f>
              <c:numCache>
                <c:formatCode>0%</c:formatCode>
                <c:ptCount val="8"/>
                <c:pt idx="0">
                  <c:v>5.8921893277020951E-2</c:v>
                </c:pt>
                <c:pt idx="1">
                  <c:v>5.0258373420033198E-2</c:v>
                </c:pt>
                <c:pt idx="2">
                  <c:v>7.1455305342963168E-2</c:v>
                </c:pt>
                <c:pt idx="3">
                  <c:v>3.8782424197013839E-2</c:v>
                </c:pt>
                <c:pt idx="4">
                  <c:v>1.0743406088791867E-2</c:v>
                </c:pt>
                <c:pt idx="5">
                  <c:v>2.1901278534278883E-3</c:v>
                </c:pt>
                <c:pt idx="6">
                  <c:v>1.9788785721855853E-2</c:v>
                </c:pt>
                <c:pt idx="7">
                  <c:v>2.7082403108877717E-2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9A-4B84-8B73-12074414F15B}"/>
            </c:ext>
          </c:extLst>
        </c:ser>
        <c:ser>
          <c:idx val="5"/>
          <c:order val="5"/>
          <c:tx>
            <c:strRef>
              <c:f>Sheet1!$L$10</c:f>
              <c:strCache>
                <c:ptCount val="1"/>
                <c:pt idx="0">
                  <c:v>Alameda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Sheet1!$M$10:$T$10</c:f>
              <c:numCache>
                <c:formatCode>0%</c:formatCode>
                <c:ptCount val="8"/>
                <c:pt idx="0">
                  <c:v>0.18063150614928739</c:v>
                </c:pt>
                <c:pt idx="1">
                  <c:v>0.12678434540389016</c:v>
                </c:pt>
                <c:pt idx="2">
                  <c:v>5.8349036343798601E-2</c:v>
                </c:pt>
                <c:pt idx="3">
                  <c:v>4.6267256199442434E-2</c:v>
                </c:pt>
                <c:pt idx="4">
                  <c:v>3.3626944144562479E-2</c:v>
                </c:pt>
                <c:pt idx="5">
                  <c:v>0.39641560673291437</c:v>
                </c:pt>
                <c:pt idx="6">
                  <c:v>0.3874883886457442</c:v>
                </c:pt>
                <c:pt idx="7">
                  <c:v>0.13855273049765518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9A-4B84-8B73-12074414F15B}"/>
            </c:ext>
          </c:extLst>
        </c:ser>
        <c:ser>
          <c:idx val="6"/>
          <c:order val="6"/>
          <c:tx>
            <c:strRef>
              <c:f>Sheet1!$L$11</c:f>
              <c:strCache>
                <c:ptCount val="1"/>
                <c:pt idx="0">
                  <c:v>Contra Costa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Sheet1!$M$11:$T$11</c:f>
              <c:numCache>
                <c:formatCode>0%</c:formatCode>
                <c:ptCount val="8"/>
                <c:pt idx="0">
                  <c:v>1.5698441380515901E-2</c:v>
                </c:pt>
                <c:pt idx="1">
                  <c:v>5.0851261346525713E-2</c:v>
                </c:pt>
                <c:pt idx="2">
                  <c:v>2.4421027594076897E-2</c:v>
                </c:pt>
                <c:pt idx="3">
                  <c:v>2.0783174771044584E-2</c:v>
                </c:pt>
                <c:pt idx="4">
                  <c:v>2.5098909846357507E-2</c:v>
                </c:pt>
                <c:pt idx="5">
                  <c:v>0.1894192178636758</c:v>
                </c:pt>
                <c:pt idx="6">
                  <c:v>0.15725919019923759</c:v>
                </c:pt>
                <c:pt idx="7">
                  <c:v>5.9395359356695161E-2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9A-4B84-8B73-12074414F15B}"/>
            </c:ext>
          </c:extLst>
        </c:ser>
        <c:ser>
          <c:idx val="7"/>
          <c:order val="7"/>
          <c:tx>
            <c:strRef>
              <c:f>Sheet1!$L$12</c:f>
              <c:strCache>
                <c:ptCount val="1"/>
                <c:pt idx="0">
                  <c:v>Solano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Sheet1!$M$12:$T$12</c:f>
              <c:numCache>
                <c:formatCode>0%</c:formatCode>
                <c:ptCount val="8"/>
                <c:pt idx="0">
                  <c:v>2.7608582995654361E-2</c:v>
                </c:pt>
                <c:pt idx="1">
                  <c:v>1.8363856529550648E-2</c:v>
                </c:pt>
                <c:pt idx="2">
                  <c:v>6.7507022936806179E-3</c:v>
                </c:pt>
                <c:pt idx="3">
                  <c:v>1.2556025923441834E-2</c:v>
                </c:pt>
                <c:pt idx="4">
                  <c:v>1.937430048028668E-3</c:v>
                </c:pt>
                <c:pt idx="5">
                  <c:v>9.8234947439860845E-2</c:v>
                </c:pt>
                <c:pt idx="6">
                  <c:v>3.0478340684353442E-2</c:v>
                </c:pt>
                <c:pt idx="7">
                  <c:v>3.5163712416084687E-2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9A-4B84-8B73-12074414F15B}"/>
            </c:ext>
          </c:extLst>
        </c:ser>
        <c:ser>
          <c:idx val="8"/>
          <c:order val="8"/>
          <c:tx>
            <c:strRef>
              <c:f>Sheet1!$L$13</c:f>
              <c:strCache>
                <c:ptCount val="1"/>
                <c:pt idx="0">
                  <c:v>Napa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Sheet1!$M$13:$T$13</c:f>
              <c:numCache>
                <c:formatCode>0%</c:formatCode>
                <c:ptCount val="8"/>
                <c:pt idx="0">
                  <c:v>1.8584811481888082E-3</c:v>
                </c:pt>
                <c:pt idx="1">
                  <c:v>1.7040219688698845E-3</c:v>
                </c:pt>
                <c:pt idx="2">
                  <c:v>2.109821464554506E-3</c:v>
                </c:pt>
                <c:pt idx="3">
                  <c:v>1.4514724839643379E-3</c:v>
                </c:pt>
                <c:pt idx="4">
                  <c:v>1.2317789570554397E-3</c:v>
                </c:pt>
                <c:pt idx="5">
                  <c:v>1.8565571562131696E-3</c:v>
                </c:pt>
                <c:pt idx="6">
                  <c:v>1.9075977537685192E-3</c:v>
                </c:pt>
                <c:pt idx="7">
                  <c:v>1.3254351980659532E-3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9A-4B84-8B73-12074414F15B}"/>
            </c:ext>
          </c:extLst>
        </c:ser>
        <c:ser>
          <c:idx val="9"/>
          <c:order val="9"/>
          <c:tx>
            <c:strRef>
              <c:f>Sheet1!$L$14</c:f>
              <c:strCache>
                <c:ptCount val="1"/>
                <c:pt idx="0">
                  <c:v>Sonoma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Sheet1!$M$14:$T$14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2.7605968845402517E-2</c:v>
                </c:pt>
                <c:pt idx="3">
                  <c:v>1.8802054406428213E-2</c:v>
                </c:pt>
                <c:pt idx="4">
                  <c:v>6.3133018101063374E-3</c:v>
                </c:pt>
                <c:pt idx="5">
                  <c:v>8.2472516492682509E-3</c:v>
                </c:pt>
                <c:pt idx="6">
                  <c:v>0</c:v>
                </c:pt>
                <c:pt idx="7">
                  <c:v>9.5608961734021149E-3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9A-4B84-8B73-12074414F15B}"/>
            </c:ext>
          </c:extLst>
        </c:ser>
        <c:ser>
          <c:idx val="10"/>
          <c:order val="10"/>
          <c:tx>
            <c:strRef>
              <c:f>Sheet1!$L$15</c:f>
              <c:strCache>
                <c:ptCount val="1"/>
                <c:pt idx="0">
                  <c:v>Marin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Sheet1!$M$4:$T$4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Sheet1!$M$15:$T$15</c:f>
              <c:numCache>
                <c:formatCode>0%</c:formatCode>
                <c:ptCount val="8"/>
                <c:pt idx="0">
                  <c:v>8.971559470152532E-3</c:v>
                </c:pt>
                <c:pt idx="1">
                  <c:v>4.2095815171607313E-3</c:v>
                </c:pt>
                <c:pt idx="2">
                  <c:v>6.2776541323905652E-3</c:v>
                </c:pt>
                <c:pt idx="3">
                  <c:v>0</c:v>
                </c:pt>
                <c:pt idx="4">
                  <c:v>1.783039102753674E-3</c:v>
                </c:pt>
                <c:pt idx="5">
                  <c:v>0</c:v>
                </c:pt>
                <c:pt idx="6">
                  <c:v>0</c:v>
                </c:pt>
                <c:pt idx="7">
                  <c:v>2.1181961151899801E-3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9A-4B84-8B73-12074414F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9553199"/>
        <c:axId val="38955415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Sheet1!$L$6</c15:sqref>
                        </c15:formulaRef>
                      </c:ext>
                    </c:extLst>
                    <c:strCache>
                      <c:ptCount val="1"/>
                      <c:pt idx="0">
                        <c:v>San Francisco (westside)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Sheet1!$M$4:$T$4</c15:sqref>
                        </c15:formulaRef>
                      </c:ext>
                    </c:extLst>
                    <c:strCache>
                      <c:ptCount val="8"/>
                      <c:pt idx="0">
                        <c:v>101-CF</c:v>
                      </c:pt>
                      <c:pt idx="1">
                        <c:v>101-N</c:v>
                      </c:pt>
                      <c:pt idx="2">
                        <c:v>101-S</c:v>
                      </c:pt>
                      <c:pt idx="3">
                        <c:v>280-N</c:v>
                      </c:pt>
                      <c:pt idx="4">
                        <c:v>280-S</c:v>
                      </c:pt>
                      <c:pt idx="5">
                        <c:v>80-BB</c:v>
                      </c:pt>
                      <c:pt idx="6">
                        <c:v>80-DT</c:v>
                      </c:pt>
                      <c:pt idx="7">
                        <c:v>Any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Sheet1!$M$6:$T$6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9.3273804042354858E-2</c:v>
                      </c:pt>
                      <c:pt idx="1">
                        <c:v>4.252164638167226E-2</c:v>
                      </c:pt>
                      <c:pt idx="2">
                        <c:v>4.471169300410157E-2</c:v>
                      </c:pt>
                      <c:pt idx="3">
                        <c:v>4.2118270130857435E-2</c:v>
                      </c:pt>
                      <c:pt idx="4">
                        <c:v>7.5166607163207166E-2</c:v>
                      </c:pt>
                      <c:pt idx="5">
                        <c:v>2.7450856651167733E-2</c:v>
                      </c:pt>
                      <c:pt idx="6">
                        <c:v>4.5601151805074763E-2</c:v>
                      </c:pt>
                      <c:pt idx="7">
                        <c:v>4.930763199629791E-2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999A-4B84-8B73-12074414F15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Sheet1!$L$7</c15:sqref>
                        </c15:formulaRef>
                      </c:ext>
                    </c:extLst>
                    <c:strCache>
                      <c:ptCount val="1"/>
                      <c:pt idx="0">
                        <c:v>San Francisco (not westside)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Sheet1!$M$4:$T$4</c15:sqref>
                        </c15:formulaRef>
                      </c:ext>
                    </c:extLst>
                    <c:strCache>
                      <c:ptCount val="8"/>
                      <c:pt idx="0">
                        <c:v>101-CF</c:v>
                      </c:pt>
                      <c:pt idx="1">
                        <c:v>101-N</c:v>
                      </c:pt>
                      <c:pt idx="2">
                        <c:v>101-S</c:v>
                      </c:pt>
                      <c:pt idx="3">
                        <c:v>280-N</c:v>
                      </c:pt>
                      <c:pt idx="4">
                        <c:v>280-S</c:v>
                      </c:pt>
                      <c:pt idx="5">
                        <c:v>80-BB</c:v>
                      </c:pt>
                      <c:pt idx="6">
                        <c:v>80-DT</c:v>
                      </c:pt>
                      <c:pt idx="7">
                        <c:v>Any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Sheet1!$M$7:$T$7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0.50042791291517541</c:v>
                      </c:pt>
                      <c:pt idx="1">
                        <c:v>0.50816061289898451</c:v>
                      </c:pt>
                      <c:pt idx="2">
                        <c:v>0.5487369730178091</c:v>
                      </c:pt>
                      <c:pt idx="3">
                        <c:v>0.60110328338312891</c:v>
                      </c:pt>
                      <c:pt idx="4">
                        <c:v>0.61389641242578374</c:v>
                      </c:pt>
                      <c:pt idx="5">
                        <c:v>0.22178541438592447</c:v>
                      </c:pt>
                      <c:pt idx="6">
                        <c:v>0.25095618269014391</c:v>
                      </c:pt>
                      <c:pt idx="7">
                        <c:v>0.52459466419640577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99A-4B84-8B73-12074414F15B}"/>
                  </c:ext>
                </c:extLst>
              </c15:ser>
            </c15:filteredBarSeries>
          </c:ext>
        </c:extLst>
      </c:barChart>
      <c:catAx>
        <c:axId val="3895531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554159"/>
        <c:crosses val="autoZero"/>
        <c:auto val="1"/>
        <c:lblAlgn val="ctr"/>
        <c:lblOffset val="100"/>
        <c:noMultiLvlLbl val="0"/>
      </c:catAx>
      <c:valAx>
        <c:axId val="38955415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55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Purpose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Sheet1!$L$55</c:f>
              <c:strCache>
                <c:ptCount val="1"/>
                <c:pt idx="0">
                  <c:v>Work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Sheet1!$M$55:$T$55</c:f>
              <c:numCache>
                <c:formatCode>0.0%</c:formatCode>
                <c:ptCount val="8"/>
                <c:pt idx="0">
                  <c:v>8.9228423618820732E-2</c:v>
                </c:pt>
                <c:pt idx="1">
                  <c:v>0.10850784327741529</c:v>
                </c:pt>
                <c:pt idx="2">
                  <c:v>0.12318885440633541</c:v>
                </c:pt>
                <c:pt idx="3">
                  <c:v>9.362324879083106E-2</c:v>
                </c:pt>
                <c:pt idx="4">
                  <c:v>7.5534833657454226E-2</c:v>
                </c:pt>
                <c:pt idx="5">
                  <c:v>0.10223062999143792</c:v>
                </c:pt>
                <c:pt idx="6">
                  <c:v>0.11218684800086359</c:v>
                </c:pt>
                <c:pt idx="7">
                  <c:v>0.10011767489737529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3-4770-8902-77F7FEDAE3AC}"/>
            </c:ext>
          </c:extLst>
        </c:ser>
        <c:ser>
          <c:idx val="2"/>
          <c:order val="1"/>
          <c:tx>
            <c:strRef>
              <c:f>Sheet1!$L$56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Sheet1!$M$56:$T$56</c:f>
              <c:numCache>
                <c:formatCode>0.0%</c:formatCode>
                <c:ptCount val="8"/>
                <c:pt idx="0">
                  <c:v>1.5080458981741763E-3</c:v>
                </c:pt>
                <c:pt idx="1">
                  <c:v>2.874616044145017E-3</c:v>
                </c:pt>
                <c:pt idx="2">
                  <c:v>6.7573816745877899E-3</c:v>
                </c:pt>
                <c:pt idx="3">
                  <c:v>1.4031655868055501E-2</c:v>
                </c:pt>
                <c:pt idx="4">
                  <c:v>2.8228754609036739E-2</c:v>
                </c:pt>
                <c:pt idx="5">
                  <c:v>3.1630709768039589E-3</c:v>
                </c:pt>
                <c:pt idx="6">
                  <c:v>4.0011716974124277E-3</c:v>
                </c:pt>
                <c:pt idx="7">
                  <c:v>9.5026785093664332E-3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3-4770-8902-77F7FEDAE3AC}"/>
            </c:ext>
          </c:extLst>
        </c:ser>
        <c:ser>
          <c:idx val="3"/>
          <c:order val="2"/>
          <c:tx>
            <c:strRef>
              <c:f>Sheet1!$L$57</c:f>
              <c:strCache>
                <c:ptCount val="1"/>
                <c:pt idx="0">
                  <c:v>Escort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Sheet1!$M$57:$T$57</c:f>
              <c:numCache>
                <c:formatCode>0.0%</c:formatCode>
                <c:ptCount val="8"/>
                <c:pt idx="0">
                  <c:v>0.13123484250984854</c:v>
                </c:pt>
                <c:pt idx="1">
                  <c:v>0.13707344849131087</c:v>
                </c:pt>
                <c:pt idx="2">
                  <c:v>0.14061889916877521</c:v>
                </c:pt>
                <c:pt idx="3">
                  <c:v>0.11693511241706397</c:v>
                </c:pt>
                <c:pt idx="4">
                  <c:v>0.13153274584551347</c:v>
                </c:pt>
                <c:pt idx="5">
                  <c:v>0.13921003187948033</c:v>
                </c:pt>
                <c:pt idx="6">
                  <c:v>0.10408413639811058</c:v>
                </c:pt>
                <c:pt idx="7">
                  <c:v>0.13234542952922357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3-4770-8902-77F7FEDAE3AC}"/>
            </c:ext>
          </c:extLst>
        </c:ser>
        <c:ser>
          <c:idx val="4"/>
          <c:order val="3"/>
          <c:tx>
            <c:strRef>
              <c:f>Sheet1!$L$58</c:f>
              <c:strCache>
                <c:ptCount val="1"/>
                <c:pt idx="0">
                  <c:v>Meal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Sheet1!$M$58:$T$58</c:f>
              <c:numCache>
                <c:formatCode>0.0%</c:formatCode>
                <c:ptCount val="8"/>
                <c:pt idx="0">
                  <c:v>0.17879221942096313</c:v>
                </c:pt>
                <c:pt idx="1">
                  <c:v>0.1936384012596358</c:v>
                </c:pt>
                <c:pt idx="2">
                  <c:v>0.19591431727481864</c:v>
                </c:pt>
                <c:pt idx="3">
                  <c:v>0.22651611273545499</c:v>
                </c:pt>
                <c:pt idx="4">
                  <c:v>0.17738239693395089</c:v>
                </c:pt>
                <c:pt idx="5">
                  <c:v>0.16589462801739613</c:v>
                </c:pt>
                <c:pt idx="6">
                  <c:v>0.18261026073838829</c:v>
                </c:pt>
                <c:pt idx="7">
                  <c:v>0.18545258343056606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83-4770-8902-77F7FEDAE3AC}"/>
            </c:ext>
          </c:extLst>
        </c:ser>
        <c:ser>
          <c:idx val="5"/>
          <c:order val="4"/>
          <c:tx>
            <c:strRef>
              <c:f>Sheet1!$L$59</c:f>
              <c:strCache>
                <c:ptCount val="1"/>
                <c:pt idx="0">
                  <c:v>Shop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Sheet1!$M$59:$T$59</c:f>
              <c:numCache>
                <c:formatCode>0.0%</c:formatCode>
                <c:ptCount val="8"/>
                <c:pt idx="0">
                  <c:v>0.12261178312546937</c:v>
                </c:pt>
                <c:pt idx="1">
                  <c:v>8.3841471127126199E-2</c:v>
                </c:pt>
                <c:pt idx="2">
                  <c:v>6.6074694554410451E-2</c:v>
                </c:pt>
                <c:pt idx="3">
                  <c:v>6.6055173758243393E-2</c:v>
                </c:pt>
                <c:pt idx="4">
                  <c:v>0.10159392074163738</c:v>
                </c:pt>
                <c:pt idx="5">
                  <c:v>7.9766962728978236E-2</c:v>
                </c:pt>
                <c:pt idx="6">
                  <c:v>8.1468401287290368E-2</c:v>
                </c:pt>
                <c:pt idx="7">
                  <c:v>8.3410547447146002E-2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83-4770-8902-77F7FEDAE3AC}"/>
            </c:ext>
          </c:extLst>
        </c:ser>
        <c:ser>
          <c:idx val="6"/>
          <c:order val="5"/>
          <c:tx>
            <c:strRef>
              <c:f>Sheet1!$L$60</c:f>
              <c:strCache>
                <c:ptCount val="1"/>
                <c:pt idx="0">
                  <c:v>Personal Business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Sheet1!$M$60:$T$60</c:f>
              <c:numCache>
                <c:formatCode>0.0%</c:formatCode>
                <c:ptCount val="8"/>
                <c:pt idx="0">
                  <c:v>7.8403396618021509E-2</c:v>
                </c:pt>
                <c:pt idx="1">
                  <c:v>4.6294197737700694E-2</c:v>
                </c:pt>
                <c:pt idx="2">
                  <c:v>3.565656965265724E-2</c:v>
                </c:pt>
                <c:pt idx="3">
                  <c:v>4.2317575058034178E-2</c:v>
                </c:pt>
                <c:pt idx="4">
                  <c:v>4.2002563946138688E-2</c:v>
                </c:pt>
                <c:pt idx="5">
                  <c:v>6.1344089691455481E-2</c:v>
                </c:pt>
                <c:pt idx="6">
                  <c:v>3.8440681949157937E-2</c:v>
                </c:pt>
                <c:pt idx="7">
                  <c:v>5.0797883941109255E-2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83-4770-8902-77F7FEDAE3AC}"/>
            </c:ext>
          </c:extLst>
        </c:ser>
        <c:ser>
          <c:idx val="7"/>
          <c:order val="6"/>
          <c:tx>
            <c:strRef>
              <c:f>Sheet1!$L$61</c:f>
              <c:strCache>
                <c:ptCount val="1"/>
                <c:pt idx="0">
                  <c:v>Social / Recreational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Sheet1!$M$61:$T$61</c:f>
              <c:numCache>
                <c:formatCode>0.0%</c:formatCode>
                <c:ptCount val="8"/>
                <c:pt idx="0">
                  <c:v>7.1770284491165709E-2</c:v>
                </c:pt>
                <c:pt idx="1">
                  <c:v>6.9367858387282891E-2</c:v>
                </c:pt>
                <c:pt idx="2">
                  <c:v>7.3405839032750428E-2</c:v>
                </c:pt>
                <c:pt idx="3">
                  <c:v>0.10056216491895698</c:v>
                </c:pt>
                <c:pt idx="4">
                  <c:v>8.0581864057030217E-2</c:v>
                </c:pt>
                <c:pt idx="5">
                  <c:v>8.3298649640921874E-2</c:v>
                </c:pt>
                <c:pt idx="6">
                  <c:v>0.11611250339483624</c:v>
                </c:pt>
                <c:pt idx="7">
                  <c:v>8.5618454632441499E-2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83-4770-8902-77F7FEDAE3AC}"/>
            </c:ext>
          </c:extLst>
        </c:ser>
        <c:ser>
          <c:idx val="8"/>
          <c:order val="7"/>
          <c:tx>
            <c:strRef>
              <c:f>Sheet1!$L$62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Sheet1!$M$62:$T$62</c:f>
              <c:numCache>
                <c:formatCode>0.0%</c:formatCode>
                <c:ptCount val="8"/>
                <c:pt idx="0">
                  <c:v>3.9918912114354319E-2</c:v>
                </c:pt>
                <c:pt idx="1">
                  <c:v>2.726930448991886E-2</c:v>
                </c:pt>
                <c:pt idx="2">
                  <c:v>2.1348283044860739E-2</c:v>
                </c:pt>
                <c:pt idx="3">
                  <c:v>9.2669010560444687E-3</c:v>
                </c:pt>
                <c:pt idx="4">
                  <c:v>1.5255672233829343E-2</c:v>
                </c:pt>
                <c:pt idx="5">
                  <c:v>4.1744199532329794E-2</c:v>
                </c:pt>
                <c:pt idx="6">
                  <c:v>3.9201951631517684E-2</c:v>
                </c:pt>
                <c:pt idx="7">
                  <c:v>2.5420277303451911E-2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83-4770-8902-77F7FEDAE3AC}"/>
            </c:ext>
          </c:extLst>
        </c:ser>
        <c:ser>
          <c:idx val="0"/>
          <c:order val="8"/>
          <c:tx>
            <c:strRef>
              <c:f>Sheet1!$L$54</c:f>
              <c:strCache>
                <c:ptCount val="1"/>
                <c:pt idx="0">
                  <c:v>Home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Sheet1!$M$53:$T$53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Sheet1!$M$54:$T$54</c:f>
              <c:numCache>
                <c:formatCode>0.0%</c:formatCode>
                <c:ptCount val="8"/>
                <c:pt idx="0">
                  <c:v>0.28653209220318232</c:v>
                </c:pt>
                <c:pt idx="1">
                  <c:v>0.33113285918546448</c:v>
                </c:pt>
                <c:pt idx="2">
                  <c:v>0.33703516119080407</c:v>
                </c:pt>
                <c:pt idx="3">
                  <c:v>0.33069205539731539</c:v>
                </c:pt>
                <c:pt idx="4">
                  <c:v>0.34788724797540899</c:v>
                </c:pt>
                <c:pt idx="5">
                  <c:v>0.32334773754119617</c:v>
                </c:pt>
                <c:pt idx="6">
                  <c:v>0.32189404490242302</c:v>
                </c:pt>
                <c:pt idx="7">
                  <c:v>0.32733447030932011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3-4770-8902-77F7FEDAE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218143"/>
        <c:axId val="413219103"/>
      </c:barChart>
      <c:catAx>
        <c:axId val="4132181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19103"/>
        <c:crosses val="autoZero"/>
        <c:auto val="1"/>
        <c:lblAlgn val="ctr"/>
        <c:lblOffset val="100"/>
        <c:noMultiLvlLbl val="0"/>
      </c:catAx>
      <c:valAx>
        <c:axId val="41321910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1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Household</a:t>
            </a:r>
            <a:r>
              <a:rPr lang="en-US" baseline="0" dirty="0"/>
              <a:t> Income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'EC (bi-directional)'!$B$189</c:f>
              <c:strCache>
                <c:ptCount val="1"/>
                <c:pt idx="0">
                  <c:v>&lt; $50,000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'EC (bi-directional)'!$M$188:$T$188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'EC (bi-directional)'!$M$189:$T$189</c:f>
              <c:numCache>
                <c:formatCode>0.0%</c:formatCode>
                <c:ptCount val="8"/>
                <c:pt idx="0">
                  <c:v>0.14047040969083099</c:v>
                </c:pt>
                <c:pt idx="1">
                  <c:v>0.12644561636451998</c:v>
                </c:pt>
                <c:pt idx="2">
                  <c:v>0.14487533348852161</c:v>
                </c:pt>
                <c:pt idx="3">
                  <c:v>0.19392554792871392</c:v>
                </c:pt>
                <c:pt idx="4">
                  <c:v>0.20720879000231324</c:v>
                </c:pt>
                <c:pt idx="5">
                  <c:v>0.10491049500621741</c:v>
                </c:pt>
                <c:pt idx="6">
                  <c:v>0.14442757528779426</c:v>
                </c:pt>
                <c:pt idx="7">
                  <c:v>0.16033610573460341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B-41CB-99E9-0F2BAC8479AB}"/>
            </c:ext>
          </c:extLst>
        </c:ser>
        <c:ser>
          <c:idx val="1"/>
          <c:order val="1"/>
          <c:tx>
            <c:strRef>
              <c:f>'EC (bi-directional)'!$B$190</c:f>
              <c:strCache>
                <c:ptCount val="1"/>
                <c:pt idx="0">
                  <c:v>$50,000-$100,000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'EC (bi-directional)'!$M$188:$T$188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'EC (bi-directional)'!$M$190:$T$190</c:f>
              <c:numCache>
                <c:formatCode>0.0%</c:formatCode>
                <c:ptCount val="8"/>
                <c:pt idx="0">
                  <c:v>0.13323664817390657</c:v>
                </c:pt>
                <c:pt idx="1">
                  <c:v>0.13967957753914761</c:v>
                </c:pt>
                <c:pt idx="2">
                  <c:v>8.0037548606388356E-2</c:v>
                </c:pt>
                <c:pt idx="3">
                  <c:v>6.6727568780170249E-2</c:v>
                </c:pt>
                <c:pt idx="4">
                  <c:v>0.12394845161437038</c:v>
                </c:pt>
                <c:pt idx="5">
                  <c:v>0.15494393386354172</c:v>
                </c:pt>
                <c:pt idx="6">
                  <c:v>0.16156185786118171</c:v>
                </c:pt>
                <c:pt idx="7">
                  <c:v>0.11503860044216685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B-41CB-99E9-0F2BAC8479AB}"/>
            </c:ext>
          </c:extLst>
        </c:ser>
        <c:ser>
          <c:idx val="2"/>
          <c:order val="2"/>
          <c:tx>
            <c:strRef>
              <c:f>'EC (bi-directional)'!$B$191</c:f>
              <c:strCache>
                <c:ptCount val="1"/>
                <c:pt idx="0">
                  <c:v>$100,000-$200,000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'EC (bi-directional)'!$M$188:$T$188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'EC (bi-directional)'!$M$191:$T$191</c:f>
              <c:numCache>
                <c:formatCode>0.0%</c:formatCode>
                <c:ptCount val="8"/>
                <c:pt idx="0">
                  <c:v>0.25475349656298552</c:v>
                </c:pt>
                <c:pt idx="1">
                  <c:v>0.27437453477547857</c:v>
                </c:pt>
                <c:pt idx="2">
                  <c:v>0.21427522230167834</c:v>
                </c:pt>
                <c:pt idx="3">
                  <c:v>0.26998289420830912</c:v>
                </c:pt>
                <c:pt idx="4">
                  <c:v>0.22542583544420178</c:v>
                </c:pt>
                <c:pt idx="5">
                  <c:v>0.33836838519577367</c:v>
                </c:pt>
                <c:pt idx="6">
                  <c:v>0.27174172242881756</c:v>
                </c:pt>
                <c:pt idx="7">
                  <c:v>0.26418601673738312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9B-41CB-99E9-0F2BAC8479AB}"/>
            </c:ext>
          </c:extLst>
        </c:ser>
        <c:ser>
          <c:idx val="3"/>
          <c:order val="3"/>
          <c:tx>
            <c:strRef>
              <c:f>'EC (bi-directional)'!$B$192</c:f>
              <c:strCache>
                <c:ptCount val="1"/>
                <c:pt idx="0">
                  <c:v>&gt; $200,000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'EC (bi-directional)'!$M$188:$T$188</c:f>
              <c:strCache>
                <c:ptCount val="8"/>
                <c:pt idx="0">
                  <c:v>101-CF</c:v>
                </c:pt>
                <c:pt idx="1">
                  <c:v>101-N</c:v>
                </c:pt>
                <c:pt idx="2">
                  <c:v>101-S</c:v>
                </c:pt>
                <c:pt idx="3">
                  <c:v>280-N</c:v>
                </c:pt>
                <c:pt idx="4">
                  <c:v>280-S</c:v>
                </c:pt>
                <c:pt idx="5">
                  <c:v>80-BB</c:v>
                </c:pt>
                <c:pt idx="6">
                  <c:v>80-DT</c:v>
                </c:pt>
                <c:pt idx="7">
                  <c:v>Any</c:v>
                </c:pt>
              </c:strCache>
            </c:strRef>
          </c:cat>
          <c:val>
            <c:numRef>
              <c:f>'EC (bi-directional)'!$M$192:$T$192</c:f>
              <c:numCache>
                <c:formatCode>0.0%</c:formatCode>
                <c:ptCount val="8"/>
                <c:pt idx="0">
                  <c:v>0.47153944557227684</c:v>
                </c:pt>
                <c:pt idx="1">
                  <c:v>0.4595002713208538</c:v>
                </c:pt>
                <c:pt idx="2">
                  <c:v>0.56081189560341171</c:v>
                </c:pt>
                <c:pt idx="3">
                  <c:v>0.46936398908280674</c:v>
                </c:pt>
                <c:pt idx="4">
                  <c:v>0.4434169229391145</c:v>
                </c:pt>
                <c:pt idx="5">
                  <c:v>0.4017771859344671</c:v>
                </c:pt>
                <c:pt idx="6">
                  <c:v>0.42226884442220658</c:v>
                </c:pt>
                <c:pt idx="7">
                  <c:v>0.46043927708584659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9B-41CB-99E9-0F2BAC847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2759439"/>
        <c:axId val="1242759919"/>
      </c:barChart>
      <c:catAx>
        <c:axId val="12427594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759919"/>
        <c:crosses val="autoZero"/>
        <c:auto val="1"/>
        <c:lblAlgn val="ctr"/>
        <c:lblOffset val="100"/>
        <c:noMultiLvlLbl val="0"/>
      </c:catAx>
      <c:valAx>
        <c:axId val="12427599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75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9_3D52E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DAD40D-55A3-4A4F-9333-0A4771A69810}" authorId="{ACABBA00-F297-46D7-8E91-DCC778A6FF59}" created="2025-04-15T16:21:50.86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302817" sldId="297"/>
      <ac:spMk id="2" creationId="{5FB5447C-E801-46DB-7E6C-ABD70D6F3026}"/>
    </ac:deMkLst>
    <p188:txBody>
      <a:bodyPr/>
      <a:lstStyle/>
      <a:p>
        <a:r>
          <a:rPr lang="en-US"/>
          <a:t>Remember to add a document title (File &gt; Info)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E2CFD-B368-6347-80AB-141727108E6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8FB1-BFE2-2345-8B78-5F94D832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5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B17D-794C-2045-83C9-1AFC4DC63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17379" r="75" b="120"/>
          <a:stretch/>
        </p:blipFill>
        <p:spPr>
          <a:xfrm>
            <a:off x="162911" y="162910"/>
            <a:ext cx="11866179" cy="6532180"/>
          </a:xfrm>
          <a:prstGeom prst="rect">
            <a:avLst/>
          </a:prstGeom>
          <a:solidFill>
            <a:srgbClr val="A0D0CB">
              <a:alpha val="57000"/>
            </a:srgbClr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rgbClr val="1C355E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75A8C-AAF0-7648-8B92-F02D94649A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006C69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Committee Name — Agenda Item 1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7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3425414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BF71760-AE57-834F-AA4E-CFF43FBE29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0351" y="557766"/>
            <a:ext cx="3430671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9D5EDF-2F05-A1A1-21DF-F4F6F7C20A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0360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557766"/>
            <a:ext cx="3430671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592AA8E-89B9-44BA-2FFD-AE0AC113E3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61E9B5-E1F4-594A-8C24-B2614D92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8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CECA-24EA-A84A-8016-F0013760DC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766" y="1304259"/>
            <a:ext cx="7253256" cy="4667050"/>
          </a:xfrm>
        </p:spPr>
        <p:txBody>
          <a:bodyPr>
            <a:noAutofit/>
          </a:bodyPr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1DE714-9302-CAB7-D899-D332B87AD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804AF1C-A0B5-DD45-836C-B36094DF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CECA-24EA-A84A-8016-F0013760DC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766" y="1304259"/>
            <a:ext cx="3425414" cy="4667050"/>
          </a:xfrm>
        </p:spPr>
        <p:txBody>
          <a:bodyPr>
            <a:noAutofit/>
          </a:bodyPr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A961F5-7DF2-6640-9011-9B26A5294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0351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21D514-80B9-FE06-AE20-00FFB36DFA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0360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1DE714-9302-CAB7-D899-D332B87AD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804AF1C-A0B5-DD45-836C-B36094DF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140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3B48D0D-00E7-5D14-D754-F13F7CDCDB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7149" y="578048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A961F5-7DF2-6640-9011-9B26A5294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0351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11155-7603-1CC9-9EEE-BD83EF341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0360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AE2EE7F-F378-812A-C4EC-734B4E663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140" y="1304260"/>
            <a:ext cx="5341964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3B48D0D-00E7-5D14-D754-F13F7CDCDB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8442" y="578048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A961F5-7DF2-6640-9011-9B26A5294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644" y="1304260"/>
            <a:ext cx="5342589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11155-7603-1CC9-9EEE-BD83EF341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7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140" y="1304260"/>
            <a:ext cx="11076468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EC685A9-CD65-A7D8-A50D-0E6E7B51AB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1603-856E-698B-1C88-913207893D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7140" y="1304260"/>
            <a:ext cx="11076468" cy="4667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1603-856E-698B-1C88-913207893D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7140" y="1304260"/>
            <a:ext cx="5341964" cy="4667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FB6124-1419-0718-5E5D-199F72FABB7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91644" y="1304261"/>
            <a:ext cx="5341964" cy="4667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911" y="162910"/>
            <a:ext cx="11866179" cy="65321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D0E7792-6B9E-2944-7D14-A1A05D5418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A259E-ADD2-6F49-A491-569FAEDB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95" y="505691"/>
            <a:ext cx="11166411" cy="553998"/>
          </a:xfrm>
          <a:solidFill>
            <a:schemeClr val="bg1">
              <a:alpha val="90000"/>
            </a:schemeClr>
          </a:solidFill>
        </p:spPr>
        <p:txBody>
          <a:bodyPr lIns="45720" rIns="45720" anchor="ctr" anchorCtr="0">
            <a:noAutofit/>
          </a:bodyPr>
          <a:lstStyle>
            <a:lvl1pPr>
              <a:lnSpc>
                <a:spcPct val="100000"/>
              </a:lnSpc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31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tit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911" y="162910"/>
            <a:ext cx="11866179" cy="6532180"/>
          </a:xfr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algn="ctr"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C0BBECA-7F49-F00E-6285-656B8EB2F6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A259E-ADD2-6F49-A491-569FAEDB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67" y="1571861"/>
            <a:ext cx="9288666" cy="3385187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lIns="45720" rIns="45720" anchor="ctr" anchorCtr="0">
            <a:no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0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olid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A0D0C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rgbClr val="1C355E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75A8C-AAF0-7648-8B92-F02D94649A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1C355E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Committee Name — Agenda Item 1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9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col) and photo (1-col)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DC7B29-1BBD-5C43-8ADC-96AD7DB5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09" y="505690"/>
            <a:ext cx="7256198" cy="5465618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lnSpc>
                <a:spcPct val="100000"/>
              </a:lnSpc>
              <a:spcBef>
                <a:spcPts val="0"/>
              </a:spcBef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62910"/>
            <a:ext cx="3825527" cy="65321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F2FB812-6CDD-A89A-D470-4853686E75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pic>
        <p:nvPicPr>
          <p:cNvPr id="11" name="Picture 10" descr="San Francisco County Transportation Authority logo">
            <a:extLst>
              <a:ext uri="{FF2B5EF4-FFF2-40B4-BE49-F238E27FC236}">
                <a16:creationId xmlns:a16="http://schemas.microsoft.com/office/drawing/2014/main" id="{A7C5A7CC-EF77-EF43-B819-9F2E26993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8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col) and photo (1-col)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8" y="505691"/>
            <a:ext cx="5335550" cy="5465618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684" y="162910"/>
            <a:ext cx="5730405" cy="65321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7D5786D-FF49-7888-D569-1053F92A8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pic>
        <p:nvPicPr>
          <p:cNvPr id="16" name="Picture 15" descr="San Francisco County Transportation Authority logo">
            <a:extLst>
              <a:ext uri="{FF2B5EF4-FFF2-40B4-BE49-F238E27FC236}">
                <a16:creationId xmlns:a16="http://schemas.microsoft.com/office/drawing/2014/main" id="{596D65AD-D2C9-814C-8A95-26B4BB110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col) and photo (2-col)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09" y="505690"/>
            <a:ext cx="3430671" cy="5465618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8036" y="162910"/>
            <a:ext cx="7651053" cy="65321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5DEA0A5-C994-F02E-0F4D-7AC5BA3C46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pic>
        <p:nvPicPr>
          <p:cNvPr id="20" name="Picture 19" descr="San Francisco County Transportation Authority logo">
            <a:extLst>
              <a:ext uri="{FF2B5EF4-FFF2-40B4-BE49-F238E27FC236}">
                <a16:creationId xmlns:a16="http://schemas.microsoft.com/office/drawing/2014/main" id="{7324FF63-BDBC-2B40-AC72-B601E0961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70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8CB79-6A9C-C94D-A4AB-70073CCD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A0D0C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C2DAA3-FD59-DF42-B5BD-C183EA52E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6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rgbClr val="1C355E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FC9B5B5-6AE0-A445-A4AC-40E38C01B5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1C355E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6" name="Picture 5" descr="San Francisco County Transportation Authority logo">
            <a:extLst>
              <a:ext uri="{FF2B5EF4-FFF2-40B4-BE49-F238E27FC236}">
                <a16:creationId xmlns:a16="http://schemas.microsoft.com/office/drawing/2014/main" id="{ADFA180D-FA00-4342-9BBE-A4D50E9A4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4D1601-0DE8-E145-9384-FF34F6236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19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8CB79-6A9C-C94D-A4AB-70073CCD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B9D9E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C2DAA3-FD59-DF42-B5BD-C183EA52E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6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D5855D83-0304-BB4E-BD4B-E4E2D7E1B3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006C69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5" name="Picture 4" descr="San Francisco County Transportation Authority logo">
            <a:extLst>
              <a:ext uri="{FF2B5EF4-FFF2-40B4-BE49-F238E27FC236}">
                <a16:creationId xmlns:a16="http://schemas.microsoft.com/office/drawing/2014/main" id="{250DA629-0661-D84F-8D2D-E7E851325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4A563-18C4-DD47-A775-DDDB20ADC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60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8CB79-6A9C-C94D-A4AB-70073CCD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FFB8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C2DAA3-FD59-DF42-B5BD-C183EA52E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6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FF8D6D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221B56-DB1D-F447-9BE7-1E44943F7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FF8D6D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5" name="Picture 4" descr="San Francisco County Transportation Authority logo">
            <a:extLst>
              <a:ext uri="{FF2B5EF4-FFF2-40B4-BE49-F238E27FC236}">
                <a16:creationId xmlns:a16="http://schemas.microsoft.com/office/drawing/2014/main" id="{7C9F8657-A9DD-1441-9A86-15AD9120E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4BFE5-BFF7-CB45-8F4D-13078EB79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00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A0D0C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2513823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Project webpage and/or email</a:t>
            </a:r>
            <a:br>
              <a:rPr lang="en-US" dirty="0"/>
            </a:br>
            <a:r>
              <a:rPr lang="en-US" dirty="0"/>
              <a:t>(use the indent button for to move between styles)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DE81E-02DD-8E41-81AF-0DCCC379FB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1 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email.address@sfcta.org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E5B01-586C-2B4D-95A8-778F55C9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176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2 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email.address@sfcta.org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87BF879-4EBE-7F4C-B843-0822AA07BE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14153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3 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email.address@sfcta.org</a:t>
            </a:r>
          </a:p>
        </p:txBody>
      </p:sp>
      <p:pic>
        <p:nvPicPr>
          <p:cNvPr id="13" name="Picture 12" descr="Facebook">
            <a:extLst>
              <a:ext uri="{FF2B5EF4-FFF2-40B4-BE49-F238E27FC236}">
                <a16:creationId xmlns:a16="http://schemas.microsoft.com/office/drawing/2014/main" id="{F0EBC8B4-3A60-A1FD-ED4E-CC4C16976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4843" y="5573956"/>
            <a:ext cx="240792" cy="240792"/>
          </a:xfrm>
          <a:prstGeom prst="rect">
            <a:avLst/>
          </a:prstGeom>
          <a:noFill/>
        </p:spPr>
      </p:pic>
      <p:pic>
        <p:nvPicPr>
          <p:cNvPr id="14" name="Picture 13" descr="Instagram">
            <a:extLst>
              <a:ext uri="{FF2B5EF4-FFF2-40B4-BE49-F238E27FC236}">
                <a16:creationId xmlns:a16="http://schemas.microsoft.com/office/drawing/2014/main" id="{BFC908A4-067C-14D8-4A4E-E49695A0A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7131" y="5573956"/>
            <a:ext cx="240792" cy="240792"/>
          </a:xfrm>
          <a:prstGeom prst="rect">
            <a:avLst/>
          </a:prstGeom>
          <a:noFill/>
        </p:spPr>
      </p:pic>
      <p:pic>
        <p:nvPicPr>
          <p:cNvPr id="16" name="Picture 15" descr="LinkedIn">
            <a:extLst>
              <a:ext uri="{FF2B5EF4-FFF2-40B4-BE49-F238E27FC236}">
                <a16:creationId xmlns:a16="http://schemas.microsoft.com/office/drawing/2014/main" id="{18ADBA3D-55B6-F697-E72A-2BA9AD5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9419" y="5573956"/>
            <a:ext cx="240792" cy="240792"/>
          </a:xfrm>
          <a:prstGeom prst="rect">
            <a:avLst/>
          </a:prstGeom>
          <a:noFill/>
        </p:spPr>
      </p:pic>
      <p:pic>
        <p:nvPicPr>
          <p:cNvPr id="18" name="Picture 17" descr="Twitter">
            <a:extLst>
              <a:ext uri="{FF2B5EF4-FFF2-40B4-BE49-F238E27FC236}">
                <a16:creationId xmlns:a16="http://schemas.microsoft.com/office/drawing/2014/main" id="{C01E39A2-2B35-71F8-B536-FAD1282E9E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707" y="5573956"/>
            <a:ext cx="240792" cy="240792"/>
          </a:xfrm>
          <a:prstGeom prst="rect">
            <a:avLst/>
          </a:prstGeom>
          <a:noFill/>
        </p:spPr>
      </p:pic>
      <p:pic>
        <p:nvPicPr>
          <p:cNvPr id="19" name="Picture 18" descr="YouTube">
            <a:extLst>
              <a:ext uri="{FF2B5EF4-FFF2-40B4-BE49-F238E27FC236}">
                <a16:creationId xmlns:a16="http://schemas.microsoft.com/office/drawing/2014/main" id="{3B55B897-8919-41E8-EA5C-8E4213734A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3993" y="5573956"/>
            <a:ext cx="240792" cy="24079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914EAA-8C19-4E1D-BDD1-844C99F8F1DB}"/>
              </a:ext>
            </a:extLst>
          </p:cNvPr>
          <p:cNvSpPr txBox="1"/>
          <p:nvPr userDrawn="1"/>
        </p:nvSpPr>
        <p:spPr>
          <a:xfrm>
            <a:off x="4476176" y="5377235"/>
            <a:ext cx="6877624" cy="6373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0" algn="l"/>
                <a:tab pos="4740275" algn="l"/>
              </a:tabLst>
              <a:defRPr/>
            </a:pPr>
            <a:r>
              <a:rPr lang="en-US" sz="2400" baseline="10000" dirty="0">
                <a:solidFill>
                  <a:srgbClr val="1C355E"/>
                </a:solidFill>
                <a:latin typeface="Franklin Gothic Book" panose="020B0503020102020204" pitchFamily="34" charset="0"/>
              </a:rPr>
              <a:t>sfcta.org/stay-connected</a:t>
            </a:r>
            <a:endParaRPr lang="en-US" sz="1400" baseline="10000" dirty="0">
              <a:solidFill>
                <a:srgbClr val="1C355E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 descr="San Francisco County Transportation Authority logo">
            <a:extLst>
              <a:ext uri="{FF2B5EF4-FFF2-40B4-BE49-F238E27FC236}">
                <a16:creationId xmlns:a16="http://schemas.microsoft.com/office/drawing/2014/main" id="{1F308109-E40A-9C49-A59F-167F0D29FC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1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006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2513823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B9D9EC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Project webpage and/or email</a:t>
            </a:r>
            <a:br>
              <a:rPr lang="en-US" dirty="0"/>
            </a:br>
            <a:r>
              <a:rPr lang="en-US" dirty="0"/>
              <a:t>(use the indent button for to move between styles)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8635FDA-C5CA-FB4D-A310-4A54407D88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1 Name</a:t>
            </a:r>
          </a:p>
          <a:p>
            <a:pPr lvl="1"/>
            <a:r>
              <a:rPr lang="en-US" dirty="0" err="1"/>
              <a:t>email.address@sfcta.org</a:t>
            </a:r>
            <a:endParaRPr lang="en-US" dirty="0"/>
          </a:p>
          <a:p>
            <a:pPr lvl="1"/>
            <a:r>
              <a:rPr lang="en-US" dirty="0"/>
              <a:t>415-522-4800 office</a:t>
            </a:r>
          </a:p>
          <a:p>
            <a:pPr lvl="1"/>
            <a:r>
              <a:rPr lang="en-US" dirty="0"/>
              <a:t>415-522-4800 cell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A35918-2FFD-304F-BE98-332CDEBD28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176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2 Name</a:t>
            </a:r>
          </a:p>
          <a:p>
            <a:pPr lvl="1"/>
            <a:r>
              <a:rPr lang="en-US" dirty="0" err="1"/>
              <a:t>email.address@sfcta.org</a:t>
            </a:r>
            <a:endParaRPr lang="en-US" dirty="0"/>
          </a:p>
          <a:p>
            <a:pPr lvl="1"/>
            <a:r>
              <a:rPr lang="en-US" dirty="0"/>
              <a:t>415-522-4800 office</a:t>
            </a:r>
          </a:p>
          <a:p>
            <a:pPr lvl="1"/>
            <a:r>
              <a:rPr lang="en-US" dirty="0"/>
              <a:t>415-522-4800 cell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28F0103-041E-4544-BBA1-76F6049956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14153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3 Name</a:t>
            </a:r>
          </a:p>
          <a:p>
            <a:pPr lvl="1"/>
            <a:r>
              <a:rPr lang="en-US" dirty="0" err="1"/>
              <a:t>email.address@sfcta.org</a:t>
            </a:r>
            <a:endParaRPr lang="en-US" dirty="0"/>
          </a:p>
          <a:p>
            <a:pPr lvl="1"/>
            <a:r>
              <a:rPr lang="en-US" dirty="0"/>
              <a:t>415-522-4800 office</a:t>
            </a:r>
          </a:p>
          <a:p>
            <a:pPr lvl="1"/>
            <a:r>
              <a:rPr lang="en-US" dirty="0"/>
              <a:t>415-522-4800 cell</a:t>
            </a:r>
          </a:p>
        </p:txBody>
      </p:sp>
      <p:pic>
        <p:nvPicPr>
          <p:cNvPr id="10" name="Picture 9" descr="Facebook">
            <a:extLst>
              <a:ext uri="{FF2B5EF4-FFF2-40B4-BE49-F238E27FC236}">
                <a16:creationId xmlns:a16="http://schemas.microsoft.com/office/drawing/2014/main" id="{C2F03F35-A9AD-F581-B5F2-A6B332E76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4843" y="5573956"/>
            <a:ext cx="240792" cy="240792"/>
          </a:xfrm>
          <a:prstGeom prst="rect">
            <a:avLst/>
          </a:prstGeom>
        </p:spPr>
      </p:pic>
      <p:pic>
        <p:nvPicPr>
          <p:cNvPr id="11" name="Picture 10" descr="Instagram">
            <a:extLst>
              <a:ext uri="{FF2B5EF4-FFF2-40B4-BE49-F238E27FC236}">
                <a16:creationId xmlns:a16="http://schemas.microsoft.com/office/drawing/2014/main" id="{92B73644-757F-18B9-13F6-E9572CDEA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7131" y="5573956"/>
            <a:ext cx="240792" cy="240792"/>
          </a:xfrm>
          <a:prstGeom prst="rect">
            <a:avLst/>
          </a:prstGeom>
        </p:spPr>
      </p:pic>
      <p:pic>
        <p:nvPicPr>
          <p:cNvPr id="13" name="Picture 12" descr="LinkedIn">
            <a:extLst>
              <a:ext uri="{FF2B5EF4-FFF2-40B4-BE49-F238E27FC236}">
                <a16:creationId xmlns:a16="http://schemas.microsoft.com/office/drawing/2014/main" id="{A3B5F076-E5C9-D2AE-F25C-58B522E06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9419" y="5573956"/>
            <a:ext cx="240792" cy="240792"/>
          </a:xfrm>
          <a:prstGeom prst="rect">
            <a:avLst/>
          </a:prstGeom>
        </p:spPr>
      </p:pic>
      <p:pic>
        <p:nvPicPr>
          <p:cNvPr id="15" name="Picture 14" descr="Twitter">
            <a:extLst>
              <a:ext uri="{FF2B5EF4-FFF2-40B4-BE49-F238E27FC236}">
                <a16:creationId xmlns:a16="http://schemas.microsoft.com/office/drawing/2014/main" id="{43A117BB-2B4E-D9EF-18B6-F3FC5A5BAB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1707" y="5573956"/>
            <a:ext cx="240792" cy="240792"/>
          </a:xfrm>
          <a:prstGeom prst="rect">
            <a:avLst/>
          </a:prstGeom>
        </p:spPr>
      </p:pic>
      <p:pic>
        <p:nvPicPr>
          <p:cNvPr id="16" name="Picture 15" descr="YouTube">
            <a:extLst>
              <a:ext uri="{FF2B5EF4-FFF2-40B4-BE49-F238E27FC236}">
                <a16:creationId xmlns:a16="http://schemas.microsoft.com/office/drawing/2014/main" id="{12B98166-E6B6-1AB6-33EF-403AC25C4F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53993" y="5573956"/>
            <a:ext cx="240792" cy="2407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030AD6-1280-E442-8AE3-EE6D4A74A035}"/>
              </a:ext>
            </a:extLst>
          </p:cNvPr>
          <p:cNvSpPr txBox="1"/>
          <p:nvPr userDrawn="1"/>
        </p:nvSpPr>
        <p:spPr>
          <a:xfrm>
            <a:off x="4476176" y="5377235"/>
            <a:ext cx="6877624" cy="6373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0" algn="l"/>
                <a:tab pos="4740275" algn="l"/>
              </a:tabLst>
              <a:defRPr/>
            </a:pPr>
            <a:r>
              <a:rPr lang="en-US" sz="2400" baseline="10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sfcta.org</a:t>
            </a:r>
            <a:r>
              <a:rPr lang="en-US" sz="2400" baseline="10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/stay-connected</a:t>
            </a:r>
            <a:endParaRPr lang="en-US" sz="1400" baseline="10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377236"/>
            <a:ext cx="2283690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78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ed Al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65" y="505691"/>
            <a:ext cx="11076468" cy="984885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Name of the Project Goes Here</a:t>
            </a:r>
            <a:br>
              <a:rPr lang="en-US" dirty="0"/>
            </a:br>
            <a:r>
              <a:rPr lang="en-US" dirty="0"/>
              <a:t>(SFMTA) Construction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C9B54-A621-4009-1A53-D14D042AB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765" y="1682885"/>
            <a:ext cx="7253255" cy="4288424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682884"/>
            <a:ext cx="3430671" cy="4288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1DE714-9302-CAB7-D899-D332B87AD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804AF1C-A0B5-DD45-836C-B36094DF79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0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olid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B9D9E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rgbClr val="1C355E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75A8C-AAF0-7648-8B92-F02D94649A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1C355E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Committee Name — Agenda Item 1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8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olid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006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B9D9EC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75A8C-AAF0-7648-8B92-F02D94649A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Committee Name — Agenda Item 1</a:t>
            </a:r>
            <a:br>
              <a:rPr lang="en-US" dirty="0"/>
            </a:br>
            <a:r>
              <a:rPr lang="en-US" dirty="0"/>
              <a:t>January 1, 2021</a:t>
            </a: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377236"/>
            <a:ext cx="2283690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510B-CAAC-4BA1-9D85-A6A13B81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7" y="505689"/>
            <a:ext cx="3425414" cy="5465618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FEF3A-1423-0A4C-AF77-93E366743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5721" y="505688"/>
            <a:ext cx="7258511" cy="5465619"/>
          </a:xfrm>
        </p:spPr>
        <p:txBody>
          <a:bodyPr>
            <a:noAutofit/>
          </a:bodyPr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E77C4C-C504-1B4B-B34A-36992F1D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1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11076468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 u="none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lnSpc>
                <a:spcPct val="100000"/>
              </a:lnSpc>
              <a:spcBef>
                <a:spcPts val="0"/>
              </a:spcBef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  <a:lvl7pPr marL="1025525" indent="-174625">
              <a:buClr>
                <a:srgbClr val="006C69"/>
              </a:buClr>
              <a:buFont typeface="Avenir Next LT Pro" panose="020B0504020202020204" pitchFamily="34" charset="0"/>
              <a:buChar char="∙"/>
              <a:defRPr sz="1800" cap="none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7pPr>
            <a:lvl8pPr marL="1204913" indent="-174625">
              <a:buClr>
                <a:srgbClr val="006C69"/>
              </a:buClr>
              <a:buFont typeface="Avenir Next LT Pro" panose="020B0504020202020204" pitchFamily="34" charset="0"/>
              <a:buChar char="-"/>
              <a:tabLst/>
              <a:defRPr sz="1800">
                <a:latin typeface="+mn-lt"/>
              </a:defRPr>
            </a:lvl8pPr>
            <a:lvl9pPr marL="1371600" indent="-173038">
              <a:buClr>
                <a:srgbClr val="006C69"/>
              </a:buClr>
              <a:buFont typeface="Arial" panose="020B0604020202020204" pitchFamily="34" charset="0"/>
              <a:buChar char="◦"/>
              <a:defRPr sz="1800"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1E22499-681A-D74D-825C-C133F24B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0" descr="San Francisco County Transportation Authority logo">
            <a:extLst>
              <a:ext uri="{FF2B5EF4-FFF2-40B4-BE49-F238E27FC236}">
                <a16:creationId xmlns:a16="http://schemas.microsoft.com/office/drawing/2014/main" id="{F70A7BAD-387D-D842-9806-AE7C90ECE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7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col) and photo (2-col) -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3425415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8036" y="557766"/>
            <a:ext cx="7256197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CB7C31D-5732-48E7-C1E2-1E7ED04AD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79EDF4B-3A06-3C4D-8A26-652EA3A5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4D082EF0-8D24-4083-96A5-EB15AADA68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col) and photo (1-col) -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5335551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684" y="557766"/>
            <a:ext cx="5335549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524DED-7FD1-6E19-BC7B-C3555D76E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BEB45F-8AB4-A84C-8CB3-C8204B84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9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col) and photo (1-col) -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7250940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lnSpc>
                <a:spcPct val="100000"/>
              </a:lnSpc>
              <a:spcBef>
                <a:spcPts val="0"/>
              </a:spcBef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557766"/>
            <a:ext cx="3430671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004F85B-D13F-8267-FDB1-08A02F3BD9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61E9B5-E1F4-594A-8C24-B2614D92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DC686-86CE-4D20-910F-98C13610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BB813-2C9A-4EDB-9452-0337A17B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06E83-72A9-44CA-B44E-5049552EB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A53F2C65-8097-C341-BBA6-AC20959BFF55}" type="datetime1">
              <a:rPr lang="en-US" smtClean="0"/>
              <a:t>9/8/2025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93D5-ACEF-4AC1-8036-958640F34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5D184-5979-4D42-88DC-0D0888C7B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4D082EF0-8D24-4083-96A5-EB15AADA686A}" type="slidenum">
              <a:rPr lang="en-US" smtClean="0"/>
              <a:pPr/>
              <a:t>‹#›</a:t>
            </a:fld>
            <a:endParaRPr lang="en-US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78" r:id="rId4"/>
    <p:sldLayoutId id="2147483683" r:id="rId5"/>
    <p:sldLayoutId id="2147483650" r:id="rId6"/>
    <p:sldLayoutId id="2147483666" r:id="rId7"/>
    <p:sldLayoutId id="2147483664" r:id="rId8"/>
    <p:sldLayoutId id="2147483667" r:id="rId9"/>
    <p:sldLayoutId id="2147483684" r:id="rId10"/>
    <p:sldLayoutId id="2147483689" r:id="rId11"/>
    <p:sldLayoutId id="2147483670" r:id="rId12"/>
    <p:sldLayoutId id="2147483669" r:id="rId13"/>
    <p:sldLayoutId id="2147483692" r:id="rId14"/>
    <p:sldLayoutId id="2147483673" r:id="rId15"/>
    <p:sldLayoutId id="2147483688" r:id="rId16"/>
    <p:sldLayoutId id="2147483691" r:id="rId17"/>
    <p:sldLayoutId id="2147483674" r:id="rId18"/>
    <p:sldLayoutId id="2147483682" r:id="rId19"/>
    <p:sldLayoutId id="2147483663" r:id="rId20"/>
    <p:sldLayoutId id="2147483661" r:id="rId21"/>
    <p:sldLayoutId id="2147483662" r:id="rId22"/>
    <p:sldLayoutId id="2147483672" r:id="rId23"/>
    <p:sldLayoutId id="2147483675" r:id="rId24"/>
    <p:sldLayoutId id="2147483681" r:id="rId25"/>
    <p:sldLayoutId id="2147483687" r:id="rId26"/>
    <p:sldLayoutId id="2147483685" r:id="rId27"/>
    <p:sldLayoutId id="2147483690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C69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800" b="1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35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28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288925" indent="-282575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System Font Regular"/>
        <a:buChar char="●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571500" indent="-247650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System Font Regular"/>
        <a:buChar char="-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862013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System Font Regular"/>
        <a:buChar char="◦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1028700" indent="-169863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Avenir Next LT Pro" panose="020B0504020202020204" pitchFamily="34" charset="0"/>
        <a:buChar char="∙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6pPr>
      <a:lvl7pPr marL="1204913" indent="-166688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Avenir Next L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3038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Arial" panose="020B060402020202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82725" indent="-117475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Avenir Next LT Pro" panose="020B0504020202020204" pitchFamily="34" charset="0"/>
        <a:buChar char="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 cap="all" spc="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9_3D52E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ayAreaMetro/survey_scripts_tnc2019/tree/master/_4_map_match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5447C-E801-46DB-7E6C-ABD70D6F3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User Profiles with GPS-Based Survey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19EB8-E385-8D36-683F-0E582BDD2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Modeling Mobility Conference 2025</a:t>
            </a:r>
          </a:p>
          <a:p>
            <a:r>
              <a:rPr lang="en-US" dirty="0"/>
              <a:t>Minneapolis, Minnesota</a:t>
            </a:r>
          </a:p>
        </p:txBody>
      </p:sp>
    </p:spTree>
    <p:extLst>
      <p:ext uri="{BB962C8B-B14F-4D97-AF65-F5344CB8AC3E}">
        <p14:creationId xmlns:p14="http://schemas.microsoft.com/office/powerpoint/2010/main" val="643028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5EFDB-2575-5DEC-AC4D-64BA253C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7" y="505690"/>
            <a:ext cx="5180882" cy="5465619"/>
          </a:xfrm>
        </p:spPr>
        <p:txBody>
          <a:bodyPr/>
          <a:lstStyle/>
          <a:p>
            <a:r>
              <a:rPr lang="en-US" dirty="0"/>
              <a:t>Purpose and Need</a:t>
            </a:r>
          </a:p>
          <a:p>
            <a:pPr lvl="2"/>
            <a:r>
              <a:rPr lang="en-US" sz="2400" dirty="0"/>
              <a:t>San Francisco Freeway Managed Lanes Study</a:t>
            </a:r>
          </a:p>
          <a:p>
            <a:pPr lvl="3"/>
            <a:r>
              <a:rPr lang="en-US" sz="1600" dirty="0"/>
              <a:t>User profiles to inform tolling case</a:t>
            </a:r>
          </a:p>
          <a:p>
            <a:pPr lvl="3"/>
            <a:r>
              <a:rPr lang="en-US" sz="1600" dirty="0"/>
              <a:t>Equity analysis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6A1F3-F3F4-FE97-7E71-91F94EC0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Placeholder 6" descr="A map of a city&#10;&#10;AI-generated content may be incorrect.">
            <a:extLst>
              <a:ext uri="{FF2B5EF4-FFF2-40B4-BE49-F238E27FC236}">
                <a16:creationId xmlns:a16="http://schemas.microsoft.com/office/drawing/2014/main" id="{9B94FF83-9655-06E0-A6BB-75A5276587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r="978"/>
          <a:stretch>
            <a:fillRect/>
          </a:stretch>
        </p:blipFill>
        <p:spPr bwMode="auto">
          <a:xfrm>
            <a:off x="6299200" y="557213"/>
            <a:ext cx="5335588" cy="541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15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BCA7F-DF04-0EEC-D2AA-6276828BE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4F2A14-51EB-0981-2F56-82C841AE0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7" y="505690"/>
            <a:ext cx="5180882" cy="5465619"/>
          </a:xfrm>
        </p:spPr>
        <p:txBody>
          <a:bodyPr/>
          <a:lstStyle/>
          <a:p>
            <a:r>
              <a:rPr lang="en-US" dirty="0"/>
              <a:t>Data and Methods</a:t>
            </a:r>
          </a:p>
          <a:p>
            <a:pPr lvl="2"/>
            <a:r>
              <a:rPr lang="en-US" sz="2000" dirty="0"/>
              <a:t>Data</a:t>
            </a:r>
          </a:p>
          <a:p>
            <a:pPr lvl="3"/>
            <a:r>
              <a:rPr lang="en-US" sz="1800" dirty="0"/>
              <a:t>2023 Bay Area Travel Study (BATS 2023)</a:t>
            </a:r>
          </a:p>
          <a:p>
            <a:pPr lvl="3"/>
            <a:r>
              <a:rPr lang="en-US" sz="1800" dirty="0"/>
              <a:t>Household and person demographics</a:t>
            </a:r>
          </a:p>
          <a:p>
            <a:pPr lvl="3"/>
            <a:r>
              <a:rPr lang="en-US" sz="1800" dirty="0"/>
              <a:t>Trip records with GPS paths</a:t>
            </a:r>
          </a:p>
          <a:p>
            <a:pPr lvl="3"/>
            <a:r>
              <a:rPr lang="en-US" sz="1800" dirty="0"/>
              <a:t>Open Street Map (OSM)</a:t>
            </a:r>
          </a:p>
          <a:p>
            <a:pPr lvl="2"/>
            <a:r>
              <a:rPr lang="en-US" sz="2000" dirty="0"/>
              <a:t>Methods</a:t>
            </a:r>
          </a:p>
          <a:p>
            <a:pPr lvl="3"/>
            <a:r>
              <a:rPr lang="en-US" sz="1800" dirty="0"/>
              <a:t>Route GPS points from BATS 2023 trips onto OSM network</a:t>
            </a:r>
          </a:p>
          <a:p>
            <a:pPr lvl="3"/>
            <a:r>
              <a:rPr lang="en-US" sz="1800" dirty="0"/>
              <a:t>Identify study freeway segments in OSM network</a:t>
            </a:r>
          </a:p>
          <a:p>
            <a:pPr lvl="3"/>
            <a:r>
              <a:rPr lang="en-US" sz="1800" dirty="0"/>
              <a:t>Extract trips using study freeway segments</a:t>
            </a:r>
          </a:p>
          <a:p>
            <a:pPr lvl="3"/>
            <a:r>
              <a:rPr lang="en-US" sz="1800" dirty="0"/>
              <a:t>Prepare demographic summaries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F01E1-1906-90D9-89F5-C01E8859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9EFFE7B-4CCB-86A7-AEB9-CC7497DB98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6" b="216"/>
          <a:stretch/>
        </p:blipFill>
        <p:spPr>
          <a:prstGeom prst="rect">
            <a:avLst/>
          </a:prstGeom>
          <a:solidFill>
            <a:srgbClr val="FFFFFF">
              <a:lumMod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30725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61736-A89B-C3E6-86F3-9DAA9BCD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33084-2C09-2A28-1A99-763C7BFC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7" y="505690"/>
            <a:ext cx="5180882" cy="5465619"/>
          </a:xfrm>
        </p:spPr>
        <p:txBody>
          <a:bodyPr/>
          <a:lstStyle/>
          <a:p>
            <a:r>
              <a:rPr lang="en-US" dirty="0"/>
              <a:t>Tools</a:t>
            </a:r>
          </a:p>
          <a:p>
            <a:pPr lvl="2"/>
            <a:r>
              <a:rPr lang="en-US" dirty="0"/>
              <a:t>Trip trace conflation w/ </a:t>
            </a:r>
            <a:r>
              <a:rPr lang="en-US" dirty="0" err="1"/>
              <a:t>mappymatch</a:t>
            </a:r>
            <a:endParaRPr lang="en-US" dirty="0"/>
          </a:p>
          <a:p>
            <a:pPr lvl="3"/>
            <a:r>
              <a:rPr lang="en-US" sz="2000" dirty="0"/>
              <a:t>https://github.com/BayAreaMetro/Travel-Diary-Surveys/tree/master/trip-trace-conflation</a:t>
            </a:r>
          </a:p>
          <a:p>
            <a:pPr lvl="2"/>
            <a:r>
              <a:rPr lang="en-US" dirty="0"/>
              <a:t>Path explorer (</a:t>
            </a:r>
            <a:r>
              <a:rPr lang="en-US" dirty="0" err="1"/>
              <a:t>jupyter</a:t>
            </a:r>
            <a:r>
              <a:rPr lang="en-US" dirty="0"/>
              <a:t> notebook)</a:t>
            </a:r>
          </a:p>
          <a:p>
            <a:pPr lvl="3"/>
            <a:r>
              <a:rPr lang="en-US" dirty="0"/>
              <a:t>https://github.com/sfcta/travel_diary_survey_scripts/blob/master/visualization_tools/explore_paths.ipynb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EE4FE-516C-00C9-161C-AAD8C4D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5ADE7E-2162-A36F-4756-86CB44AF21C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r="204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5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55A5-F962-00CF-880F-B46025FD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725B2F-5CD1-FB97-B6CF-F91CC19E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13B3F-934B-FD05-80C1-FDB97FDC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97A989E-2F95-401A-507A-CF688A77D03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2641527"/>
              </p:ext>
            </p:extLst>
          </p:nvPr>
        </p:nvGraphicFramePr>
        <p:xfrm>
          <a:off x="557213" y="1304925"/>
          <a:ext cx="3657600" cy="466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C548E12-833D-1FCC-3751-27759A961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672012"/>
              </p:ext>
            </p:extLst>
          </p:nvPr>
        </p:nvGraphicFramePr>
        <p:xfrm>
          <a:off x="4214813" y="1304925"/>
          <a:ext cx="3656042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EB43A9E-42E9-4898-8D3E-7A1594798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724020"/>
              </p:ext>
            </p:extLst>
          </p:nvPr>
        </p:nvGraphicFramePr>
        <p:xfrm>
          <a:off x="7870855" y="1304924"/>
          <a:ext cx="3659158" cy="424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137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28C90-2A63-5E52-99DE-1E157B768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613DD-77A5-F02D-11EA-9825EB67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  <a:p>
            <a:pPr lvl="2"/>
            <a:r>
              <a:rPr lang="en-US" sz="2400" dirty="0"/>
              <a:t>Develop tests for match quality</a:t>
            </a:r>
          </a:p>
          <a:p>
            <a:pPr lvl="2"/>
            <a:r>
              <a:rPr lang="en-US" sz="2400" dirty="0"/>
              <a:t>Evaluate quality against alternative matcher</a:t>
            </a:r>
          </a:p>
          <a:p>
            <a:pPr lvl="3"/>
            <a:r>
              <a:rPr lang="en-US" sz="2000" dirty="0">
                <a:hlinkClick r:id="rId2"/>
              </a:rPr>
              <a:t>https://github.com/BayAreaMetro/survey_scripts_tnc2019/tree/master/_4_map_match</a:t>
            </a:r>
            <a:endParaRPr lang="en-US" sz="2000" dirty="0"/>
          </a:p>
          <a:p>
            <a:pPr lvl="2"/>
            <a:r>
              <a:rPr lang="en-US" sz="2400" dirty="0"/>
              <a:t>Identify improvement opportunities</a:t>
            </a:r>
          </a:p>
          <a:p>
            <a:pPr lvl="2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5B16D-221A-5376-E212-1779A464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CC9D54-035B-7D48-A427-F30E36CB6E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96925"/>
            <a:ext cx="10515600" cy="2513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B9D9EC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Thank you.</a:t>
            </a:r>
          </a:p>
          <a:p>
            <a:pPr marL="63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sfcta.org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CD45C-B4F3-B845-A225-4F5C62FB6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Drew Cooper</a:t>
            </a:r>
          </a:p>
          <a:p>
            <a:pPr lvl="1"/>
            <a:r>
              <a:rPr lang="en-US" dirty="0"/>
              <a:t>Principal Transportation Modeler</a:t>
            </a:r>
          </a:p>
          <a:p>
            <a:pPr lvl="1"/>
            <a:r>
              <a:rPr lang="en-US" dirty="0"/>
              <a:t>drew.cooper@sfcta.org</a:t>
            </a:r>
          </a:p>
          <a:p>
            <a:pPr lvl="1"/>
            <a:r>
              <a:rPr lang="en-US" dirty="0"/>
              <a:t>415-522-4814 office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7EE2415-8DD3-A342-BBC8-E5B7014C81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0C58FD1-C169-3346-94C0-277F8693A0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C69"/>
      </a:accent1>
      <a:accent2>
        <a:srgbClr val="A0D0CB"/>
      </a:accent2>
      <a:accent3>
        <a:srgbClr val="B9D9EC"/>
      </a:accent3>
      <a:accent4>
        <a:srgbClr val="1C345E"/>
      </a:accent4>
      <a:accent5>
        <a:srgbClr val="003B49"/>
      </a:accent5>
      <a:accent6>
        <a:srgbClr val="FFB81D"/>
      </a:accent6>
      <a:hlink>
        <a:srgbClr val="006298"/>
      </a:hlink>
      <a:folHlink>
        <a:srgbClr val="FF8D6D"/>
      </a:folHlink>
    </a:clrScheme>
    <a:fontScheme name="SFCTA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venir Next LT Pro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 Presentation Template 2025.potx" id="{1D32F5FC-988F-4133-8D75-6751DA4E80F9}" vid="{105B8A19-4ACA-4CD9-BC13-7D02681488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FCTA Primary">
    <a:dk1>
      <a:sysClr val="windowText" lastClr="000000"/>
    </a:dk1>
    <a:lt1>
      <a:sysClr val="window" lastClr="FFFFFF"/>
    </a:lt1>
    <a:dk2>
      <a:srgbClr val="006C69"/>
    </a:dk2>
    <a:lt2>
      <a:srgbClr val="E7E6E6"/>
    </a:lt2>
    <a:accent1>
      <a:srgbClr val="A0D0CB"/>
    </a:accent1>
    <a:accent2>
      <a:srgbClr val="B9D9EC"/>
    </a:accent2>
    <a:accent3>
      <a:srgbClr val="FFB81D"/>
    </a:accent3>
    <a:accent4>
      <a:srgbClr val="C41D4A"/>
    </a:accent4>
    <a:accent5>
      <a:srgbClr val="1C355E"/>
    </a:accent5>
    <a:accent6>
      <a:srgbClr val="003B49"/>
    </a:accent6>
    <a:hlink>
      <a:srgbClr val="006298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FCTA Primary">
    <a:dk1>
      <a:sysClr val="windowText" lastClr="000000"/>
    </a:dk1>
    <a:lt1>
      <a:sysClr val="window" lastClr="FFFFFF"/>
    </a:lt1>
    <a:dk2>
      <a:srgbClr val="006C69"/>
    </a:dk2>
    <a:lt2>
      <a:srgbClr val="E7E6E6"/>
    </a:lt2>
    <a:accent1>
      <a:srgbClr val="A0D0CB"/>
    </a:accent1>
    <a:accent2>
      <a:srgbClr val="B9D9EC"/>
    </a:accent2>
    <a:accent3>
      <a:srgbClr val="FFB81D"/>
    </a:accent3>
    <a:accent4>
      <a:srgbClr val="C41D4A"/>
    </a:accent4>
    <a:accent5>
      <a:srgbClr val="1C355E"/>
    </a:accent5>
    <a:accent6>
      <a:srgbClr val="003B49"/>
    </a:accent6>
    <a:hlink>
      <a:srgbClr val="006298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FCTA Primary">
    <a:dk1>
      <a:sysClr val="windowText" lastClr="000000"/>
    </a:dk1>
    <a:lt1>
      <a:sysClr val="window" lastClr="FFFFFF"/>
    </a:lt1>
    <a:dk2>
      <a:srgbClr val="006C69"/>
    </a:dk2>
    <a:lt2>
      <a:srgbClr val="E7E6E6"/>
    </a:lt2>
    <a:accent1>
      <a:srgbClr val="A0D0CB"/>
    </a:accent1>
    <a:accent2>
      <a:srgbClr val="B9D9EC"/>
    </a:accent2>
    <a:accent3>
      <a:srgbClr val="FFB81D"/>
    </a:accent3>
    <a:accent4>
      <a:srgbClr val="C41D4A"/>
    </a:accent4>
    <a:accent5>
      <a:srgbClr val="1C355E"/>
    </a:accent5>
    <a:accent6>
      <a:srgbClr val="003B49"/>
    </a:accent6>
    <a:hlink>
      <a:srgbClr val="006298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TA Presentation Template 2025</Template>
  <TotalTime>4679</TotalTime>
  <Words>212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Calibri</vt:lpstr>
      <vt:lpstr>Franklin Gothic Book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Example Results</vt:lpstr>
      <vt:lpstr>PowerPoint Presentation</vt:lpstr>
      <vt:lpstr>Thank you. sfcta.org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Drew Cooper</dc:creator>
  <cp:lastModifiedBy>Drew Cooper</cp:lastModifiedBy>
  <cp:revision>9</cp:revision>
  <dcterms:created xsi:type="dcterms:W3CDTF">2025-09-03T21:37:48Z</dcterms:created>
  <dcterms:modified xsi:type="dcterms:W3CDTF">2025-09-08T17:47:52Z</dcterms:modified>
</cp:coreProperties>
</file>