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sldIdLst>
    <p:sldId id="290" r:id="rId6"/>
    <p:sldId id="287" r:id="rId7"/>
    <p:sldId id="257" r:id="rId8"/>
    <p:sldId id="258" r:id="rId9"/>
    <p:sldId id="259" r:id="rId10"/>
    <p:sldId id="283" r:id="rId11"/>
    <p:sldId id="263" r:id="rId12"/>
    <p:sldId id="265" r:id="rId13"/>
    <p:sldId id="269" r:id="rId14"/>
    <p:sldId id="261" r:id="rId15"/>
    <p:sldId id="260" r:id="rId16"/>
    <p:sldId id="271" r:id="rId17"/>
    <p:sldId id="279" r:id="rId18"/>
    <p:sldId id="280" r:id="rId19"/>
    <p:sldId id="293" r:id="rId20"/>
    <p:sldId id="282" r:id="rId21"/>
    <p:sldId id="288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4A4A98-6F47-255A-6CFE-9BD07D7BDAB6}" name="Nikhil Puri" initials="NP" userId="S::npuri@camsys.com::7bd9dcbd-a862-4865-9776-0d0bb4f4fc3a" providerId="AD"/>
  <p188:author id="{697058BC-4573-C89B-F3E5-4A24008D6838}" name="Kazi Ullah" initials="KU" userId="S::kullah@camsys.com::7423f876-94f9-4a7c-acf1-015d5f6b9e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4E608-F348-1E55-2902-262D0E3F33D9}" v="3" dt="2025-09-11T16:06:43.395"/>
    <p1510:client id="{5F19024C-2029-224D-0223-CE42B9DBAFDB}" v="54" dt="2025-09-11T16:48:12.107"/>
    <p1510:client id="{CB25BDB4-07A5-45EF-B1A1-71FE0A0E3163}" v="24" dt="2025-09-12T13:31:13.822"/>
    <p1510:client id="{ED45CD45-0F36-D545-8BC8-DDF02C96065C}" v="392" dt="2025-09-11T16:03:38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0059" y="209516"/>
            <a:ext cx="7293571" cy="2161151"/>
          </a:xfrm>
        </p:spPr>
        <p:txBody>
          <a:bodyPr/>
          <a:lstStyle>
            <a:lvl1pPr algn="r">
              <a:defRPr sz="4400" b="0">
                <a:solidFill>
                  <a:srgbClr val="3E4D5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1109" y="2563142"/>
            <a:ext cx="1071252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7500"/>
              </a:spcAft>
            </a:pPr>
            <a:r>
              <a:rPr lang="en-US" sz="1400" i="1">
                <a:solidFill>
                  <a:srgbClr val="3E4D54"/>
                </a:solidFill>
                <a:latin typeface="Arial Narrow"/>
              </a:rPr>
              <a:t>presented to</a:t>
            </a:r>
          </a:p>
          <a:p>
            <a:pPr algn="r"/>
            <a:r>
              <a:rPr lang="en-US" sz="1400" i="1">
                <a:solidFill>
                  <a:srgbClr val="3E4D54"/>
                </a:solidFill>
                <a:latin typeface="Arial Narrow"/>
              </a:rPr>
              <a:t>presented by</a:t>
            </a:r>
          </a:p>
          <a:p>
            <a:pPr algn="r"/>
            <a:endParaRPr lang="en-US" sz="1800">
              <a:solidFill>
                <a:srgbClr val="3E4D54"/>
              </a:solidFill>
              <a:latin typeface="Arial Narrow"/>
            </a:endParaRPr>
          </a:p>
          <a:p>
            <a:pPr algn="r"/>
            <a:endParaRPr lang="en-US" sz="1800">
              <a:solidFill>
                <a:srgbClr val="3E4D54"/>
              </a:solidFill>
              <a:latin typeface="Arial Narrow"/>
            </a:endParaRPr>
          </a:p>
          <a:p>
            <a:pPr algn="r"/>
            <a:endParaRPr lang="en-US" sz="1800">
              <a:solidFill>
                <a:srgbClr val="3E4D54"/>
              </a:solidFill>
              <a:latin typeface="Arial Narrow"/>
            </a:endParaRPr>
          </a:p>
          <a:p>
            <a:pPr algn="r"/>
            <a:endParaRPr lang="en-US" sz="1800">
              <a:solidFill>
                <a:srgbClr val="3E4D54"/>
              </a:solidFill>
              <a:latin typeface="Arial Narrow"/>
            </a:endParaRPr>
          </a:p>
          <a:p>
            <a:pPr algn="r"/>
            <a:endParaRPr lang="en-US" sz="1800">
              <a:solidFill>
                <a:srgbClr val="3E4D54"/>
              </a:solidFill>
              <a:latin typeface="Arial Narrow"/>
            </a:endParaRPr>
          </a:p>
          <a:p>
            <a:pPr algn="r"/>
            <a:endParaRPr lang="en-US" sz="1800">
              <a:solidFill>
                <a:srgbClr val="3E4D54"/>
              </a:solidFill>
              <a:latin typeface="Arial Narrow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630059" y="2820655"/>
            <a:ext cx="7337115" cy="470931"/>
          </a:xfrm>
        </p:spPr>
        <p:txBody>
          <a:bodyPr>
            <a:normAutofit/>
          </a:bodyPr>
          <a:lstStyle>
            <a:lvl1pPr algn="r">
              <a:buFontTx/>
              <a:buNone/>
              <a:defRPr sz="2400">
                <a:solidFill>
                  <a:srgbClr val="3E4D54"/>
                </a:solidFill>
                <a:latin typeface="+mj-lt"/>
              </a:defRPr>
            </a:lvl1pPr>
          </a:lstStyle>
          <a:p>
            <a:pPr lvl="0"/>
            <a:r>
              <a:rPr lang="en-US" sz="2400"/>
              <a:t>Client Name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5917" y="6425746"/>
            <a:ext cx="2476500" cy="377825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rgbClr val="3E4D54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61456" y="4014682"/>
            <a:ext cx="3405717" cy="989096"/>
          </a:xfrm>
        </p:spPr>
        <p:txBody>
          <a:bodyPr>
            <a:noAutofit/>
          </a:bodyPr>
          <a:lstStyle>
            <a:lvl1pPr algn="r">
              <a:buFontTx/>
              <a:buNone/>
              <a:defRPr sz="1600" baseline="0">
                <a:solidFill>
                  <a:srgbClr val="3E4D54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Presenters Name(s)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03" y="5016455"/>
            <a:ext cx="3264408" cy="15995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219456" cy="6866627"/>
            <a:chOff x="211639" y="0"/>
            <a:chExt cx="214604" cy="6866627"/>
          </a:xfrm>
        </p:grpSpPr>
        <p:sp>
          <p:nvSpPr>
            <p:cNvPr id="18" name="Rectangle 17"/>
            <p:cNvSpPr/>
            <p:nvPr/>
          </p:nvSpPr>
          <p:spPr>
            <a:xfrm>
              <a:off x="211639" y="0"/>
              <a:ext cx="214604" cy="1797603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1639" y="1797603"/>
              <a:ext cx="214604" cy="163571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1639" y="3433314"/>
              <a:ext cx="214604" cy="1650876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1639" y="5084190"/>
              <a:ext cx="214604" cy="178243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80769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1" y="1480456"/>
            <a:ext cx="10995569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5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1" y="1480456"/>
            <a:ext cx="10995569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1" y="1480456"/>
            <a:ext cx="10995569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9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71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7557"/>
            <a:ext cx="10363200" cy="3883376"/>
          </a:xfrm>
        </p:spPr>
        <p:txBody>
          <a:bodyPr anchor="ctr" anchorCtr="0"/>
          <a:lstStyle>
            <a:lvl1pPr algn="ctr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944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480A5-8423-4204-BE52-7A48C34AD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F6639-CB01-4C57-9FB9-F16C9BE94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D46BA-E403-46AA-9F00-81D26099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4441-B853-44EC-A1BD-E2817738A56A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2B6E8-358A-484E-8965-ACC2F570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3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384" y="1567543"/>
            <a:ext cx="103834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prstClr val="black"/>
                </a:solidFill>
              </a:rPr>
              <a:t>Included in this template are 4 layouts.</a:t>
            </a:r>
          </a:p>
          <a:p>
            <a:pPr algn="ctr"/>
            <a:endParaRPr lang="en-US" sz="2800">
              <a:solidFill>
                <a:prstClr val="black"/>
              </a:solidFill>
            </a:endParaRPr>
          </a:p>
          <a:p>
            <a:pPr algn="ctr"/>
            <a:r>
              <a:rPr lang="en-US" sz="2800">
                <a:solidFill>
                  <a:prstClr val="black"/>
                </a:solidFill>
              </a:rPr>
              <a:t>To begin, select the desired look from the “Layouts” drop down next to the “New Slide” drop down.   </a:t>
            </a:r>
          </a:p>
          <a:p>
            <a:pPr algn="ctr"/>
            <a:endParaRPr lang="en-US" sz="2800">
              <a:solidFill>
                <a:prstClr val="black"/>
              </a:solidFill>
            </a:endParaRPr>
          </a:p>
          <a:p>
            <a:pPr algn="ctr"/>
            <a:r>
              <a:rPr lang="en-US" sz="2800">
                <a:solidFill>
                  <a:prstClr val="black"/>
                </a:solidFill>
              </a:rPr>
              <a:t>Each design is intended to be used independently, do not mix and match from the different looks.</a:t>
            </a:r>
          </a:p>
        </p:txBody>
      </p:sp>
    </p:spTree>
    <p:extLst>
      <p:ext uri="{BB962C8B-B14F-4D97-AF65-F5344CB8AC3E}">
        <p14:creationId xmlns:p14="http://schemas.microsoft.com/office/powerpoint/2010/main" val="8635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16E9711-1E5F-4060-A7A7-EAD8C63B373E}"/>
              </a:ext>
            </a:extLst>
          </p:cNvPr>
          <p:cNvSpPr txBox="1"/>
          <p:nvPr/>
        </p:nvSpPr>
        <p:spPr>
          <a:xfrm>
            <a:off x="495808" y="6485392"/>
            <a:ext cx="885951" cy="3726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fld id="{E123B50A-269E-4CEA-B042-34E83D64DBCC}" type="slidenum">
              <a:rPr lang="en-US" sz="1200" smtClean="0">
                <a:solidFill>
                  <a:srgbClr val="929699"/>
                </a:solidFill>
              </a:rPr>
              <a:pPr algn="l"/>
              <a:t>‹#›</a:t>
            </a:fld>
            <a:endParaRPr lang="en-US" sz="1200">
              <a:solidFill>
                <a:srgbClr val="929699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-5778"/>
            <a:ext cx="10972800" cy="14535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7029"/>
            <a:ext cx="10972800" cy="4319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219456" cy="6866627"/>
            <a:chOff x="211639" y="0"/>
            <a:chExt cx="214604" cy="6866627"/>
          </a:xfrm>
        </p:grpSpPr>
        <p:sp>
          <p:nvSpPr>
            <p:cNvPr id="5" name="Rectangle 4"/>
            <p:cNvSpPr/>
            <p:nvPr/>
          </p:nvSpPr>
          <p:spPr>
            <a:xfrm>
              <a:off x="211639" y="0"/>
              <a:ext cx="214604" cy="1797603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1639" y="1797603"/>
              <a:ext cx="214604" cy="163571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1639" y="3433314"/>
              <a:ext cx="214604" cy="1650876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1639" y="5084190"/>
              <a:ext cx="214604" cy="178243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894" y="6339013"/>
            <a:ext cx="2374397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2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r" defTabSz="914400" rtl="0" eaLnBrk="1" latinLnBrk="0" hangingPunct="1">
        <a:spcBef>
          <a:spcPct val="0"/>
        </a:spcBef>
        <a:buNone/>
        <a:defRPr sz="4000" b="0" i="1" u="none" kern="1200">
          <a:solidFill>
            <a:srgbClr val="3E4D54"/>
          </a:solidFill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FontTx/>
        <a:buBlip>
          <a:blip r:embed="rId11"/>
        </a:buBlip>
        <a:defRPr sz="2400" b="0" kern="1200">
          <a:solidFill>
            <a:srgbClr val="3E4D5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6"/>
        </a:buClr>
        <a:buFont typeface="Arial" pitchFamily="34" charset="0"/>
        <a:buChar char="»"/>
        <a:defRPr sz="2200" b="0" kern="1200">
          <a:solidFill>
            <a:srgbClr val="3E4D5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2200" b="0" kern="1200">
          <a:solidFill>
            <a:srgbClr val="3E4D5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b="0" kern="1200">
          <a:solidFill>
            <a:srgbClr val="3E4D5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buFont typeface="Wingdings" pitchFamily="2" charset="2"/>
        <a:buChar char="§"/>
        <a:defRPr sz="1800" b="0" kern="1200">
          <a:solidFill>
            <a:srgbClr val="3E4D5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3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DB880C-1A6D-5C1E-2AE0-DED6073189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>
                <a:cs typeface="Arial"/>
              </a:rPr>
              <a:t>Network Based Travel Demand Model –Forecasting Tool Using GPS Data</a:t>
            </a:r>
            <a:endParaRPr lang="en-US" sz="2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78A2E-0B3A-5579-36C4-7FB549D98F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Modeling Mobility Conference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3C37BE-BB7B-E5C5-08A4-7EE74778FB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6736FE-7200-BC1F-D2EF-A70E8E4B6C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53915" y="4024979"/>
            <a:ext cx="4023556" cy="9685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rial"/>
              </a:rPr>
              <a:t>Kazi Ullah</a:t>
            </a:r>
          </a:p>
          <a:p>
            <a:r>
              <a:rPr lang="en-US">
                <a:cs typeface="Arial"/>
              </a:rPr>
              <a:t>Contributors – Nikhil Puri and Niloofar Ghahramani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4229798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7451-ED44-3C43-F472-F50D1F6D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Observed traffic counts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2487A-C985-04A4-EC11-8D459C16E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External Links</a:t>
            </a:r>
          </a:p>
          <a:p>
            <a:pPr lvl="1"/>
            <a:r>
              <a:rPr lang="en-US"/>
              <a:t>Data Source: 2021 AADT data from NYSDOT Traffic Viewer</a:t>
            </a:r>
          </a:p>
          <a:p>
            <a:pPr marL="914400" lvl="2" indent="0">
              <a:buNone/>
            </a:pPr>
            <a:endParaRPr lang="en-US"/>
          </a:p>
          <a:p>
            <a:r>
              <a:rPr lang="en-US"/>
              <a:t>Internal Links</a:t>
            </a:r>
          </a:p>
          <a:p>
            <a:pPr lvl="1"/>
            <a:r>
              <a:rPr lang="en-US"/>
              <a:t>Turning Movement Counts at Intersections (17 intersections)</a:t>
            </a:r>
          </a:p>
          <a:p>
            <a:pPr lvl="1"/>
            <a:r>
              <a:rPr lang="en-US"/>
              <a:t>Midway Link Segment Counts (18 locations)</a:t>
            </a:r>
          </a:p>
          <a:p>
            <a:pPr lvl="1"/>
            <a:r>
              <a:rPr lang="en-US"/>
              <a:t>Data Source: Weekday counts collected at locations on Oct 3 to Oct 5 2023</a:t>
            </a:r>
          </a:p>
          <a:p>
            <a:pPr lvl="2"/>
            <a:r>
              <a:rPr lang="en-US"/>
              <a:t>AM and PM period at Traffic Intersections (15-minute intervals)</a:t>
            </a:r>
          </a:p>
          <a:p>
            <a:pPr lvl="2"/>
            <a:r>
              <a:rPr lang="en-US"/>
              <a:t>Daily counts at midway link segment locations (15-minute intervals)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2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7451-ED44-3C43-F472-F50D1F6D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Preparation of trip table for base year 2023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2487A-C985-04A4-EC11-8D459C16E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Origin-destination flow from TomTom data is used to create a sample trip table based on TAZs of the study area</a:t>
            </a:r>
          </a:p>
          <a:p>
            <a:r>
              <a:rPr lang="en-US">
                <a:latin typeface="Arial"/>
                <a:cs typeface="Arial"/>
              </a:rPr>
              <a:t>The sample table is then expanded based on traffic counts at the external locations and at some other places</a:t>
            </a:r>
          </a:p>
          <a:p>
            <a:r>
              <a:rPr lang="en-US">
                <a:latin typeface="Arial"/>
                <a:cs typeface="Arial"/>
              </a:rPr>
              <a:t>Final trip table is developed for daily, am and pm peak hour based on traffic counts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7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70E6-4115-5E14-FD35-A2E5A08F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 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Validation Effort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18D96-21CE-577E-77F4-569C948ED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>
                <a:latin typeface="Arial"/>
                <a:cs typeface="Arial"/>
              </a:rPr>
              <a:t>The traffic model developed was compared against traffic counts.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This comparison gave us a sense how good is the base year model validated.</a:t>
            </a:r>
          </a:p>
          <a:p>
            <a:r>
              <a:rPr lang="en-US">
                <a:latin typeface="Arial"/>
                <a:cs typeface="Arial"/>
              </a:rPr>
              <a:t>Initially validation was done against daily counts by changing network characteristics such as speed and capacity</a:t>
            </a:r>
          </a:p>
          <a:p>
            <a:r>
              <a:rPr lang="en-US">
                <a:latin typeface="Arial"/>
                <a:cs typeface="Arial"/>
              </a:rPr>
              <a:t>Some zones are split to ensure proper traffic activities</a:t>
            </a:r>
          </a:p>
          <a:p>
            <a:r>
              <a:rPr lang="en-US">
                <a:latin typeface="Arial"/>
                <a:cs typeface="Arial"/>
              </a:rPr>
              <a:t>Base year model is for year 2023.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Once the model was validated reasonably well against the counts on the roads, the base year trip table can be used to develop future year trip tables.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82C0-E70E-91FA-2898-0392BD27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Base year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01D11-0DBD-896F-9FEA-D08D5ADE2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The table below shows final daily validation numbers after several iterations</a:t>
            </a: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pPr>
              <a:buChar char="•"/>
            </a:pPr>
            <a:endParaRPr lang="en-US">
              <a:latin typeface="Arial"/>
              <a:cs typeface="Arial"/>
            </a:endParaRPr>
          </a:p>
          <a:p>
            <a:pPr>
              <a:buChar char="•"/>
            </a:pPr>
            <a:endParaRPr lang="en-US">
              <a:latin typeface="Arial"/>
              <a:cs typeface="Arial"/>
            </a:endParaRPr>
          </a:p>
          <a:p>
            <a:pPr>
              <a:buChar char="•"/>
            </a:pPr>
            <a:endParaRPr lang="en-US">
              <a:latin typeface="Arial"/>
              <a:cs typeface="Arial"/>
            </a:endParaRPr>
          </a:p>
          <a:p>
            <a:pPr>
              <a:buChar char="•"/>
            </a:pP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DC15DE-14A7-9AEE-224C-E350E043AC63}"/>
              </a:ext>
            </a:extLst>
          </p:cNvPr>
          <p:cNvGraphicFramePr>
            <a:graphicFrameLocks noGrp="1"/>
          </p:cNvGraphicFramePr>
          <p:nvPr/>
        </p:nvGraphicFramePr>
        <p:xfrm>
          <a:off x="1153885" y="2471057"/>
          <a:ext cx="9975094" cy="3155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9049">
                  <a:extLst>
                    <a:ext uri="{9D8B030D-6E8A-4147-A177-3AD203B41FA5}">
                      <a16:colId xmlns:a16="http://schemas.microsoft.com/office/drawing/2014/main" val="511479996"/>
                    </a:ext>
                  </a:extLst>
                </a:gridCol>
                <a:gridCol w="1044822">
                  <a:extLst>
                    <a:ext uri="{9D8B030D-6E8A-4147-A177-3AD203B41FA5}">
                      <a16:colId xmlns:a16="http://schemas.microsoft.com/office/drawing/2014/main" val="3322009201"/>
                    </a:ext>
                  </a:extLst>
                </a:gridCol>
                <a:gridCol w="2010790">
                  <a:extLst>
                    <a:ext uri="{9D8B030D-6E8A-4147-A177-3AD203B41FA5}">
                      <a16:colId xmlns:a16="http://schemas.microsoft.com/office/drawing/2014/main" val="2132799575"/>
                    </a:ext>
                  </a:extLst>
                </a:gridCol>
                <a:gridCol w="2109358">
                  <a:extLst>
                    <a:ext uri="{9D8B030D-6E8A-4147-A177-3AD203B41FA5}">
                      <a16:colId xmlns:a16="http://schemas.microsoft.com/office/drawing/2014/main" val="131321454"/>
                    </a:ext>
                  </a:extLst>
                </a:gridCol>
                <a:gridCol w="1991075">
                  <a:extLst>
                    <a:ext uri="{9D8B030D-6E8A-4147-A177-3AD203B41FA5}">
                      <a16:colId xmlns:a16="http://schemas.microsoft.com/office/drawing/2014/main" val="238908457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noProof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2762"/>
                  </a:ext>
                </a:extLst>
              </a:tr>
              <a:tr h="350581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952422"/>
                  </a:ext>
                </a:extLst>
              </a:tr>
              <a:tr h="350581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149360"/>
                  </a:ext>
                </a:extLst>
              </a:tr>
              <a:tr h="350581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419285"/>
                  </a:ext>
                </a:extLst>
              </a:tr>
              <a:tr h="350581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392331"/>
                  </a:ext>
                </a:extLst>
              </a:tr>
              <a:tr h="350581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44228"/>
                  </a:ext>
                </a:extLst>
              </a:tr>
              <a:tr h="350581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776685"/>
                  </a:ext>
                </a:extLst>
              </a:tr>
              <a:tr h="350581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53104"/>
                  </a:ext>
                </a:extLst>
              </a:tr>
              <a:tr h="350581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67675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8629678-6CAD-C377-DBCC-0F6FBD05B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324781"/>
              </p:ext>
            </p:extLst>
          </p:nvPr>
        </p:nvGraphicFramePr>
        <p:xfrm>
          <a:off x="1346275" y="2358715"/>
          <a:ext cx="9590314" cy="40143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38686">
                  <a:extLst>
                    <a:ext uri="{9D8B030D-6E8A-4147-A177-3AD203B41FA5}">
                      <a16:colId xmlns:a16="http://schemas.microsoft.com/office/drawing/2014/main" val="3880009252"/>
                    </a:ext>
                  </a:extLst>
                </a:gridCol>
                <a:gridCol w="897442">
                  <a:extLst>
                    <a:ext uri="{9D8B030D-6E8A-4147-A177-3AD203B41FA5}">
                      <a16:colId xmlns:a16="http://schemas.microsoft.com/office/drawing/2014/main" val="370041633"/>
                    </a:ext>
                  </a:extLst>
                </a:gridCol>
                <a:gridCol w="1091009">
                  <a:extLst>
                    <a:ext uri="{9D8B030D-6E8A-4147-A177-3AD203B41FA5}">
                      <a16:colId xmlns:a16="http://schemas.microsoft.com/office/drawing/2014/main" val="4039575230"/>
                    </a:ext>
                  </a:extLst>
                </a:gridCol>
                <a:gridCol w="967830">
                  <a:extLst>
                    <a:ext uri="{9D8B030D-6E8A-4147-A177-3AD203B41FA5}">
                      <a16:colId xmlns:a16="http://schemas.microsoft.com/office/drawing/2014/main" val="3744194082"/>
                    </a:ext>
                  </a:extLst>
                </a:gridCol>
                <a:gridCol w="985426">
                  <a:extLst>
                    <a:ext uri="{9D8B030D-6E8A-4147-A177-3AD203B41FA5}">
                      <a16:colId xmlns:a16="http://schemas.microsoft.com/office/drawing/2014/main" val="3285638760"/>
                    </a:ext>
                  </a:extLst>
                </a:gridCol>
                <a:gridCol w="1302171">
                  <a:extLst>
                    <a:ext uri="{9D8B030D-6E8A-4147-A177-3AD203B41FA5}">
                      <a16:colId xmlns:a16="http://schemas.microsoft.com/office/drawing/2014/main" val="771330615"/>
                    </a:ext>
                  </a:extLst>
                </a:gridCol>
                <a:gridCol w="844651">
                  <a:extLst>
                    <a:ext uri="{9D8B030D-6E8A-4147-A177-3AD203B41FA5}">
                      <a16:colId xmlns:a16="http://schemas.microsoft.com/office/drawing/2014/main" val="685998240"/>
                    </a:ext>
                  </a:extLst>
                </a:gridCol>
                <a:gridCol w="563099">
                  <a:extLst>
                    <a:ext uri="{9D8B030D-6E8A-4147-A177-3AD203B41FA5}">
                      <a16:colId xmlns:a16="http://schemas.microsoft.com/office/drawing/2014/main" val="2183549296"/>
                    </a:ext>
                  </a:extLst>
                </a:gridCol>
              </a:tblGrid>
              <a:tr h="31692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135661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Functional Classification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Fclass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#LINKS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Count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Volume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Percent Diff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RMSE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867786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286976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Interstate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    69,857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    67,346 </a:t>
                      </a:r>
                      <a:endParaRPr lang="en-US" sz="140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-3.6%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8.0%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747395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Freeways/Expressways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  158,991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  163,830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3.0%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14.8%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682069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Minor Arterial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    82,284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    74,788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-9.1%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40.0%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495932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 Collector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    47,330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    37,092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-21.6%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48.7%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904293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Minor Collector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    23,377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    23,000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-1.6%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18.6%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070698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Ramp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    55,131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    46,806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-15.1%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57.7%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908901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Book Antiqu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42143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Total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  436,970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   412,862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-5.5%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30.3%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136834"/>
                  </a:ext>
                </a:extLst>
              </a:tr>
              <a:tr h="31692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06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60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4E32-9D45-1CB9-5DF7-51FDE710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Base year validation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73D50-2AD1-A9AE-970B-D64EE51E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Overall RMSE is 30.3% which is consistent with industry best practices</a:t>
            </a:r>
          </a:p>
          <a:p>
            <a:r>
              <a:rPr lang="en-US">
                <a:latin typeface="Arial"/>
                <a:cs typeface="Arial"/>
              </a:rPr>
              <a:t>Overall model flow is within -5.5% of traffic counts</a:t>
            </a:r>
          </a:p>
          <a:p>
            <a:r>
              <a:rPr lang="en-US">
                <a:latin typeface="Arial"/>
                <a:cs typeface="Arial"/>
              </a:rPr>
              <a:t>There are three important count locations in Genesse Street and overall model flow at these locations are within –8%</a:t>
            </a:r>
          </a:p>
          <a:p>
            <a:r>
              <a:rPr lang="en-US">
                <a:latin typeface="Arial"/>
                <a:cs typeface="Arial"/>
              </a:rPr>
              <a:t>Model flows  in I-90E and I-90W at the boundaries of subarea are within 1% of traffic counts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929F-92AF-E8F2-C706-FCB25977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cs typeface="Arial"/>
              </a:rPr>
              <a:t>Comparison of flows on some important roadways</a:t>
            </a:r>
            <a:endParaRPr lang="en-US" sz="28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B128ED-0706-2527-FDED-AB91C264B6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180991"/>
              </p:ext>
            </p:extLst>
          </p:nvPr>
        </p:nvGraphicFramePr>
        <p:xfrm>
          <a:off x="1347787" y="1821862"/>
          <a:ext cx="9496425" cy="4365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5423">
                  <a:extLst>
                    <a:ext uri="{9D8B030D-6E8A-4147-A177-3AD203B41FA5}">
                      <a16:colId xmlns:a16="http://schemas.microsoft.com/office/drawing/2014/main" val="1287096834"/>
                    </a:ext>
                  </a:extLst>
                </a:gridCol>
                <a:gridCol w="773902">
                  <a:extLst>
                    <a:ext uri="{9D8B030D-6E8A-4147-A177-3AD203B41FA5}">
                      <a16:colId xmlns:a16="http://schemas.microsoft.com/office/drawing/2014/main" val="1692330729"/>
                    </a:ext>
                  </a:extLst>
                </a:gridCol>
                <a:gridCol w="1322083">
                  <a:extLst>
                    <a:ext uri="{9D8B030D-6E8A-4147-A177-3AD203B41FA5}">
                      <a16:colId xmlns:a16="http://schemas.microsoft.com/office/drawing/2014/main" val="1745509739"/>
                    </a:ext>
                  </a:extLst>
                </a:gridCol>
                <a:gridCol w="1322083">
                  <a:extLst>
                    <a:ext uri="{9D8B030D-6E8A-4147-A177-3AD203B41FA5}">
                      <a16:colId xmlns:a16="http://schemas.microsoft.com/office/drawing/2014/main" val="3479205199"/>
                    </a:ext>
                  </a:extLst>
                </a:gridCol>
                <a:gridCol w="1289836">
                  <a:extLst>
                    <a:ext uri="{9D8B030D-6E8A-4147-A177-3AD203B41FA5}">
                      <a16:colId xmlns:a16="http://schemas.microsoft.com/office/drawing/2014/main" val="1794078627"/>
                    </a:ext>
                  </a:extLst>
                </a:gridCol>
                <a:gridCol w="1193098">
                  <a:extLst>
                    <a:ext uri="{9D8B030D-6E8A-4147-A177-3AD203B41FA5}">
                      <a16:colId xmlns:a16="http://schemas.microsoft.com/office/drawing/2014/main" val="2216484926"/>
                    </a:ext>
                  </a:extLst>
                </a:gridCol>
              </a:tblGrid>
              <a:tr h="28080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Street Name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err="1">
                          <a:effectLst/>
                        </a:rPr>
                        <a:t>Fclass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err="1">
                          <a:effectLst/>
                        </a:rPr>
                        <a:t>Daily_Count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Daily_Volume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Difference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% Difference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2970640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Hwy Rt.12 near Lenox Ave. SB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16,160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18,558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2,398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14.8%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5190157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Hwy Rt.12 near Lenox Ave. NB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16,160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18,188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2,028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12.6%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3445974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Hwy 5S near Beacon St. WB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8,276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9,431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1,155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14.0%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3395663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Hwy 5S near Beacon St. EB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8,276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9,731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1,455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17.6%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5878525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Wurz Ave near Railroad St.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7,265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8,155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890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12.3%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6618772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Genesee St near Columbia Street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8,130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9,945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1,815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22.3%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1829393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Genesee St near Pleasant Street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8,522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8,476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-0.5%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0112097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N Genesee St. near Weaver St.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23,770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18,683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-5,087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-21.4%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1395926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I-90 E near Newport Rd.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11,236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11,215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-0.2%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81940545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I-90 W near Newport Rd.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11,236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11,210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-0.2%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6561845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I-90 EB near Herkimer Rd.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13,259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11,215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-2,044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-15.4%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19687111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I-90 WB near Herkimer Rd.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11,626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11,210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-416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-3.6%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0569128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Rt. 12 near Mulaney Rd.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5,922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5,858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-1.1%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791612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Rt. 12 near Mulaney Rd.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5,922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5,856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-1.1%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6191399"/>
                  </a:ext>
                </a:extLst>
              </a:tr>
              <a:tr h="3904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I-90 W west of Newport Road (eastern boundary)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11,200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11,210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0.1%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8459677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I-90 E before SR-49 (western boundary)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11,250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11,248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0026381"/>
                  </a:ext>
                </a:extLst>
              </a:tr>
              <a:tr h="2281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178,210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180,188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1,978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1.1%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3691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669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4E32-9D45-1CB9-5DF7-51FDE710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Develop AM and PM peak hour flows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73D50-2AD1-A9AE-970B-D64EE51E9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Due to low number of counts for peak hours we decided to develop AM and PM peak flows from daily model flow</a:t>
            </a:r>
          </a:p>
          <a:p>
            <a:r>
              <a:rPr lang="en-US">
                <a:latin typeface="Arial"/>
                <a:cs typeface="Arial"/>
              </a:rPr>
              <a:t>First, adjustment factors were developed based on daily counts and peak hour counts</a:t>
            </a:r>
          </a:p>
          <a:p>
            <a:r>
              <a:rPr lang="en-US">
                <a:latin typeface="Arial"/>
                <a:cs typeface="Arial"/>
              </a:rPr>
              <a:t>These factors for AM and PM are developed based on functional class</a:t>
            </a:r>
          </a:p>
          <a:p>
            <a:r>
              <a:rPr lang="en-US">
                <a:latin typeface="Arial"/>
                <a:cs typeface="Arial"/>
              </a:rPr>
              <a:t>Daily volumes are then converted to AM and PM peak hour volumes</a:t>
            </a:r>
          </a:p>
          <a:p>
            <a:r>
              <a:rPr lang="en-US">
                <a:latin typeface="Arial"/>
                <a:cs typeface="Arial"/>
              </a:rPr>
              <a:t>Turning movements have been developed for AM and PM peak hour from daily turn flows</a:t>
            </a:r>
          </a:p>
        </p:txBody>
      </p:sp>
    </p:spTree>
    <p:extLst>
      <p:ext uri="{BB962C8B-B14F-4D97-AF65-F5344CB8AC3E}">
        <p14:creationId xmlns:p14="http://schemas.microsoft.com/office/powerpoint/2010/main" val="2417105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B635-C6AC-1DB0-7C5A-829EFAD7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Future scenario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2A8BC-4E31-D3D9-CE01-DDC1C273C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The model has been applied for 2045 future scenario</a:t>
            </a:r>
          </a:p>
          <a:p>
            <a:r>
              <a:rPr lang="en-US">
                <a:latin typeface="Arial"/>
                <a:cs typeface="Arial"/>
              </a:rPr>
              <a:t>Based on socio-economic data between year 2023 and year 2045, base year trip table was expanded using </a:t>
            </a:r>
            <a:r>
              <a:rPr lang="en-US" err="1">
                <a:latin typeface="Arial"/>
                <a:cs typeface="Arial"/>
              </a:rPr>
              <a:t>Fratar</a:t>
            </a:r>
            <a:r>
              <a:rPr lang="en-US">
                <a:latin typeface="Arial"/>
                <a:cs typeface="Arial"/>
              </a:rPr>
              <a:t> method.</a:t>
            </a:r>
          </a:p>
          <a:p>
            <a:r>
              <a:rPr lang="en-US">
                <a:latin typeface="Arial"/>
                <a:cs typeface="Arial"/>
              </a:rPr>
              <a:t>Trips due to Walmart or big shopping complex that are supposed to be developed before year 2045 are considered using ITE trip generation manual</a:t>
            </a:r>
          </a:p>
          <a:p>
            <a:r>
              <a:rPr lang="en-US">
                <a:latin typeface="Arial"/>
                <a:cs typeface="Arial"/>
              </a:rPr>
              <a:t>The above additional trips are added to the trip table based on the distribution of that TAZ or nearby TAZ</a:t>
            </a:r>
          </a:p>
          <a:p>
            <a:r>
              <a:rPr lang="en-US">
                <a:latin typeface="Arial"/>
                <a:cs typeface="Arial"/>
              </a:rPr>
              <a:t>This new trip table is then used during future year assignment flows</a:t>
            </a:r>
          </a:p>
        </p:txBody>
      </p:sp>
    </p:spTree>
    <p:extLst>
      <p:ext uri="{BB962C8B-B14F-4D97-AF65-F5344CB8AC3E}">
        <p14:creationId xmlns:p14="http://schemas.microsoft.com/office/powerpoint/2010/main" val="1844868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20AD-0917-B2C7-7C8B-A896F162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262AD-2BE4-5891-F9DF-7CE575079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tool takes a different approach than traditional travel demand models. </a:t>
            </a:r>
          </a:p>
          <a:p>
            <a:r>
              <a:rPr lang="en-US"/>
              <a:t>It replaces trip generation and distribution steps of a conventional three-step model by using an expanded trip table derived from big data.</a:t>
            </a:r>
          </a:p>
          <a:p>
            <a:r>
              <a:rPr lang="en-US"/>
              <a:t>It is designed to be quick and easy to apply.</a:t>
            </a:r>
          </a:p>
          <a:p>
            <a:r>
              <a:rPr lang="en-US"/>
              <a:t>It offers a relatively lower-cost alternative for a small city or town.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8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A8EC-ACDE-E834-AFBB-E22F6B3C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5AD5F-630A-A976-7218-6E9BD1F57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Sponsoring Authority: Herkimer-Oneida Counties Transportation Council (HOCTC)</a:t>
            </a:r>
          </a:p>
          <a:p>
            <a:r>
              <a:rPr lang="en-US">
                <a:latin typeface="Arial"/>
                <a:cs typeface="Arial"/>
              </a:rPr>
              <a:t>Study Area: I-90 Exit 31 interchange and surrounding roadways in Utica, NY</a:t>
            </a:r>
          </a:p>
          <a:p>
            <a:r>
              <a:rPr lang="en-US">
                <a:latin typeface="Arial"/>
                <a:cs typeface="Arial"/>
              </a:rPr>
              <a:t>Goal: The study aims to improve connections between key roadways, increase safety and enhance mobility for all users</a:t>
            </a:r>
          </a:p>
          <a:p>
            <a:r>
              <a:rPr lang="en-US">
                <a:latin typeface="Arial"/>
                <a:cs typeface="Arial"/>
              </a:rPr>
              <a:t>Task </a:t>
            </a:r>
            <a:r>
              <a:rPr lang="en-US" err="1">
                <a:latin typeface="Arial"/>
                <a:cs typeface="Arial"/>
              </a:rPr>
              <a:t>Goal</a:t>
            </a:r>
            <a:r>
              <a:rPr lang="en-US">
                <a:latin typeface="Arial"/>
                <a:cs typeface="Arial"/>
              </a:rPr>
              <a:t>: To develop a prototype travel demand model (TDM) for a small Metropolitan Planning Organization (MPO) using big data that can be used for existing and future network operations</a:t>
            </a:r>
          </a:p>
        </p:txBody>
      </p:sp>
    </p:spTree>
    <p:extLst>
      <p:ext uri="{BB962C8B-B14F-4D97-AF65-F5344CB8AC3E}">
        <p14:creationId xmlns:p14="http://schemas.microsoft.com/office/powerpoint/2010/main" val="22004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4A2B-801C-C855-3526-287B2AB3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Model Framework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18E42-E2A8-8B45-6F13-25571D55E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latin typeface="Arial"/>
                <a:cs typeface="Arial"/>
              </a:rPr>
              <a:t>Model Steps are similar to developing a four-step model as follows</a:t>
            </a:r>
            <a:endParaRPr lang="en-US"/>
          </a:p>
          <a:p>
            <a:pPr lvl="1"/>
            <a:r>
              <a:rPr lang="en-US"/>
              <a:t>TAZ Development</a:t>
            </a:r>
          </a:p>
          <a:p>
            <a:pPr lvl="1"/>
            <a:r>
              <a:rPr lang="en-US"/>
              <a:t>Network Development </a:t>
            </a:r>
          </a:p>
          <a:p>
            <a:pPr lvl="1"/>
            <a:r>
              <a:rPr lang="en-US"/>
              <a:t>Data </a:t>
            </a:r>
          </a:p>
          <a:p>
            <a:pPr lvl="2"/>
            <a:r>
              <a:rPr lang="en-US"/>
              <a:t>TomTom – OD &amp; travel speeds </a:t>
            </a:r>
          </a:p>
          <a:p>
            <a:pPr lvl="2"/>
            <a:r>
              <a:rPr lang="en-US">
                <a:latin typeface="Arial"/>
                <a:cs typeface="Arial"/>
              </a:rPr>
              <a:t>Traffic Counts</a:t>
            </a:r>
          </a:p>
          <a:p>
            <a:pPr lvl="1"/>
            <a:r>
              <a:rPr lang="en-US">
                <a:latin typeface="Arial"/>
                <a:cs typeface="Arial"/>
              </a:rPr>
              <a:t>OD Matrix - Expansion</a:t>
            </a:r>
          </a:p>
          <a:p>
            <a:pPr lvl="1"/>
            <a:r>
              <a:rPr lang="en-US">
                <a:latin typeface="Arial"/>
                <a:cs typeface="Arial"/>
              </a:rPr>
              <a:t>Validation </a:t>
            </a:r>
          </a:p>
          <a:p>
            <a:pPr lvl="2"/>
            <a:r>
              <a:rPr lang="en-US"/>
              <a:t>Travel speeds/times</a:t>
            </a:r>
          </a:p>
          <a:p>
            <a:pPr lvl="2"/>
            <a:r>
              <a:rPr lang="en-US"/>
              <a:t>Volumes </a:t>
            </a:r>
          </a:p>
          <a:p>
            <a:pPr lvl="1"/>
            <a:r>
              <a:rPr lang="en-US">
                <a:latin typeface="Arial"/>
                <a:cs typeface="Arial"/>
              </a:rPr>
              <a:t>Calibration</a:t>
            </a:r>
          </a:p>
          <a:p>
            <a:pPr lvl="1"/>
            <a:r>
              <a:rPr lang="en-US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55214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5A7E-AA9D-8590-AB9B-874A2567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5778"/>
            <a:ext cx="10972800" cy="1453578"/>
          </a:xfrm>
        </p:spPr>
        <p:txBody>
          <a:bodyPr anchor="b">
            <a:normAutofit/>
          </a:bodyPr>
          <a:lstStyle/>
          <a:p>
            <a:r>
              <a:rPr lang="en-US">
                <a:cs typeface="Arial"/>
              </a:rPr>
              <a:t>TAZ development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F1FBB-13FA-0F90-BA66-EABF79D2E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/>
              <a:t>Any model needs a reasonable Transportation Analysis Zone (TAZ)</a:t>
            </a:r>
            <a:endParaRPr lang="en-US"/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Each TAZ represents zonal activity of the model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Block Group (BG) Data is used to create TAZ structure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Some big BGs are split to create new zones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Some small BGs are added together to create a reasonable zonal boundary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>
                <a:latin typeface="Arial"/>
                <a:cs typeface="Arial"/>
              </a:rPr>
              <a:t>Each Taz has population and employment for year 2023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Total number of TAZs is 54 in the study area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1700"/>
          </a:p>
          <a:p>
            <a:pPr marL="0" indent="0">
              <a:lnSpc>
                <a:spcPct val="90000"/>
              </a:lnSpc>
              <a:buNone/>
            </a:pPr>
            <a:endParaRPr lang="en-US" sz="1700"/>
          </a:p>
        </p:txBody>
      </p:sp>
      <p:pic>
        <p:nvPicPr>
          <p:cNvPr id="4" name="Content Placeholder 5" descr="A map of a city&#10;&#10;Description automatically generated">
            <a:extLst>
              <a:ext uri="{FF2B5EF4-FFF2-40B4-BE49-F238E27FC236}">
                <a16:creationId xmlns:a16="http://schemas.microsoft.com/office/drawing/2014/main" id="{4D08FCBA-372D-ED3F-57F5-6ACCD04A2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r="17102" b="-2"/>
          <a:stretch>
            <a:fillRect/>
          </a:stretch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09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6F43-B367-DD1F-E479-14BF344E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Source of network in study area 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E8DAE-564E-2028-F6E3-1D791AB05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7029"/>
            <a:ext cx="11040035" cy="49466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We used TomTom network to develop our study area network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TomTom network is converted into </a:t>
            </a:r>
            <a:r>
              <a:rPr lang="en-US" err="1">
                <a:latin typeface="Arial"/>
                <a:cs typeface="Arial"/>
              </a:rPr>
              <a:t>TransCAD</a:t>
            </a:r>
            <a:r>
              <a:rPr lang="en-US">
                <a:latin typeface="Arial"/>
                <a:cs typeface="Arial"/>
              </a:rPr>
              <a:t> network</a:t>
            </a:r>
          </a:p>
          <a:p>
            <a:r>
              <a:rPr lang="en-US">
                <a:latin typeface="Arial"/>
                <a:cs typeface="Arial"/>
              </a:rPr>
              <a:t>The network is cleaned up by excluding all small roads and driveways.</a:t>
            </a:r>
          </a:p>
          <a:p>
            <a:r>
              <a:rPr lang="en-US">
                <a:latin typeface="Arial"/>
                <a:cs typeface="Arial"/>
              </a:rPr>
              <a:t>TomTom network has speed data which is translated into </a:t>
            </a:r>
            <a:r>
              <a:rPr lang="en-US" err="1">
                <a:latin typeface="Arial"/>
                <a:cs typeface="Arial"/>
              </a:rPr>
              <a:t>TransCAD</a:t>
            </a:r>
            <a:r>
              <a:rPr lang="en-US">
                <a:latin typeface="Arial"/>
                <a:cs typeface="Arial"/>
              </a:rPr>
              <a:t> network.</a:t>
            </a:r>
          </a:p>
          <a:p>
            <a:r>
              <a:rPr lang="en-US" err="1">
                <a:latin typeface="Arial"/>
                <a:cs typeface="Arial"/>
              </a:rPr>
              <a:t>Tomtom</a:t>
            </a:r>
            <a:r>
              <a:rPr lang="en-US">
                <a:latin typeface="Arial"/>
                <a:cs typeface="Arial"/>
              </a:rPr>
              <a:t> speed data is used to develop a speed lookup table based on facility type.  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This speed data is adjusted during model calibration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A lookup table for capacity is developed based on other similar models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3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7986-48BE-4F8D-7F0E-4FB91C2B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 TomTom Network with and without local streets</a:t>
            </a:r>
            <a:endParaRPr lang="en-US"/>
          </a:p>
        </p:txBody>
      </p:sp>
      <p:pic>
        <p:nvPicPr>
          <p:cNvPr id="4" name="Content Placeholder 3" descr="A map with blue lines&#10;&#10;Description automatically generated">
            <a:extLst>
              <a:ext uri="{FF2B5EF4-FFF2-40B4-BE49-F238E27FC236}">
                <a16:creationId xmlns:a16="http://schemas.microsoft.com/office/drawing/2014/main" id="{3EBB93F3-A449-2939-B01B-B89F5153C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79629"/>
            <a:ext cx="5260048" cy="3345255"/>
          </a:xfrm>
        </p:spPr>
      </p:pic>
      <p:pic>
        <p:nvPicPr>
          <p:cNvPr id="3" name="Content Placeholder 3" descr="A map with blue lines&#10;&#10;Description automatically generated">
            <a:extLst>
              <a:ext uri="{FF2B5EF4-FFF2-40B4-BE49-F238E27FC236}">
                <a16:creationId xmlns:a16="http://schemas.microsoft.com/office/drawing/2014/main" id="{9F50FE50-C785-864E-AA91-EB634EDAB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354" y="1979629"/>
            <a:ext cx="5500008" cy="334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1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82C0-E70E-91FA-2898-0392BD271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Network development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01D11-0DBD-896F-9FEA-D08D5ADE2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Lookup table is used to update speed and capacity in the network</a:t>
            </a:r>
          </a:p>
          <a:p>
            <a:pPr>
              <a:buChar char="•"/>
            </a:pPr>
            <a:endParaRPr lang="en-US">
              <a:latin typeface="Arial"/>
              <a:cs typeface="Arial"/>
            </a:endParaRPr>
          </a:p>
          <a:p>
            <a:pPr>
              <a:buChar char="•"/>
            </a:pPr>
            <a:endParaRPr lang="en-US">
              <a:latin typeface="Arial"/>
              <a:cs typeface="Arial"/>
            </a:endParaRPr>
          </a:p>
          <a:p>
            <a:pPr>
              <a:buChar char="•"/>
            </a:pPr>
            <a:endParaRPr lang="en-US">
              <a:latin typeface="Arial"/>
              <a:cs typeface="Arial"/>
            </a:endParaRPr>
          </a:p>
          <a:p>
            <a:pPr>
              <a:buChar char="•"/>
            </a:pP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DC15DE-14A7-9AEE-224C-E350E043A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84281"/>
              </p:ext>
            </p:extLst>
          </p:nvPr>
        </p:nvGraphicFramePr>
        <p:xfrm>
          <a:off x="2882900" y="2537460"/>
          <a:ext cx="6438571" cy="1917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9596">
                  <a:extLst>
                    <a:ext uri="{9D8B030D-6E8A-4147-A177-3AD203B41FA5}">
                      <a16:colId xmlns:a16="http://schemas.microsoft.com/office/drawing/2014/main" val="511479996"/>
                    </a:ext>
                  </a:extLst>
                </a:gridCol>
                <a:gridCol w="674396">
                  <a:extLst>
                    <a:ext uri="{9D8B030D-6E8A-4147-A177-3AD203B41FA5}">
                      <a16:colId xmlns:a16="http://schemas.microsoft.com/office/drawing/2014/main" val="3322009201"/>
                    </a:ext>
                  </a:extLst>
                </a:gridCol>
                <a:gridCol w="1297894">
                  <a:extLst>
                    <a:ext uri="{9D8B030D-6E8A-4147-A177-3AD203B41FA5}">
                      <a16:colId xmlns:a16="http://schemas.microsoft.com/office/drawing/2014/main" val="2132799575"/>
                    </a:ext>
                  </a:extLst>
                </a:gridCol>
                <a:gridCol w="1361516">
                  <a:extLst>
                    <a:ext uri="{9D8B030D-6E8A-4147-A177-3AD203B41FA5}">
                      <a16:colId xmlns:a16="http://schemas.microsoft.com/office/drawing/2014/main" val="131321454"/>
                    </a:ext>
                  </a:extLst>
                </a:gridCol>
                <a:gridCol w="1285169">
                  <a:extLst>
                    <a:ext uri="{9D8B030D-6E8A-4147-A177-3AD203B41FA5}">
                      <a16:colId xmlns:a16="http://schemas.microsoft.com/office/drawing/2014/main" val="2389084574"/>
                    </a:ext>
                  </a:extLst>
                </a:gridCol>
              </a:tblGrid>
              <a:tr h="213029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Fclass</a:t>
                      </a:r>
                      <a:endParaRPr lang="en-US" err="1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Cap_Per_Lane</a:t>
                      </a:r>
                      <a:endParaRPr lang="en-US" err="1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Observed_Speed</a:t>
                      </a:r>
                      <a:endParaRPr lang="en-US" err="1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Proposed_FF_Spd</a:t>
                      </a:r>
                      <a:endParaRPr lang="en-US" err="1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2762"/>
                  </a:ext>
                </a:extLst>
              </a:tr>
              <a:tr h="213029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Interstate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72.76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952422"/>
                  </a:ext>
                </a:extLst>
              </a:tr>
              <a:tr h="213029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Freeways/Expressways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1900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50.08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149360"/>
                  </a:ext>
                </a:extLst>
              </a:tr>
              <a:tr h="213029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 Arterial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1600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35.16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419285"/>
                  </a:ext>
                </a:extLst>
              </a:tr>
              <a:tr h="213029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Minor Arterial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29.37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392331"/>
                  </a:ext>
                </a:extLst>
              </a:tr>
              <a:tr h="213029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Major Collector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29.98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44228"/>
                  </a:ext>
                </a:extLst>
              </a:tr>
              <a:tr h="213029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Minor Collector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20.32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776685"/>
                  </a:ext>
                </a:extLst>
              </a:tr>
              <a:tr h="213029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Roads/CC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10.78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53104"/>
                  </a:ext>
                </a:extLst>
              </a:tr>
              <a:tr h="213029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Ramp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42.09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676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97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171E-2BB5-8B49-9AE3-68B347FC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Network development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5F380-E63E-992E-1525-D3AE68A07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7029"/>
            <a:ext cx="10972800" cy="46104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Network needs to have TAZs consistent with TAZ structure</a:t>
            </a:r>
          </a:p>
          <a:p>
            <a:r>
              <a:rPr lang="en-US">
                <a:latin typeface="Arial"/>
                <a:cs typeface="Arial"/>
              </a:rPr>
              <a:t>These TAZs or centroids have been developed using </a:t>
            </a:r>
            <a:r>
              <a:rPr lang="en-US" err="1">
                <a:latin typeface="Arial"/>
                <a:cs typeface="Arial"/>
              </a:rPr>
              <a:t>TransCAD's</a:t>
            </a:r>
            <a:r>
              <a:rPr lang="en-US">
                <a:latin typeface="Arial"/>
                <a:cs typeface="Arial"/>
              </a:rPr>
              <a:t> algorithm</a:t>
            </a:r>
          </a:p>
          <a:p>
            <a:r>
              <a:rPr lang="en-US">
                <a:latin typeface="Arial"/>
                <a:cs typeface="Arial"/>
              </a:rPr>
              <a:t>Each centroid represents activity at that TAZ</a:t>
            </a:r>
          </a:p>
          <a:p>
            <a:r>
              <a:rPr lang="en-US">
                <a:latin typeface="Arial"/>
                <a:cs typeface="Arial"/>
              </a:rPr>
              <a:t>Connections need to be added to connect the </a:t>
            </a:r>
            <a:r>
              <a:rPr lang="en-US" err="1">
                <a:latin typeface="Arial"/>
                <a:cs typeface="Arial"/>
              </a:rPr>
              <a:t>acitivity</a:t>
            </a:r>
            <a:r>
              <a:rPr lang="en-US">
                <a:latin typeface="Arial"/>
                <a:cs typeface="Arial"/>
              </a:rPr>
              <a:t> center to the nearby roads.</a:t>
            </a:r>
          </a:p>
          <a:p>
            <a:r>
              <a:rPr lang="en-US">
                <a:latin typeface="Arial"/>
                <a:cs typeface="Arial"/>
              </a:rPr>
              <a:t>These connectors are called centroid connectors. Each TAZ has 2 or 3 </a:t>
            </a:r>
            <a:r>
              <a:rPr lang="en-US" err="1">
                <a:latin typeface="Arial"/>
                <a:cs typeface="Arial"/>
              </a:rPr>
              <a:t>cennectors</a:t>
            </a:r>
            <a:r>
              <a:rPr lang="en-US">
                <a:latin typeface="Arial"/>
                <a:cs typeface="Arial"/>
              </a:rPr>
              <a:t> connecting to the nearby roads.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5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9B79-E0C3-9350-4F0B-06803692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Network connectivity check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65AA6-46D7-52EE-C4D5-91FCAD3EA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TomTom network has some connectivity issues, such as I-90 overpass is actually connected with Rt.12, Newport Road etc.</a:t>
            </a:r>
          </a:p>
          <a:p>
            <a:r>
              <a:rPr lang="en-US">
                <a:latin typeface="Arial"/>
                <a:cs typeface="Arial"/>
              </a:rPr>
              <a:t>These connectivity issues have been solved by updating the network.</a:t>
            </a:r>
          </a:p>
          <a:p>
            <a:r>
              <a:rPr lang="en-US">
                <a:latin typeface="Arial"/>
                <a:cs typeface="Arial"/>
              </a:rPr>
              <a:t>Network skim is performed to make sure all zones are connected properly.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This is needed to ensure proper flow of traffic when the trip table are assigned.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3912"/>
      </p:ext>
    </p:extLst>
  </p:cSld>
  <p:clrMapOvr>
    <a:masterClrMapping/>
  </p:clrMapOvr>
</p:sld>
</file>

<file path=ppt/theme/theme1.xml><?xml version="1.0" encoding="utf-8"?>
<a:theme xmlns:a="http://schemas.openxmlformats.org/drawingml/2006/main" name="Light2_widescreen">
  <a:themeElements>
    <a:clrScheme name="CS light-dark2">
      <a:dk1>
        <a:srgbClr val="3F4D55"/>
      </a:dk1>
      <a:lt1>
        <a:srgbClr val="FFFFFF"/>
      </a:lt1>
      <a:dk2>
        <a:srgbClr val="3F4D55"/>
      </a:dk2>
      <a:lt2>
        <a:srgbClr val="FFFFFF"/>
      </a:lt2>
      <a:accent1>
        <a:srgbClr val="19BEF0"/>
      </a:accent1>
      <a:accent2>
        <a:srgbClr val="28B67C"/>
      </a:accent2>
      <a:accent3>
        <a:srgbClr val="6478BA"/>
      </a:accent3>
      <a:accent4>
        <a:srgbClr val="8DC63F"/>
      </a:accent4>
      <a:accent5>
        <a:srgbClr val="148BCC"/>
      </a:accent5>
      <a:accent6>
        <a:srgbClr val="F88113"/>
      </a:accent6>
      <a:hlink>
        <a:srgbClr val="1A6FA2"/>
      </a:hlink>
      <a:folHlink>
        <a:srgbClr val="465793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2_widescreen" id="{DBDCCBDB-49A4-4422-9A47-2FECF844644E}" vid="{34A268D2-09C0-434D-8A20-0894AA36972B}"/>
    </a:ext>
  </a:extLst>
</a:theme>
</file>

<file path=ppt/theme/theme2.xml><?xml version="1.0" encoding="utf-8"?>
<a:theme xmlns:a="http://schemas.openxmlformats.org/drawingml/2006/main" name="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_widescreen.potm" id="{021FE16A-FD06-4EF0-9ECC-8E69E14F5176}" vid="{5EF4727D-C1BD-4AB2-B86F-B712432FEB8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DE6D470C3F34C8BF3AF7C2386A857" ma:contentTypeVersion="13" ma:contentTypeDescription="Create a new document." ma:contentTypeScope="" ma:versionID="4d5b246a251bd531be6763cc8512f647">
  <xsd:schema xmlns:xsd="http://www.w3.org/2001/XMLSchema" xmlns:xs="http://www.w3.org/2001/XMLSchema" xmlns:p="http://schemas.microsoft.com/office/2006/metadata/properties" xmlns:ns2="cf12b8a4-53eb-4307-be82-36b915cbabb8" xmlns:ns3="f525d807-da43-4195-b72c-d27ed19b4214" targetNamespace="http://schemas.microsoft.com/office/2006/metadata/properties" ma:root="true" ma:fieldsID="1ba22c7afb978133e48e98bd53f9ecc3" ns2:_="" ns3:_="">
    <xsd:import namespace="cf12b8a4-53eb-4307-be82-36b915cbabb8"/>
    <xsd:import namespace="f525d807-da43-4195-b72c-d27ed19b42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2b8a4-53eb-4307-be82-36b915cba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869760-63e5-4ad7-8e1d-ce12b2e8d0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5d807-da43-4195-b72c-d27ed19b42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90b64e0-d982-40bf-9a32-1c43578becac}" ma:internalName="TaxCatchAll" ma:showField="CatchAllData" ma:web="f525d807-da43-4195-b72c-d27ed19b42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25d807-da43-4195-b72c-d27ed19b4214" xsi:nil="true"/>
    <lcf76f155ced4ddcb4097134ff3c332f xmlns="cf12b8a4-53eb-4307-be82-36b915cbabb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8F4633-6E92-4F6E-A1EA-FC80361CC078}">
  <ds:schemaRefs>
    <ds:schemaRef ds:uri="cf12b8a4-53eb-4307-be82-36b915cbabb8"/>
    <ds:schemaRef ds:uri="f525d807-da43-4195-b72c-d27ed19b42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C0200DD-19D4-4B84-B723-8254F9456819}">
  <ds:schemaRefs>
    <ds:schemaRef ds:uri="cf12b8a4-53eb-4307-be82-36b915cbabb8"/>
    <ds:schemaRef ds:uri="f525d807-da43-4195-b72c-d27ed19b421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CFA4ABC-16EA-4CCB-91BE-FB1B9F8C1C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Light2_widescreen</Template>
  <TotalTime>0</TotalTime>
  <Words>1403</Words>
  <Application>Microsoft Office PowerPoint</Application>
  <PresentationFormat>Widescreen</PresentationFormat>
  <Paragraphs>315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Book Antiqua</vt:lpstr>
      <vt:lpstr>Calibri</vt:lpstr>
      <vt:lpstr>Calibri Light</vt:lpstr>
      <vt:lpstr>Wingdings</vt:lpstr>
      <vt:lpstr>Light2_widescreen</vt:lpstr>
      <vt:lpstr>Instructions</vt:lpstr>
      <vt:lpstr>Network Based Travel Demand Model –Forecasting Tool Using GPS Data</vt:lpstr>
      <vt:lpstr>Background</vt:lpstr>
      <vt:lpstr>Model Framework</vt:lpstr>
      <vt:lpstr>TAZ development </vt:lpstr>
      <vt:lpstr>Source of network in study area  </vt:lpstr>
      <vt:lpstr> TomTom Network with and without local streets</vt:lpstr>
      <vt:lpstr>Network development</vt:lpstr>
      <vt:lpstr>Network development</vt:lpstr>
      <vt:lpstr>Network connectivity check</vt:lpstr>
      <vt:lpstr>Observed traffic counts </vt:lpstr>
      <vt:lpstr>Preparation of trip table for base year 2023</vt:lpstr>
      <vt:lpstr>  Validation Effort</vt:lpstr>
      <vt:lpstr>Base year validation</vt:lpstr>
      <vt:lpstr>Base year validation</vt:lpstr>
      <vt:lpstr>Comparison of flows on some important roadways</vt:lpstr>
      <vt:lpstr>Develop AM and PM peak hour flows</vt:lpstr>
      <vt:lpstr>Future scenario analysis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HOCTC PEL Study</dc:title>
  <dc:creator>Nikhil Puri</dc:creator>
  <cp:lastModifiedBy>Kazi Ullah</cp:lastModifiedBy>
  <cp:revision>5</cp:revision>
  <dcterms:created xsi:type="dcterms:W3CDTF">2024-01-31T21:33:11Z</dcterms:created>
  <dcterms:modified xsi:type="dcterms:W3CDTF">2025-09-14T01:38:56Z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0x01010080BDE6D470C3F34C8BF3AF7C2386A857</vt:lpwstr>
  </property>
  <property fmtid="{D5CDD505-2E9C-101B-9397-08002B2CF9AE}" pid="3" name="MediaServiceImageTags">
    <vt:lpwstr/>
  </property>
</Properties>
</file>