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8" r:id="rId5"/>
    <p:sldId id="313" r:id="rId6"/>
    <p:sldId id="292" r:id="rId7"/>
    <p:sldId id="288" r:id="rId8"/>
    <p:sldId id="302" r:id="rId9"/>
    <p:sldId id="309" r:id="rId10"/>
    <p:sldId id="312" r:id="rId11"/>
    <p:sldId id="306" r:id="rId12"/>
    <p:sldId id="305" r:id="rId1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31CCC8-5BAC-838C-003D-CDD7D9CE025F}" name="DavidSchmitt.Backchecker" initials="DS" userId="DavidSchmitt.Backchecker" providerId="None"/>
  <p188:author id="{BB4C77FA-D92D-4F35-293B-048646F766B5}" name="Hailey Amundson" initials="HA" userId="S::hailey.amundson@insighttcinc.com::a0517385-7207-4cb2-b5f4-c11353bbce3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3740"/>
    <a:srgbClr val="EC9C29"/>
    <a:srgbClr val="FFFFFF"/>
    <a:srgbClr val="FAFBFB"/>
    <a:srgbClr val="FFE1A7"/>
    <a:srgbClr val="D5D5D5"/>
    <a:srgbClr val="FFFAEF"/>
    <a:srgbClr val="D9D1D4"/>
    <a:srgbClr val="9981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007" autoAdjust="0"/>
  </p:normalViewPr>
  <p:slideViewPr>
    <p:cSldViewPr snapToGrid="0">
      <p:cViewPr varScale="1">
        <p:scale>
          <a:sx n="72" d="100"/>
          <a:sy n="72" d="100"/>
        </p:scale>
        <p:origin x="19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50C4D-62A0-4CD4-8EFD-0C4D764C8E74}" type="doc">
      <dgm:prSet loTypeId="urn:microsoft.com/office/officeart/2018/2/layout/IconLabelDescriptionList" loCatId="icon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78D5E-DD68-47F8-A702-0E725C49CB4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Agency Interviews</a:t>
          </a:r>
        </a:p>
      </dgm:t>
    </dgm:pt>
    <dgm:pt modelId="{9B663718-E183-4CB2-BB4F-39CEE1B3C127}" type="parTrans" cxnId="{A817D9EA-8C49-4ABE-A1F8-44E5B05F4D82}">
      <dgm:prSet/>
      <dgm:spPr/>
      <dgm:t>
        <a:bodyPr/>
        <a:lstStyle/>
        <a:p>
          <a:endParaRPr lang="en-US"/>
        </a:p>
      </dgm:t>
    </dgm:pt>
    <dgm:pt modelId="{313EC105-A8FF-495A-8DEE-3B29B3EB62AD}" type="sibTrans" cxnId="{A817D9EA-8C49-4ABE-A1F8-44E5B05F4D82}">
      <dgm:prSet/>
      <dgm:spPr/>
      <dgm:t>
        <a:bodyPr/>
        <a:lstStyle/>
        <a:p>
          <a:endParaRPr lang="en-US"/>
        </a:p>
      </dgm:t>
    </dgm:pt>
    <dgm:pt modelId="{4AB3FD8A-3465-44F1-B6FE-55C75CE198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Conduct agency interviews to gather travel data &amp; travel demand forecasts from States and MPOs to compare forecasts to observed data</a:t>
          </a:r>
        </a:p>
      </dgm:t>
    </dgm:pt>
    <dgm:pt modelId="{66F0C66F-76A2-47F2-A501-BD38CC9E4A5D}" type="parTrans" cxnId="{A8BA0E4F-8733-4588-8CE4-C948820DE035}">
      <dgm:prSet/>
      <dgm:spPr/>
      <dgm:t>
        <a:bodyPr/>
        <a:lstStyle/>
        <a:p>
          <a:endParaRPr lang="en-US"/>
        </a:p>
      </dgm:t>
    </dgm:pt>
    <dgm:pt modelId="{084B3659-076A-435C-8FC2-E6806BA92BC6}" type="sibTrans" cxnId="{A8BA0E4F-8733-4588-8CE4-C948820DE035}">
      <dgm:prSet/>
      <dgm:spPr/>
      <dgm:t>
        <a:bodyPr/>
        <a:lstStyle/>
        <a:p>
          <a:endParaRPr lang="en-US"/>
        </a:p>
      </dgm:t>
    </dgm:pt>
    <dgm:pt modelId="{F1ED967F-D3C3-4E23-9886-FFA893F4052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Toolkits</a:t>
          </a:r>
        </a:p>
      </dgm:t>
    </dgm:pt>
    <dgm:pt modelId="{52649777-E305-4F27-9282-0298FBDA1512}" type="parTrans" cxnId="{08A83DE4-2C2E-49AE-BEA5-6A768AD26757}">
      <dgm:prSet/>
      <dgm:spPr/>
      <dgm:t>
        <a:bodyPr/>
        <a:lstStyle/>
        <a:p>
          <a:endParaRPr lang="en-US"/>
        </a:p>
      </dgm:t>
    </dgm:pt>
    <dgm:pt modelId="{4F6BDBCB-7C22-4156-816F-DBBCEEDC2BE1}" type="sibTrans" cxnId="{08A83DE4-2C2E-49AE-BEA5-6A768AD26757}">
      <dgm:prSet/>
      <dgm:spPr/>
      <dgm:t>
        <a:bodyPr/>
        <a:lstStyle/>
        <a:p>
          <a:endParaRPr lang="en-US"/>
        </a:p>
      </dgm:t>
    </dgm:pt>
    <dgm:pt modelId="{8D9A3F36-C1A5-4519-BD21-D9A5EA2CE0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dirty="0"/>
            <a:t>Use results to develop tools &amp; guidance for states/MPOs to support more accurate travel demand forecasting </a:t>
          </a:r>
        </a:p>
      </dgm:t>
    </dgm:pt>
    <dgm:pt modelId="{A30B71BE-F8CD-45EE-917B-DEE11FB0B014}" type="parTrans" cxnId="{99EF8A64-264D-406A-ADAB-E7593ED9A873}">
      <dgm:prSet/>
      <dgm:spPr/>
      <dgm:t>
        <a:bodyPr/>
        <a:lstStyle/>
        <a:p>
          <a:endParaRPr lang="en-US"/>
        </a:p>
      </dgm:t>
    </dgm:pt>
    <dgm:pt modelId="{1D3242C7-182C-4B75-BC6C-687631E6513D}" type="sibTrans" cxnId="{99EF8A64-264D-406A-ADAB-E7593ED9A873}">
      <dgm:prSet/>
      <dgm:spPr/>
      <dgm:t>
        <a:bodyPr/>
        <a:lstStyle/>
        <a:p>
          <a:endParaRPr lang="en-US"/>
        </a:p>
      </dgm:t>
    </dgm:pt>
    <dgm:pt modelId="{A0DB1909-8DC0-4D85-8060-4F020B381A50}" type="pres">
      <dgm:prSet presAssocID="{9C650C4D-62A0-4CD4-8EFD-0C4D764C8E74}" presName="root" presStyleCnt="0">
        <dgm:presLayoutVars>
          <dgm:dir/>
          <dgm:resizeHandles val="exact"/>
        </dgm:presLayoutVars>
      </dgm:prSet>
      <dgm:spPr/>
    </dgm:pt>
    <dgm:pt modelId="{C38BD5D9-8C2D-487B-A84C-163E154F14BF}" type="pres">
      <dgm:prSet presAssocID="{3AA78D5E-DD68-47F8-A702-0E725C49CB40}" presName="compNode" presStyleCnt="0"/>
      <dgm:spPr/>
    </dgm:pt>
    <dgm:pt modelId="{3288CEB7-D298-49DE-B3F3-7399C82C0843}" type="pres">
      <dgm:prSet presAssocID="{3AA78D5E-DD68-47F8-A702-0E725C49CB4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2D333F9-8922-4DC4-8453-16D294C183F7}" type="pres">
      <dgm:prSet presAssocID="{3AA78D5E-DD68-47F8-A702-0E725C49CB40}" presName="iconSpace" presStyleCnt="0"/>
      <dgm:spPr/>
    </dgm:pt>
    <dgm:pt modelId="{F4F7F0A2-DAB3-442C-8834-8A7C295794EB}" type="pres">
      <dgm:prSet presAssocID="{3AA78D5E-DD68-47F8-A702-0E725C49CB40}" presName="parTx" presStyleLbl="revTx" presStyleIdx="0" presStyleCnt="4">
        <dgm:presLayoutVars>
          <dgm:chMax val="0"/>
          <dgm:chPref val="0"/>
        </dgm:presLayoutVars>
      </dgm:prSet>
      <dgm:spPr/>
    </dgm:pt>
    <dgm:pt modelId="{32B26FBE-11F4-456B-8663-FB9EC34F8C30}" type="pres">
      <dgm:prSet presAssocID="{3AA78D5E-DD68-47F8-A702-0E725C49CB40}" presName="txSpace" presStyleCnt="0"/>
      <dgm:spPr/>
    </dgm:pt>
    <dgm:pt modelId="{EF64F897-B8E8-492B-9E84-6D515EF91A1D}" type="pres">
      <dgm:prSet presAssocID="{3AA78D5E-DD68-47F8-A702-0E725C49CB40}" presName="desTx" presStyleLbl="revTx" presStyleIdx="1" presStyleCnt="4">
        <dgm:presLayoutVars/>
      </dgm:prSet>
      <dgm:spPr/>
    </dgm:pt>
    <dgm:pt modelId="{364B1F58-EA4D-4FEA-BD38-A715E6A34281}" type="pres">
      <dgm:prSet presAssocID="{313EC105-A8FF-495A-8DEE-3B29B3EB62AD}" presName="sibTrans" presStyleCnt="0"/>
      <dgm:spPr/>
    </dgm:pt>
    <dgm:pt modelId="{6105A795-E008-41CD-A975-0DC2DE3D8190}" type="pres">
      <dgm:prSet presAssocID="{F1ED967F-D3C3-4E23-9886-FFA893F4052C}" presName="compNode" presStyleCnt="0"/>
      <dgm:spPr/>
    </dgm:pt>
    <dgm:pt modelId="{AC225D68-5FA0-449E-9F0D-3786FC89F413}" type="pres">
      <dgm:prSet presAssocID="{F1ED967F-D3C3-4E23-9886-FFA893F4052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8172C53-4F9D-4EDD-AE1D-E0E9EF32BBB3}" type="pres">
      <dgm:prSet presAssocID="{F1ED967F-D3C3-4E23-9886-FFA893F4052C}" presName="iconSpace" presStyleCnt="0"/>
      <dgm:spPr/>
    </dgm:pt>
    <dgm:pt modelId="{D5E9952B-94AE-4687-846E-E846AB5BB289}" type="pres">
      <dgm:prSet presAssocID="{F1ED967F-D3C3-4E23-9886-FFA893F4052C}" presName="parTx" presStyleLbl="revTx" presStyleIdx="2" presStyleCnt="4">
        <dgm:presLayoutVars>
          <dgm:chMax val="0"/>
          <dgm:chPref val="0"/>
        </dgm:presLayoutVars>
      </dgm:prSet>
      <dgm:spPr/>
    </dgm:pt>
    <dgm:pt modelId="{A6C853C7-E305-4571-BE40-FE175B1940E3}" type="pres">
      <dgm:prSet presAssocID="{F1ED967F-D3C3-4E23-9886-FFA893F4052C}" presName="txSpace" presStyleCnt="0"/>
      <dgm:spPr/>
    </dgm:pt>
    <dgm:pt modelId="{CC6B0010-E586-47C4-A4AF-BCB4A871B652}" type="pres">
      <dgm:prSet presAssocID="{F1ED967F-D3C3-4E23-9886-FFA893F4052C}" presName="desTx" presStyleLbl="revTx" presStyleIdx="3" presStyleCnt="4">
        <dgm:presLayoutVars/>
      </dgm:prSet>
      <dgm:spPr/>
    </dgm:pt>
  </dgm:ptLst>
  <dgm:cxnLst>
    <dgm:cxn modelId="{9BE5093A-F747-416F-BCB8-95BA3AD85BD6}" type="presOf" srcId="{3AA78D5E-DD68-47F8-A702-0E725C49CB40}" destId="{F4F7F0A2-DAB3-442C-8834-8A7C295794EB}" srcOrd="0" destOrd="0" presId="urn:microsoft.com/office/officeart/2018/2/layout/IconLabelDescriptionList"/>
    <dgm:cxn modelId="{97036C63-8FD6-4FC4-B959-4A852F106FF1}" type="presOf" srcId="{F1ED967F-D3C3-4E23-9886-FFA893F4052C}" destId="{D5E9952B-94AE-4687-846E-E846AB5BB289}" srcOrd="0" destOrd="0" presId="urn:microsoft.com/office/officeart/2018/2/layout/IconLabelDescriptionList"/>
    <dgm:cxn modelId="{99EF8A64-264D-406A-ADAB-E7593ED9A873}" srcId="{F1ED967F-D3C3-4E23-9886-FFA893F4052C}" destId="{8D9A3F36-C1A5-4519-BD21-D9A5EA2CE0F7}" srcOrd="0" destOrd="0" parTransId="{A30B71BE-F8CD-45EE-917B-DEE11FB0B014}" sibTransId="{1D3242C7-182C-4B75-BC6C-687631E6513D}"/>
    <dgm:cxn modelId="{A8BA0E4F-8733-4588-8CE4-C948820DE035}" srcId="{3AA78D5E-DD68-47F8-A702-0E725C49CB40}" destId="{4AB3FD8A-3465-44F1-B6FE-55C75CE1989B}" srcOrd="0" destOrd="0" parTransId="{66F0C66F-76A2-47F2-A501-BD38CC9E4A5D}" sibTransId="{084B3659-076A-435C-8FC2-E6806BA92BC6}"/>
    <dgm:cxn modelId="{8A04844F-56C3-440D-9215-93F024D78AFD}" type="presOf" srcId="{9C650C4D-62A0-4CD4-8EFD-0C4D764C8E74}" destId="{A0DB1909-8DC0-4D85-8060-4F020B381A50}" srcOrd="0" destOrd="0" presId="urn:microsoft.com/office/officeart/2018/2/layout/IconLabelDescriptionList"/>
    <dgm:cxn modelId="{98B6B477-22DA-41EE-A105-789E858317C7}" type="presOf" srcId="{4AB3FD8A-3465-44F1-B6FE-55C75CE1989B}" destId="{EF64F897-B8E8-492B-9E84-6D515EF91A1D}" srcOrd="0" destOrd="0" presId="urn:microsoft.com/office/officeart/2018/2/layout/IconLabelDescriptionList"/>
    <dgm:cxn modelId="{D662A981-7D1B-4A16-ABC8-8C5C1FC8EF5D}" type="presOf" srcId="{8D9A3F36-C1A5-4519-BD21-D9A5EA2CE0F7}" destId="{CC6B0010-E586-47C4-A4AF-BCB4A871B652}" srcOrd="0" destOrd="0" presId="urn:microsoft.com/office/officeart/2018/2/layout/IconLabelDescriptionList"/>
    <dgm:cxn modelId="{08A83DE4-2C2E-49AE-BEA5-6A768AD26757}" srcId="{9C650C4D-62A0-4CD4-8EFD-0C4D764C8E74}" destId="{F1ED967F-D3C3-4E23-9886-FFA893F4052C}" srcOrd="1" destOrd="0" parTransId="{52649777-E305-4F27-9282-0298FBDA1512}" sibTransId="{4F6BDBCB-7C22-4156-816F-DBBCEEDC2BE1}"/>
    <dgm:cxn modelId="{A817D9EA-8C49-4ABE-A1F8-44E5B05F4D82}" srcId="{9C650C4D-62A0-4CD4-8EFD-0C4D764C8E74}" destId="{3AA78D5E-DD68-47F8-A702-0E725C49CB40}" srcOrd="0" destOrd="0" parTransId="{9B663718-E183-4CB2-BB4F-39CEE1B3C127}" sibTransId="{313EC105-A8FF-495A-8DEE-3B29B3EB62AD}"/>
    <dgm:cxn modelId="{44D5182A-36C5-48D2-8B27-CEDDF24A6EE0}" type="presParOf" srcId="{A0DB1909-8DC0-4D85-8060-4F020B381A50}" destId="{C38BD5D9-8C2D-487B-A84C-163E154F14BF}" srcOrd="0" destOrd="0" presId="urn:microsoft.com/office/officeart/2018/2/layout/IconLabelDescriptionList"/>
    <dgm:cxn modelId="{6C22BED0-3B31-4AEA-930E-4F82F6CCCE19}" type="presParOf" srcId="{C38BD5D9-8C2D-487B-A84C-163E154F14BF}" destId="{3288CEB7-D298-49DE-B3F3-7399C82C0843}" srcOrd="0" destOrd="0" presId="urn:microsoft.com/office/officeart/2018/2/layout/IconLabelDescriptionList"/>
    <dgm:cxn modelId="{CF232EE5-083F-4581-B355-55F034BB96EF}" type="presParOf" srcId="{C38BD5D9-8C2D-487B-A84C-163E154F14BF}" destId="{92D333F9-8922-4DC4-8453-16D294C183F7}" srcOrd="1" destOrd="0" presId="urn:microsoft.com/office/officeart/2018/2/layout/IconLabelDescriptionList"/>
    <dgm:cxn modelId="{0F73322A-2088-491D-A072-1FA77B85BB6A}" type="presParOf" srcId="{C38BD5D9-8C2D-487B-A84C-163E154F14BF}" destId="{F4F7F0A2-DAB3-442C-8834-8A7C295794EB}" srcOrd="2" destOrd="0" presId="urn:microsoft.com/office/officeart/2018/2/layout/IconLabelDescriptionList"/>
    <dgm:cxn modelId="{4FFE849C-475A-4B55-B1B0-34ABF161B65C}" type="presParOf" srcId="{C38BD5D9-8C2D-487B-A84C-163E154F14BF}" destId="{32B26FBE-11F4-456B-8663-FB9EC34F8C30}" srcOrd="3" destOrd="0" presId="urn:microsoft.com/office/officeart/2018/2/layout/IconLabelDescriptionList"/>
    <dgm:cxn modelId="{E4B217B4-70C3-4CE2-A576-6454242D0A0F}" type="presParOf" srcId="{C38BD5D9-8C2D-487B-A84C-163E154F14BF}" destId="{EF64F897-B8E8-492B-9E84-6D515EF91A1D}" srcOrd="4" destOrd="0" presId="urn:microsoft.com/office/officeart/2018/2/layout/IconLabelDescriptionList"/>
    <dgm:cxn modelId="{1C467D0E-6882-44F3-8F83-BE114F6874A6}" type="presParOf" srcId="{A0DB1909-8DC0-4D85-8060-4F020B381A50}" destId="{364B1F58-EA4D-4FEA-BD38-A715E6A34281}" srcOrd="1" destOrd="0" presId="urn:microsoft.com/office/officeart/2018/2/layout/IconLabelDescriptionList"/>
    <dgm:cxn modelId="{C4C531C3-D753-446E-8475-581F6BDD90F9}" type="presParOf" srcId="{A0DB1909-8DC0-4D85-8060-4F020B381A50}" destId="{6105A795-E008-41CD-A975-0DC2DE3D8190}" srcOrd="2" destOrd="0" presId="urn:microsoft.com/office/officeart/2018/2/layout/IconLabelDescriptionList"/>
    <dgm:cxn modelId="{F3FF960A-598E-4FDC-9018-3F23A3D62ED6}" type="presParOf" srcId="{6105A795-E008-41CD-A975-0DC2DE3D8190}" destId="{AC225D68-5FA0-449E-9F0D-3786FC89F413}" srcOrd="0" destOrd="0" presId="urn:microsoft.com/office/officeart/2018/2/layout/IconLabelDescriptionList"/>
    <dgm:cxn modelId="{93E600AB-D585-4474-B89D-0B03C899F7EC}" type="presParOf" srcId="{6105A795-E008-41CD-A975-0DC2DE3D8190}" destId="{C8172C53-4F9D-4EDD-AE1D-E0E9EF32BBB3}" srcOrd="1" destOrd="0" presId="urn:microsoft.com/office/officeart/2018/2/layout/IconLabelDescriptionList"/>
    <dgm:cxn modelId="{5C03FCCE-2A26-454F-A1E3-D28904BC24CE}" type="presParOf" srcId="{6105A795-E008-41CD-A975-0DC2DE3D8190}" destId="{D5E9952B-94AE-4687-846E-E846AB5BB289}" srcOrd="2" destOrd="0" presId="urn:microsoft.com/office/officeart/2018/2/layout/IconLabelDescriptionList"/>
    <dgm:cxn modelId="{CDFC0A01-EF5C-4242-B8AA-B6FFDB09B56B}" type="presParOf" srcId="{6105A795-E008-41CD-A975-0DC2DE3D8190}" destId="{A6C853C7-E305-4571-BE40-FE175B1940E3}" srcOrd="3" destOrd="0" presId="urn:microsoft.com/office/officeart/2018/2/layout/IconLabelDescriptionList"/>
    <dgm:cxn modelId="{C61F6976-EB60-4114-B169-D9A8EF660351}" type="presParOf" srcId="{6105A795-E008-41CD-A975-0DC2DE3D8190}" destId="{CC6B0010-E586-47C4-A4AF-BCB4A871B65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8CEB7-D298-49DE-B3F3-7399C82C0843}">
      <dsp:nvSpPr>
        <dsp:cNvPr id="0" name=""/>
        <dsp:cNvSpPr/>
      </dsp:nvSpPr>
      <dsp:spPr>
        <a:xfrm>
          <a:off x="826007" y="0"/>
          <a:ext cx="1510523" cy="14658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F7F0A2-DAB3-442C-8834-8A7C295794EB}">
      <dsp:nvSpPr>
        <dsp:cNvPr id="0" name=""/>
        <dsp:cNvSpPr/>
      </dsp:nvSpPr>
      <dsp:spPr>
        <a:xfrm>
          <a:off x="826007" y="1666224"/>
          <a:ext cx="4315781" cy="62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Agency Interviews</a:t>
          </a:r>
        </a:p>
      </dsp:txBody>
      <dsp:txXfrm>
        <a:off x="826007" y="1666224"/>
        <a:ext cx="4315781" cy="628221"/>
      </dsp:txXfrm>
    </dsp:sp>
    <dsp:sp modelId="{EF64F897-B8E8-492B-9E84-6D515EF91A1D}">
      <dsp:nvSpPr>
        <dsp:cNvPr id="0" name=""/>
        <dsp:cNvSpPr/>
      </dsp:nvSpPr>
      <dsp:spPr>
        <a:xfrm>
          <a:off x="826007" y="2387642"/>
          <a:ext cx="4315781" cy="24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Conduct agency interviews to gather travel data &amp; travel demand forecasts from States and MPOs to compare forecasts to observed data</a:t>
          </a:r>
        </a:p>
      </dsp:txBody>
      <dsp:txXfrm>
        <a:off x="826007" y="2387642"/>
        <a:ext cx="4315781" cy="2414227"/>
      </dsp:txXfrm>
    </dsp:sp>
    <dsp:sp modelId="{AC225D68-5FA0-449E-9F0D-3786FC89F413}">
      <dsp:nvSpPr>
        <dsp:cNvPr id="0" name=""/>
        <dsp:cNvSpPr/>
      </dsp:nvSpPr>
      <dsp:spPr>
        <a:xfrm>
          <a:off x="5897050" y="0"/>
          <a:ext cx="1510523" cy="14658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5E9952B-94AE-4687-846E-E846AB5BB289}">
      <dsp:nvSpPr>
        <dsp:cNvPr id="0" name=""/>
        <dsp:cNvSpPr/>
      </dsp:nvSpPr>
      <dsp:spPr>
        <a:xfrm>
          <a:off x="5897050" y="1666224"/>
          <a:ext cx="4315781" cy="628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/>
            <a:t>Toolkits</a:t>
          </a:r>
        </a:p>
      </dsp:txBody>
      <dsp:txXfrm>
        <a:off x="5897050" y="1666224"/>
        <a:ext cx="4315781" cy="628221"/>
      </dsp:txXfrm>
    </dsp:sp>
    <dsp:sp modelId="{CC6B0010-E586-47C4-A4AF-BCB4A871B652}">
      <dsp:nvSpPr>
        <dsp:cNvPr id="0" name=""/>
        <dsp:cNvSpPr/>
      </dsp:nvSpPr>
      <dsp:spPr>
        <a:xfrm>
          <a:off x="5897050" y="2387642"/>
          <a:ext cx="4315781" cy="24142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Use results to develop tools &amp; guidance for states/MPOs to support more accurate travel demand forecasting </a:t>
          </a:r>
        </a:p>
      </dsp:txBody>
      <dsp:txXfrm>
        <a:off x="5897050" y="2387642"/>
        <a:ext cx="4315781" cy="2414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9AF379-DA86-1BA3-A923-728E68774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AC48FE-A13C-31A4-8AB6-F3D911AA5E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1D621CC-CAA0-4FFD-997F-4341C69C958E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9A4788-A7F1-0EFD-CC1E-AC88B58C1F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3DECD-80BB-9D1C-9F70-C137641A27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57BEE02-8C5F-4AC3-A8C1-433240281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14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0B1AE46C-63FA-40C1-B42B-9BF0BEDADFA6}" type="datetimeFigureOut">
              <a:rPr lang="en-US" smtClean="0"/>
              <a:t>9/9/2025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A60303F-16C9-4B6A-B46A-FD2CD28E0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AAF1B-4198-4BDD-C542-4FA75D920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EEAD96-BBB7-001E-3E10-C458CA0BCE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31AA9-19A9-0760-8172-0138632A41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morning, everyone!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morning I’m going to discuss the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upcoming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activities of a project we’re working with FHWA named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 Travel Forecasting Accuracy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A9557-A374-AB94-5A18-206BAF2465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6889A-1B21-3CDC-AF5B-8C0001107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D6A07-EC4F-83AF-7D60-91D0D9829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CE2863-8D67-A07C-D2ED-42CADB050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First, I’ll provide an overview of the project,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I’ll describe the recently released materials. </a:t>
            </a:r>
          </a:p>
          <a:p>
            <a:endParaRPr lang="en-US" sz="20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&gt;Finally, I’ll discuss the next phase,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will be the main focus of my 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I’ll be looking for some ideas from you for that.</a:t>
            </a:r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42680-AE8B-B4F8-A2CD-2DA59545E4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12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F3532-4663-153C-50BB-6D54D137B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7C2B69-45AA-1258-766D-A2099D7215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D5C96E-0D36-315F-A0D8-0620967D6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the first phase of the project, the motivation for the project is Section 11205 of the Infrastructure Investment and Jobs Act (IIJA). </a:t>
            </a:r>
          </a:p>
          <a:p>
            <a:endParaRPr lang="en-US" sz="16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first part of section 11205, it discusses the need to support more accurate travel demand modeling. </a:t>
            </a:r>
          </a:p>
          <a:p>
            <a:endParaRPr lang="en-US" sz="16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interviewed 6 agencies from around the country to learn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 how they think about accuracy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that can inform more accurate travel demand forecasting.</a:t>
            </a:r>
            <a:endParaRPr lang="en-US" sz="1600" b="0" dirty="0"/>
          </a:p>
          <a:p>
            <a:endParaRPr lang="en-US" sz="16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&gt;Now we aren’t literally following 11205, but using it as our guiding light. </a:t>
            </a:r>
          </a:p>
          <a:p>
            <a:endParaRPr lang="en-US" sz="16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CC3BF-37C3-D16E-FEDB-D3C0BB0B5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63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conversations lead us to develop accuracy assessments toolkits for agencies.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toolkits consist of guidance documents and automated routines &amp; scripts.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We’ve developed materials for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traffic forecasting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is a large part of forecasting in the US,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regional forecasting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 the longer time horizons require a different focus.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&gt;These materials are currently available to anyone who wants to use them for beta-testing.</a:t>
            </a:r>
          </a:p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30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download the toolkits using this QR link.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you’re interested, please download and use them.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interested in your feedback.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keep our project on schedule, we’d like to get your feedback by the end of next month.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 email myself, David (manager), and Sarah Sun (project manager) by the end of next month.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don’t need to email us to get the toolkit, you just need to use the QR code for that.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&gt;I’ll also be providing the QR code at the end of the presentation, and you can ask me after this session for the link also.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8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Accurate forecasts come from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models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models come from the application of good, reliable data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good modeling practice.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&gt;We’re beginning to think about datasets that can help agencies improve their modeling practice.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that’s what we’d love to hear from you all today.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50" dirty="0"/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22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36182-0593-EE4E-033B-20AE84861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913619-7A97-5CF9-B3D0-6A2E6080F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56545-50F6-EAB7-EB99-34A2FFCA4E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by practice, we mean every phase of the modeling lifecycle: estimation, calibration, validation, and forecasting. </a:t>
            </a:r>
          </a:p>
          <a:p>
            <a:endParaRPr lang="en-US" sz="11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 about the data you currently use as you develop and apply your models, I’m sure you all use a vast number of different datasets. What we’d like to know is things like:</a:t>
            </a: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What are the gaps in your datasets? </a:t>
            </a: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Is there data that you can’t collect or can’t afford to collect, but would really help improve estimation, calibration, or validation? </a:t>
            </a: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Are there any new types of data that you would like to use?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b="0" dirty="0"/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reason why we’d like your input today is because we have been asked to provide some suggested answers to these same questions. </a:t>
            </a:r>
          </a:p>
          <a:p>
            <a:endParaRPr lang="en-US" sz="11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aren’t at a point where we can discuss funding or collecting any dataset that you mention here today…it’s way too soon for that. </a:t>
            </a:r>
          </a:p>
          <a:p>
            <a:endParaRPr lang="en-US" sz="11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next phase of our project, our charge is to identify data or datasets - which may exist today or not - that would have the biggest impact on improving modeling practice nationally. </a:t>
            </a:r>
          </a:p>
          <a:p>
            <a:endParaRPr lang="en-US" sz="11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1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 than interviewing agencies individually, we’re taking this opportunity to ask everyone </a:t>
            </a:r>
          </a:p>
          <a:p>
            <a:pPr marL="0" indent="0">
              <a:buNone/>
            </a:pPr>
            <a:endParaRPr lang="en-US" sz="9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800EF1-346B-B7CE-4237-29CB6C3DB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0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would be happy to get your thoughts in one of three ways.  </a:t>
            </a:r>
          </a:p>
          <a:p>
            <a:pPr marL="342900" indent="-342900">
              <a:buAutoNum type="arabicPeriod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We’re happy to talk about your comments during this session. </a:t>
            </a:r>
          </a:p>
          <a:p>
            <a:pPr marL="342900" indent="-342900">
              <a:buAutoNum type="arabicPeriod"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You can also provide us your ideas and thoughts on this question using this QR code, which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asks some basic questions up front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 you the ability to provide your thoughts to our key question. </a:t>
            </a:r>
          </a:p>
          <a:p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If you want to think about some ideas, you can email us over the next couple of weeks.</a:t>
            </a:r>
          </a:p>
          <a:p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(maybe get </a:t>
            </a:r>
            <a:r>
              <a:rPr lang="en-US" sz="16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live data suggestions/ideas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audience at this time)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88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for providing your ideas this morning!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links to both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toolkit materials and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US" sz="16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ideas on our critical data question.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keep our survey link active for the rest of the conference.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happy to chat with you after this session. Thanks so much!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0303F-16C9-4B6A-B46A-FD2CD28E07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1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yellow lights">
            <a:extLst>
              <a:ext uri="{FF2B5EF4-FFF2-40B4-BE49-F238E27FC236}">
                <a16:creationId xmlns:a16="http://schemas.microsoft.com/office/drawing/2014/main" id="{ACE25ECE-55B9-9038-F4AE-859760901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/>
          <a:stretch/>
        </p:blipFill>
        <p:spPr>
          <a:xfrm rot="16200000">
            <a:off x="4381501" y="-952501"/>
            <a:ext cx="3429001" cy="12192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F151A-13B9-FA8C-1F08-E7E31B2F6EED}"/>
              </a:ext>
            </a:extLst>
          </p:cNvPr>
          <p:cNvSpPr/>
          <p:nvPr userDrawn="1"/>
        </p:nvSpPr>
        <p:spPr>
          <a:xfrm>
            <a:off x="-1" y="0"/>
            <a:ext cx="12192001" cy="3647440"/>
          </a:xfrm>
          <a:prstGeom prst="rect">
            <a:avLst/>
          </a:prstGeom>
          <a:solidFill>
            <a:srgbClr val="EC9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pic>
        <p:nvPicPr>
          <p:cNvPr id="9" name="Picture 8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3926A250-4861-C161-B8CC-E0A4F286C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84" y="5557962"/>
            <a:ext cx="1555029" cy="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229D52-BB3D-A969-824E-41F7D77285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99337D-48A2-32AD-A6C2-74BEE12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0" y="542608"/>
            <a:ext cx="509270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25A93-EE8D-2C72-CC4C-2BC4FDAF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0" y="1549083"/>
            <a:ext cx="509270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F136DA5-D07F-BC3D-398B-84C77E8D00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5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292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g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9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6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1D2D81F-EA55-C551-7B86-FF66B8E73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72A020B-623F-6E91-4107-A2302FBA7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yellow lights">
            <a:extLst>
              <a:ext uri="{FF2B5EF4-FFF2-40B4-BE49-F238E27FC236}">
                <a16:creationId xmlns:a16="http://schemas.microsoft.com/office/drawing/2014/main" id="{02FF9B06-1BDF-C1F9-68BE-309E4A7093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0DC20-37A0-A1F0-BE5E-A371BB8C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186824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8D5392-6398-35EA-7AE3-4702692785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80" y="536968"/>
            <a:ext cx="11038840" cy="462162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03EAB0F9-A91B-3F67-375B-D9C46538A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728C45-B4B4-FA3D-7CD1-E09F6ACE7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18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D66C88-B1D5-57C4-59A4-3EA370EE8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79" y="3244132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06BA37F-B538-A5B6-AEF7-654AFF4612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8762" y="3240157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C1B217D-FF87-E47F-45D7-708AA9C6D7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0945" y="3238169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0B11E7D-7190-A09E-133C-2CCBD36068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3128" y="3238169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0E8031-C043-5B3D-FEE6-72DEADDA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9F92F6-F2CE-76D0-373F-D7C7E54822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58763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E2659C-A5F1-BDA4-2EEA-0BC46D69B90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40945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6CDA9AE-2E56-FB84-83A8-4B58E6D389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23127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DEE7B68D-7396-EC6B-02F6-340F1161E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B10D419-E3C1-AB41-44F5-F996B6FD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7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D66C88-B1D5-57C4-59A4-3EA370EE8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80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0E8031-C043-5B3D-FEE6-72DEADDA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3F3BC9D-CE7A-A524-BBFC-CFA7806FA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3798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A6FA3DA-0464-2C4B-F877-9FAA16E63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1017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B77E0BD-E609-10F2-34B3-ED97A2E76C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236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ED8A8E3-854C-C974-704B-6DA060C618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60251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D6C57A4-6EBB-8343-5073-361937A09C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12267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D4A0341-16FD-53B3-C428-BB32E101894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2453798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F07234-01DE-F48A-3821-AD068D1B4BE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331016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4AB7E87-D0D2-CDF5-B055-2FDDC5372B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208234" y="1557461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84B6405-C027-E4E1-7A1F-58EF90BAD54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8035051" y="1551349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9BAC6A5-D9EE-D9E9-8ABA-DC7FE86BD12E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912266" y="1551348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8872FB73-28E1-4669-6F2B-8CD41BCA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D460E2C-FE32-F479-6A19-26DBA265D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507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ack background with yellow lights">
            <a:extLst>
              <a:ext uri="{FF2B5EF4-FFF2-40B4-BE49-F238E27FC236}">
                <a16:creationId xmlns:a16="http://schemas.microsoft.com/office/drawing/2014/main" id="{9AF0BBFB-29D5-563D-3F0A-B3CF4B43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DBA9FF6-DE69-5E3F-930C-DB0E92AD8D4F}"/>
              </a:ext>
            </a:extLst>
          </p:cNvPr>
          <p:cNvSpPr/>
          <p:nvPr userDrawn="1"/>
        </p:nvSpPr>
        <p:spPr>
          <a:xfrm>
            <a:off x="609297" y="298858"/>
            <a:ext cx="5347167" cy="5863468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689835-7252-C5DF-3417-A482236F34B1}"/>
              </a:ext>
            </a:extLst>
          </p:cNvPr>
          <p:cNvSpPr/>
          <p:nvPr userDrawn="1"/>
        </p:nvSpPr>
        <p:spPr>
          <a:xfrm>
            <a:off x="850297" y="298858"/>
            <a:ext cx="5121552" cy="5670905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F591459E-4EB0-D97C-0A74-D657ADC0521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117213" y="927318"/>
            <a:ext cx="4587719" cy="46065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27029F-B5E3-124C-A778-3E04A1B0415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79282" y="2568613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E29C24-C704-25E0-6FA5-F25AE64786E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479092" y="3300841"/>
            <a:ext cx="4743450" cy="3651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98423A1-A661-F917-1A9E-0CE5AADFEBF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479092" y="3905885"/>
            <a:ext cx="4743450" cy="2256441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6" name="Picture 2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4E2F08FB-7DC7-AE2E-0807-67E5205D3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36C5FE3-8946-132F-378C-44B25C576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2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yellow lights">
            <a:extLst>
              <a:ext uri="{FF2B5EF4-FFF2-40B4-BE49-F238E27FC236}">
                <a16:creationId xmlns:a16="http://schemas.microsoft.com/office/drawing/2014/main" id="{ACE25ECE-55B9-9038-F4AE-8597609014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 r="-12449"/>
          <a:stretch/>
        </p:blipFill>
        <p:spPr>
          <a:xfrm rot="16200000">
            <a:off x="479784" y="1364250"/>
            <a:ext cx="5013961" cy="59735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F151A-13B9-FA8C-1F08-E7E31B2F6EED}"/>
              </a:ext>
            </a:extLst>
          </p:cNvPr>
          <p:cNvSpPr/>
          <p:nvPr userDrawn="1"/>
        </p:nvSpPr>
        <p:spPr>
          <a:xfrm>
            <a:off x="-1" y="0"/>
            <a:ext cx="5973535" cy="3647440"/>
          </a:xfrm>
          <a:prstGeom prst="rect">
            <a:avLst/>
          </a:prstGeom>
          <a:solidFill>
            <a:srgbClr val="EC9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95" y="949325"/>
            <a:ext cx="530134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095" y="3429000"/>
            <a:ext cx="530134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30D0CB-5B6E-27D0-9BF2-748574FCCA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3534" y="-11947"/>
            <a:ext cx="621846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7EE78332-6DC3-8C67-974B-AA7A2E303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2" y="5661754"/>
            <a:ext cx="1555029" cy="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59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black background with yellow lights">
            <a:extLst>
              <a:ext uri="{FF2B5EF4-FFF2-40B4-BE49-F238E27FC236}">
                <a16:creationId xmlns:a16="http://schemas.microsoft.com/office/drawing/2014/main" id="{E6536B68-98CA-81BF-3FE7-B4F789DBD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576580" y="1887868"/>
            <a:ext cx="2833381" cy="4073582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686031" y="1794451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669" y="2020684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325" y="4750249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325" y="5176314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E008C-FCF5-149C-D08D-C06844421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9AC0D-5799-DA5E-95F0-B6A203D30539}"/>
              </a:ext>
            </a:extLst>
          </p:cNvPr>
          <p:cNvSpPr/>
          <p:nvPr userDrawn="1"/>
        </p:nvSpPr>
        <p:spPr>
          <a:xfrm>
            <a:off x="3877091" y="1887868"/>
            <a:ext cx="2833381" cy="4073582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A9F07C-57F0-7943-5D6C-25E426388BEF}"/>
              </a:ext>
            </a:extLst>
          </p:cNvPr>
          <p:cNvSpPr/>
          <p:nvPr userDrawn="1"/>
        </p:nvSpPr>
        <p:spPr>
          <a:xfrm>
            <a:off x="3986542" y="1794451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3">
            <a:extLst>
              <a:ext uri="{FF2B5EF4-FFF2-40B4-BE49-F238E27FC236}">
                <a16:creationId xmlns:a16="http://schemas.microsoft.com/office/drawing/2014/main" id="{A20178A0-B972-D560-2118-13601E99A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95180" y="2020684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8">
            <a:extLst>
              <a:ext uri="{FF2B5EF4-FFF2-40B4-BE49-F238E27FC236}">
                <a16:creationId xmlns:a16="http://schemas.microsoft.com/office/drawing/2014/main" id="{E952299E-82F1-DEED-2811-315DDCF2F8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27836" y="4750249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58">
            <a:extLst>
              <a:ext uri="{FF2B5EF4-FFF2-40B4-BE49-F238E27FC236}">
                <a16:creationId xmlns:a16="http://schemas.microsoft.com/office/drawing/2014/main" id="{8E9B06DC-0D50-CC33-E5A0-332F6D70A6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27836" y="5176314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420C66-B496-A44D-6B7F-B034196B7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7602" y="1794451"/>
            <a:ext cx="4437817" cy="416699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4796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black background with yellow lights">
            <a:extLst>
              <a:ext uri="{FF2B5EF4-FFF2-40B4-BE49-F238E27FC236}">
                <a16:creationId xmlns:a16="http://schemas.microsoft.com/office/drawing/2014/main" id="{E6536B68-98CA-81BF-3FE7-B4F789DBD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983024" y="1956202"/>
            <a:ext cx="2833381" cy="4073582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1092475" y="186278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1113" y="208901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3769" y="481858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3769" y="524464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E008C-FCF5-149C-D08D-C06844421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9AC0D-5799-DA5E-95F0-B6A203D30539}"/>
              </a:ext>
            </a:extLst>
          </p:cNvPr>
          <p:cNvSpPr/>
          <p:nvPr userDrawn="1"/>
        </p:nvSpPr>
        <p:spPr>
          <a:xfrm>
            <a:off x="4502437" y="1956202"/>
            <a:ext cx="2833381" cy="4073582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A9F07C-57F0-7943-5D6C-25E426388BEF}"/>
              </a:ext>
            </a:extLst>
          </p:cNvPr>
          <p:cNvSpPr/>
          <p:nvPr userDrawn="1"/>
        </p:nvSpPr>
        <p:spPr>
          <a:xfrm>
            <a:off x="4611888" y="186278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3">
            <a:extLst>
              <a:ext uri="{FF2B5EF4-FFF2-40B4-BE49-F238E27FC236}">
                <a16:creationId xmlns:a16="http://schemas.microsoft.com/office/drawing/2014/main" id="{A20178A0-B972-D560-2118-13601E99A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20526" y="208901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8">
            <a:extLst>
              <a:ext uri="{FF2B5EF4-FFF2-40B4-BE49-F238E27FC236}">
                <a16:creationId xmlns:a16="http://schemas.microsoft.com/office/drawing/2014/main" id="{E952299E-82F1-DEED-2811-315DDCF2F8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182" y="481858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58">
            <a:extLst>
              <a:ext uri="{FF2B5EF4-FFF2-40B4-BE49-F238E27FC236}">
                <a16:creationId xmlns:a16="http://schemas.microsoft.com/office/drawing/2014/main" id="{8E9B06DC-0D50-CC33-E5A0-332F6D70A6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3182" y="524464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BFF08F-48AF-90CA-D1FB-DED57245829A}"/>
              </a:ext>
            </a:extLst>
          </p:cNvPr>
          <p:cNvSpPr/>
          <p:nvPr userDrawn="1"/>
        </p:nvSpPr>
        <p:spPr>
          <a:xfrm>
            <a:off x="8021850" y="1914322"/>
            <a:ext cx="2833381" cy="4073582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0DC963-B54E-2250-2A63-576C0FF29AF4}"/>
              </a:ext>
            </a:extLst>
          </p:cNvPr>
          <p:cNvSpPr/>
          <p:nvPr userDrawn="1"/>
        </p:nvSpPr>
        <p:spPr>
          <a:xfrm>
            <a:off x="8131301" y="182090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3">
            <a:extLst>
              <a:ext uri="{FF2B5EF4-FFF2-40B4-BE49-F238E27FC236}">
                <a16:creationId xmlns:a16="http://schemas.microsoft.com/office/drawing/2014/main" id="{8F6C7E12-E165-EF1F-E876-ED13F11C1E7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39939" y="204713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58">
            <a:extLst>
              <a:ext uri="{FF2B5EF4-FFF2-40B4-BE49-F238E27FC236}">
                <a16:creationId xmlns:a16="http://schemas.microsoft.com/office/drawing/2014/main" id="{A04E5CF6-D7B4-5C09-8117-BDDB8FC603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2595" y="477670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A62ECDAB-AD38-44FD-A50F-0C5ED18868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72595" y="520276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73145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A black background with yellow lights">
            <a:extLst>
              <a:ext uri="{FF2B5EF4-FFF2-40B4-BE49-F238E27FC236}">
                <a16:creationId xmlns:a16="http://schemas.microsoft.com/office/drawing/2014/main" id="{E6536B68-98CA-81BF-3FE7-B4F789DBD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C167DE-1605-5E68-27A4-0A432217F226}"/>
              </a:ext>
            </a:extLst>
          </p:cNvPr>
          <p:cNvSpPr/>
          <p:nvPr userDrawn="1"/>
        </p:nvSpPr>
        <p:spPr>
          <a:xfrm>
            <a:off x="576580" y="1826229"/>
            <a:ext cx="2484598" cy="3572133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2F0BC-3CF3-CA68-A861-2C7251053B0C}"/>
              </a:ext>
            </a:extLst>
          </p:cNvPr>
          <p:cNvSpPr/>
          <p:nvPr userDrawn="1"/>
        </p:nvSpPr>
        <p:spPr>
          <a:xfrm>
            <a:off x="686031" y="1732812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3379640" y="1826229"/>
            <a:ext cx="2484598" cy="3572133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3489091" y="1732812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646400-6FC3-7947-7C4D-43C6090BFDD5}"/>
              </a:ext>
            </a:extLst>
          </p:cNvPr>
          <p:cNvSpPr/>
          <p:nvPr userDrawn="1"/>
        </p:nvSpPr>
        <p:spPr>
          <a:xfrm>
            <a:off x="6200505" y="1826229"/>
            <a:ext cx="2484598" cy="3572133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CEB1E9-FE68-32DE-3CFE-617A1768719C}"/>
              </a:ext>
            </a:extLst>
          </p:cNvPr>
          <p:cNvSpPr/>
          <p:nvPr userDrawn="1"/>
        </p:nvSpPr>
        <p:spPr>
          <a:xfrm>
            <a:off x="6309956" y="1732812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DBA9FF6-DE69-5E3F-930C-DB0E92AD8D4F}"/>
              </a:ext>
            </a:extLst>
          </p:cNvPr>
          <p:cNvSpPr/>
          <p:nvPr userDrawn="1"/>
        </p:nvSpPr>
        <p:spPr>
          <a:xfrm>
            <a:off x="9021371" y="1826229"/>
            <a:ext cx="2484598" cy="3572133"/>
          </a:xfrm>
          <a:prstGeom prst="round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689835-7252-C5DF-3417-A482236F34B1}"/>
              </a:ext>
            </a:extLst>
          </p:cNvPr>
          <p:cNvSpPr/>
          <p:nvPr userDrawn="1"/>
        </p:nvSpPr>
        <p:spPr>
          <a:xfrm>
            <a:off x="9130822" y="1732812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5337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F9CBC934-33EA-8995-AE1B-2FFCBDD1E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652" y="1964368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81400" y="1959045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1CFFC925-5677-0201-D1B2-75E1BD5033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17316" y="1959045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F591459E-4EB0-D97C-0A74-D657ADC0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38443" y="1959045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E150781-387C-0FCB-B58C-71614FC61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9313" y="4363726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5454DA15-8A8C-C6AA-4B37-736760E586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313" y="4789791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37800" y="4363726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37800" y="4789791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7" name="Text Placeholder 58">
            <a:extLst>
              <a:ext uri="{FF2B5EF4-FFF2-40B4-BE49-F238E27FC236}">
                <a16:creationId xmlns:a16="http://schemas.microsoft.com/office/drawing/2014/main" id="{021837C1-9DB9-4756-9FA7-A64CCA66E5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7316" y="4363725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25185BDE-1158-E47D-FF49-F1FE0D4E26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7316" y="4789791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9" name="Text Placeholder 58">
            <a:extLst>
              <a:ext uri="{FF2B5EF4-FFF2-40B4-BE49-F238E27FC236}">
                <a16:creationId xmlns:a16="http://schemas.microsoft.com/office/drawing/2014/main" id="{448930D3-93F9-0576-AA2A-15A0AE27A9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93952" y="4363725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0" name="Text Placeholder 58">
            <a:extLst>
              <a:ext uri="{FF2B5EF4-FFF2-40B4-BE49-F238E27FC236}">
                <a16:creationId xmlns:a16="http://schemas.microsoft.com/office/drawing/2014/main" id="{70427470-EBFE-1C2A-8FD7-88C9420EBB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104" y="4789791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E008C-FCF5-149C-D08D-C06844421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AB4A74C-A8B3-26EC-AC4C-05CF96680BA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6579" y="5560346"/>
            <a:ext cx="11038840" cy="468645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2672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c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F74BA1-8F86-E5EA-67F5-D03CDD1A215F}"/>
              </a:ext>
            </a:extLst>
          </p:cNvPr>
          <p:cNvSpPr/>
          <p:nvPr userDrawn="1"/>
        </p:nvSpPr>
        <p:spPr>
          <a:xfrm>
            <a:off x="8401050" y="7951"/>
            <a:ext cx="3790950" cy="6858000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yellow lights">
            <a:extLst>
              <a:ext uri="{FF2B5EF4-FFF2-40B4-BE49-F238E27FC236}">
                <a16:creationId xmlns:a16="http://schemas.microsoft.com/office/drawing/2014/main" id="{C47A0E13-B447-B5D2-86C6-90EA04F6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>
            <a:off x="3624943" y="7951"/>
            <a:ext cx="4942114" cy="6858000"/>
          </a:xfrm>
          <a:prstGeom prst="rect">
            <a:avLst/>
          </a:prstGeom>
        </p:spPr>
      </p:pic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389724FE-96EF-FC30-4B22-5C9E5E501A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751C60-8851-2AD4-315A-4F8D5393A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241" y="961288"/>
            <a:ext cx="4743450" cy="49354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99DF5C-2A94-52B4-3EC0-EA750ED41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309" y="961288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EAC6676-CFB4-1530-CE93-7530A3DFB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309" y="1877787"/>
            <a:ext cx="4743450" cy="40189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F47EE2-4FF7-286C-6D88-3FEBAC353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67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c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4F74BA1-8F86-E5EA-67F5-D03CDD1A215F}"/>
              </a:ext>
            </a:extLst>
          </p:cNvPr>
          <p:cNvSpPr/>
          <p:nvPr userDrawn="1"/>
        </p:nvSpPr>
        <p:spPr>
          <a:xfrm rot="10800000">
            <a:off x="-43274" y="7950"/>
            <a:ext cx="3790950" cy="6858000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yellow lights">
            <a:extLst>
              <a:ext uri="{FF2B5EF4-FFF2-40B4-BE49-F238E27FC236}">
                <a16:creationId xmlns:a16="http://schemas.microsoft.com/office/drawing/2014/main" id="{C47A0E13-B447-B5D2-86C6-90EA04F689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0800000">
            <a:off x="3624943" y="7951"/>
            <a:ext cx="4942114" cy="6858000"/>
          </a:xfrm>
          <a:prstGeom prst="rect">
            <a:avLst/>
          </a:prstGeom>
        </p:spPr>
      </p:pic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389724FE-96EF-FC30-4B22-5C9E5E501A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751C60-8851-2AD4-315A-4F8D5393A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034" y="1034766"/>
            <a:ext cx="4743450" cy="49354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99DF5C-2A94-52B4-3EC0-EA750ED41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9555" y="1034767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EAC6676-CFB4-1530-CE93-7530A3DFB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9555" y="1951266"/>
            <a:ext cx="4743450" cy="40189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07E24CE-E357-CACF-6CAA-CADD2BE80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5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black background with yellow lights">
            <a:extLst>
              <a:ext uri="{FF2B5EF4-FFF2-40B4-BE49-F238E27FC236}">
                <a16:creationId xmlns:a16="http://schemas.microsoft.com/office/drawing/2014/main" id="{30E224DC-BD57-9E4C-E6AC-8ED2F47C5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0"/>
          <a:stretch/>
        </p:blipFill>
        <p:spPr>
          <a:xfrm rot="16200000">
            <a:off x="3850821" y="-3850822"/>
            <a:ext cx="4490357" cy="121920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696040-D3FA-CC59-082A-B7D6009B3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580" y="559435"/>
            <a:ext cx="353822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03FFD0D-6CE3-E00A-3813-F2B4F3E96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6890" y="548005"/>
            <a:ext cx="353822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D481E52-2EAF-7C1C-DB4A-248A5064F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7200" y="548005"/>
            <a:ext cx="353822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E98769CE-6C92-0747-53AB-357FC437F6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79D0800-C472-9F46-7FA2-4AD01D7D9D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58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B27987F-B3D8-DAEF-E2D6-12D0954526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689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CC098DE-E24C-0386-F8AA-C133115B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720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C7DBCBA-F1CC-13BC-46B7-D08255189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39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yellow lights">
            <a:extLst>
              <a:ext uri="{FF2B5EF4-FFF2-40B4-BE49-F238E27FC236}">
                <a16:creationId xmlns:a16="http://schemas.microsoft.com/office/drawing/2014/main" id="{35E5AA19-6DBC-2A9B-895B-556BA4DFF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5"/>
          <a:stretch/>
        </p:blipFill>
        <p:spPr>
          <a:xfrm rot="16200000">
            <a:off x="5102014" y="-231988"/>
            <a:ext cx="1987974" cy="121920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20F538-645D-150E-A3E7-2B5F3D621183}"/>
              </a:ext>
            </a:extLst>
          </p:cNvPr>
          <p:cNvSpPr/>
          <p:nvPr userDrawn="1"/>
        </p:nvSpPr>
        <p:spPr>
          <a:xfrm>
            <a:off x="0" y="1971040"/>
            <a:ext cx="12192001" cy="2915920"/>
          </a:xfrm>
          <a:prstGeom prst="rect">
            <a:avLst/>
          </a:prstGeom>
          <a:solidFill>
            <a:srgbClr val="EC9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yellow lights">
            <a:extLst>
              <a:ext uri="{FF2B5EF4-FFF2-40B4-BE49-F238E27FC236}">
                <a16:creationId xmlns:a16="http://schemas.microsoft.com/office/drawing/2014/main" id="{3504F959-59E5-35E9-C3C0-89335F5AF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7"/>
          <a:stretch/>
        </p:blipFill>
        <p:spPr>
          <a:xfrm rot="5400000">
            <a:off x="5110480" y="-5110481"/>
            <a:ext cx="1971040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9EB0A7-CCCE-65A6-6261-2A2A2C0E2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776325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07EE315E-DCFC-2CBA-219D-FCB3A2A21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596780" y="-1167785"/>
            <a:ext cx="2998434" cy="121920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6F151A-13B9-FA8C-1F08-E7E31B2F6EED}"/>
              </a:ext>
            </a:extLst>
          </p:cNvPr>
          <p:cNvSpPr/>
          <p:nvPr userDrawn="1"/>
        </p:nvSpPr>
        <p:spPr>
          <a:xfrm>
            <a:off x="-1" y="0"/>
            <a:ext cx="12192001" cy="364744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pic>
        <p:nvPicPr>
          <p:cNvPr id="9" name="Picture 8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3926A250-4861-C161-B8CC-E0A4F286C1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84" y="5557962"/>
            <a:ext cx="1555029" cy="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63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66E7075D-E650-BEB5-3419-721D59CC93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1487547" y="1941448"/>
            <a:ext cx="2998434" cy="5973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57196D1-933C-638C-05EF-B7C62031CCF1}"/>
              </a:ext>
            </a:extLst>
          </p:cNvPr>
          <p:cNvSpPr/>
          <p:nvPr userDrawn="1"/>
        </p:nvSpPr>
        <p:spPr>
          <a:xfrm>
            <a:off x="-1" y="0"/>
            <a:ext cx="5973535" cy="364744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095" y="949325"/>
            <a:ext cx="530134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6095" y="3429000"/>
            <a:ext cx="5301343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30D0CB-5B6E-27D0-9BF2-748574FCCA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73534" y="-11947"/>
            <a:ext cx="6218466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7EE78332-6DC3-8C67-974B-AA7A2E303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52" y="5661754"/>
            <a:ext cx="1555029" cy="9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79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(Insert Background Image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6F151A-13B9-FA8C-1F08-E7E31B2F6EED}"/>
              </a:ext>
            </a:extLst>
          </p:cNvPr>
          <p:cNvSpPr/>
          <p:nvPr userDrawn="1"/>
        </p:nvSpPr>
        <p:spPr>
          <a:xfrm>
            <a:off x="5557520" y="719557"/>
            <a:ext cx="6634480" cy="218440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520" y="900301"/>
            <a:ext cx="6634480" cy="18258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55423-1C96-4332-F7AF-A3621546BEBB}"/>
              </a:ext>
            </a:extLst>
          </p:cNvPr>
          <p:cNvSpPr/>
          <p:nvPr userDrawn="1"/>
        </p:nvSpPr>
        <p:spPr>
          <a:xfrm>
            <a:off x="5557520" y="3429000"/>
            <a:ext cx="6634480" cy="855576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7520" y="3589351"/>
            <a:ext cx="6634480" cy="53487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1395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(Insert Background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6F151A-13B9-FA8C-1F08-E7E31B2F6EED}"/>
              </a:ext>
            </a:extLst>
          </p:cNvPr>
          <p:cNvSpPr/>
          <p:nvPr userDrawn="1"/>
        </p:nvSpPr>
        <p:spPr>
          <a:xfrm>
            <a:off x="5557520" y="719557"/>
            <a:ext cx="6634480" cy="2184400"/>
          </a:xfrm>
          <a:prstGeom prst="rect">
            <a:avLst/>
          </a:prstGeom>
          <a:solidFill>
            <a:srgbClr val="EC9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3DF13-3F13-FE42-ACC4-A8044D01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7520" y="900301"/>
            <a:ext cx="6634480" cy="18258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255423-1C96-4332-F7AF-A3621546BEBB}"/>
              </a:ext>
            </a:extLst>
          </p:cNvPr>
          <p:cNvSpPr/>
          <p:nvPr userDrawn="1"/>
        </p:nvSpPr>
        <p:spPr>
          <a:xfrm>
            <a:off x="5557520" y="3429000"/>
            <a:ext cx="6634480" cy="855576"/>
          </a:xfrm>
          <a:prstGeom prst="rect">
            <a:avLst/>
          </a:prstGeom>
          <a:solidFill>
            <a:srgbClr val="EC9B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C3164F-3084-AE9D-CEE7-08F1D260C5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57520" y="3589351"/>
            <a:ext cx="6634480" cy="534873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01019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CCCF796-3203-1A40-7168-0610411C5946}"/>
              </a:ext>
            </a:extLst>
          </p:cNvPr>
          <p:cNvSpPr/>
          <p:nvPr userDrawn="1"/>
        </p:nvSpPr>
        <p:spPr>
          <a:xfrm>
            <a:off x="7541078" y="2020327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1DBB92-759F-7A53-FBA1-62A60902EA36}"/>
              </a:ext>
            </a:extLst>
          </p:cNvPr>
          <p:cNvSpPr/>
          <p:nvPr userDrawn="1"/>
        </p:nvSpPr>
        <p:spPr>
          <a:xfrm>
            <a:off x="7541078" y="3033297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E73F07-81CA-65C3-D2BD-EF3579076F31}"/>
              </a:ext>
            </a:extLst>
          </p:cNvPr>
          <p:cNvSpPr/>
          <p:nvPr userDrawn="1"/>
        </p:nvSpPr>
        <p:spPr>
          <a:xfrm>
            <a:off x="7541077" y="4046060"/>
            <a:ext cx="4074341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163418-A2F5-727D-C5F5-9A22FCA0A396}"/>
              </a:ext>
            </a:extLst>
          </p:cNvPr>
          <p:cNvSpPr/>
          <p:nvPr userDrawn="1"/>
        </p:nvSpPr>
        <p:spPr>
          <a:xfrm>
            <a:off x="7541077" y="5058823"/>
            <a:ext cx="4074341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F4A199-C582-A49A-8A24-0C686F8F678D}"/>
              </a:ext>
            </a:extLst>
          </p:cNvPr>
          <p:cNvSpPr/>
          <p:nvPr userDrawn="1"/>
        </p:nvSpPr>
        <p:spPr>
          <a:xfrm>
            <a:off x="1883229" y="5079109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61C498-FD53-6D01-4CCC-0FED2C30C2A4}"/>
              </a:ext>
            </a:extLst>
          </p:cNvPr>
          <p:cNvSpPr/>
          <p:nvPr userDrawn="1"/>
        </p:nvSpPr>
        <p:spPr>
          <a:xfrm>
            <a:off x="1883229" y="4046060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B43191-F820-05FF-066A-FEF2B578B9C7}"/>
              </a:ext>
            </a:extLst>
          </p:cNvPr>
          <p:cNvSpPr/>
          <p:nvPr userDrawn="1"/>
        </p:nvSpPr>
        <p:spPr>
          <a:xfrm>
            <a:off x="1883229" y="3038777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97C1AE-57FE-905A-3ACE-A4050EB811CD}"/>
              </a:ext>
            </a:extLst>
          </p:cNvPr>
          <p:cNvSpPr/>
          <p:nvPr userDrawn="1"/>
        </p:nvSpPr>
        <p:spPr>
          <a:xfrm>
            <a:off x="1883229" y="2006688"/>
            <a:ext cx="4074342" cy="4556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865851-B3FE-45E5-314A-8EC434E00A5F}"/>
              </a:ext>
            </a:extLst>
          </p:cNvPr>
          <p:cNvSpPr/>
          <p:nvPr userDrawn="1"/>
        </p:nvSpPr>
        <p:spPr>
          <a:xfrm>
            <a:off x="576580" y="523757"/>
            <a:ext cx="11038840" cy="939284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C36234FF-F118-79A2-9D45-284CF3D2D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E7FA7D-272F-0293-5482-20286577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F69749-BD3C-D335-6186-16F34C771B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4430" y="1878472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D59B224-C79B-E54F-F2A5-1177CEF196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41078" y="4096386"/>
            <a:ext cx="4074340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8A04630-EA63-DA50-9AB0-7A56CB5CF6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1078" y="3077687"/>
            <a:ext cx="4074340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A18BA5C-C736-ECDE-673C-88B9E765DC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41077" y="2064924"/>
            <a:ext cx="4074339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9EE4F-6C49-D15D-646E-E10D44156F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4429" y="2891235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484E47D-CB91-C3EE-D3A0-350F312FAD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34429" y="3903998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0221390-B88C-FE01-A432-61E3370972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6581" y="1878472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10936AD-1190-4CDB-D767-10685516D0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3229" y="4096386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6A81F96-B5B6-242A-845F-25B54709A9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83229" y="3077687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084F46B-8CAD-555E-BFE6-2255D72E04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83229" y="2064924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E1CB1D1-2C21-2ACE-99F4-1E8CC47D66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6580" y="2891235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68EAB7E-BFF2-B0BB-ED08-FAFCCB51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6580" y="3903998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0B25655-EC88-E838-91D2-8D8256EB1C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3229" y="5120565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91B9C98-8DB7-B47B-35BE-A75F99F3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580" y="4928177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2A2EF9A-99AB-12DF-0660-6AD86098E7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41078" y="5120565"/>
            <a:ext cx="4074338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9969285-DBA7-AC9A-B07E-2D0950FC2C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4429" y="4928177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290907-7761-8B69-BC80-DC776A18B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45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42C312-0528-0DD5-0C87-1E778DDBD247}"/>
              </a:ext>
            </a:extLst>
          </p:cNvPr>
          <p:cNvSpPr/>
          <p:nvPr userDrawn="1"/>
        </p:nvSpPr>
        <p:spPr>
          <a:xfrm>
            <a:off x="0" y="0"/>
            <a:ext cx="12192000" cy="612648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E4E675-8E20-505D-7905-3DC78C48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CAB336-5176-8D31-C32D-121D725B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11038840" cy="4572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66B29A7A-E197-7923-D150-A39048D7EC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C0C597F-E82D-D242-3237-517EBE3C3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3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4711ED-1344-E479-DC2A-F9854C6E7DF5}"/>
              </a:ext>
            </a:extLst>
          </p:cNvPr>
          <p:cNvSpPr/>
          <p:nvPr userDrawn="1"/>
        </p:nvSpPr>
        <p:spPr>
          <a:xfrm>
            <a:off x="0" y="0"/>
            <a:ext cx="12192000" cy="612648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C9181A6-DD7A-B319-4691-DEBDFAC7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FE9AF2-B61B-B883-EEF0-72F6A6A2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5438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B1CA31-1F12-3AE7-03A7-C063C94E4E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2520" y="1554480"/>
            <a:ext cx="5438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21A6892-688E-65CF-C4FF-AF5093A13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D915826-59D9-A185-07E8-8DFFDC336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90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63E707-EDCF-2C52-584A-083B3532AC33}"/>
              </a:ext>
            </a:extLst>
          </p:cNvPr>
          <p:cNvSpPr/>
          <p:nvPr userDrawn="1"/>
        </p:nvSpPr>
        <p:spPr>
          <a:xfrm>
            <a:off x="0" y="0"/>
            <a:ext cx="12192000" cy="612648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B4A6369-7364-8291-734A-66C7B474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DE8A0E-6370-06DA-3666-BC7E765A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31B60A5-5136-B8EF-9C06-0B6661379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7720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412143-F7F3-1D4D-E104-C79EFD5065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689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E47FF069-BD23-D42F-B15A-9E6175426A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EBA56CA-8BE9-373F-D09F-823A91A4E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37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AA7CF-150D-8F6C-79EC-60970E809CF3}"/>
              </a:ext>
            </a:extLst>
          </p:cNvPr>
          <p:cNvSpPr/>
          <p:nvPr userDrawn="1"/>
        </p:nvSpPr>
        <p:spPr>
          <a:xfrm>
            <a:off x="0" y="0"/>
            <a:ext cx="12192000" cy="612648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CB2908-F815-CDAB-DF0F-6682B46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2A33F3-F371-25E4-2CF9-BBF6A321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B368BE-EE3F-F8C8-0314-EBB2120202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0420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9DC62D-C1DA-6A6C-F072-93D7D4EC54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5851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1374F4-42A1-892A-AF9B-E5C689B40DD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71282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874A5A57-FDE9-C355-7103-45402ED5B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1BBAE8-FE7F-48A1-1557-090C1436B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1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229D52-BB3D-A969-824E-41F7D77285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F4FA25-29F4-F07E-6791-059435597CE6}"/>
              </a:ext>
            </a:extLst>
          </p:cNvPr>
          <p:cNvSpPr/>
          <p:nvPr userDrawn="1"/>
        </p:nvSpPr>
        <p:spPr>
          <a:xfrm>
            <a:off x="0" y="0"/>
            <a:ext cx="6096000" cy="612648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99337D-48A2-32AD-A6C2-74BEE12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509270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25A93-EE8D-2C72-CC4C-2BC4FDAF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5092700" cy="4572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BE91BF1E-D302-B684-09B1-8EB2FF194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DE8217E-C660-7D42-F20E-0ECE0F979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59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ictur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84F317-41BB-802F-8770-63AA5E350010}"/>
              </a:ext>
            </a:extLst>
          </p:cNvPr>
          <p:cNvSpPr/>
          <p:nvPr userDrawn="1"/>
        </p:nvSpPr>
        <p:spPr>
          <a:xfrm>
            <a:off x="6096000" y="0"/>
            <a:ext cx="6096000" cy="6121083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229D52-BB3D-A969-824E-41F7D77285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99337D-48A2-32AD-A6C2-74BEE12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2720" y="542608"/>
            <a:ext cx="509270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25A93-EE8D-2C72-CC4C-2BC4FDAF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2720" y="1549083"/>
            <a:ext cx="5092700" cy="45720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B280EE-33F6-48AC-E346-69FEF199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12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337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A88F0BE-DACA-E5B5-227E-737B7B42A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67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180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Bg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5CCCF796-3203-1A40-7168-0610411C5946}"/>
              </a:ext>
            </a:extLst>
          </p:cNvPr>
          <p:cNvSpPr/>
          <p:nvPr userDrawn="1"/>
        </p:nvSpPr>
        <p:spPr>
          <a:xfrm>
            <a:off x="7541078" y="2020327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1DBB92-759F-7A53-FBA1-62A60902EA36}"/>
              </a:ext>
            </a:extLst>
          </p:cNvPr>
          <p:cNvSpPr/>
          <p:nvPr userDrawn="1"/>
        </p:nvSpPr>
        <p:spPr>
          <a:xfrm>
            <a:off x="7541078" y="3033297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1E73F07-81CA-65C3-D2BD-EF3579076F31}"/>
              </a:ext>
            </a:extLst>
          </p:cNvPr>
          <p:cNvSpPr/>
          <p:nvPr userDrawn="1"/>
        </p:nvSpPr>
        <p:spPr>
          <a:xfrm>
            <a:off x="7541078" y="4046060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163418-A2F5-727D-C5F5-9A22FCA0A396}"/>
              </a:ext>
            </a:extLst>
          </p:cNvPr>
          <p:cNvSpPr/>
          <p:nvPr userDrawn="1"/>
        </p:nvSpPr>
        <p:spPr>
          <a:xfrm>
            <a:off x="7541078" y="5058823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F4A199-C582-A49A-8A24-0C686F8F678D}"/>
              </a:ext>
            </a:extLst>
          </p:cNvPr>
          <p:cNvSpPr/>
          <p:nvPr userDrawn="1"/>
        </p:nvSpPr>
        <p:spPr>
          <a:xfrm>
            <a:off x="1883229" y="5079109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61C498-FD53-6D01-4CCC-0FED2C30C2A4}"/>
              </a:ext>
            </a:extLst>
          </p:cNvPr>
          <p:cNvSpPr/>
          <p:nvPr userDrawn="1"/>
        </p:nvSpPr>
        <p:spPr>
          <a:xfrm>
            <a:off x="1883229" y="4046060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B43191-F820-05FF-066A-FEF2B578B9C7}"/>
              </a:ext>
            </a:extLst>
          </p:cNvPr>
          <p:cNvSpPr/>
          <p:nvPr userDrawn="1"/>
        </p:nvSpPr>
        <p:spPr>
          <a:xfrm>
            <a:off x="1883229" y="3038777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97C1AE-57FE-905A-3ACE-A4050EB811CD}"/>
              </a:ext>
            </a:extLst>
          </p:cNvPr>
          <p:cNvSpPr/>
          <p:nvPr userDrawn="1"/>
        </p:nvSpPr>
        <p:spPr>
          <a:xfrm>
            <a:off x="1883229" y="2006688"/>
            <a:ext cx="4074342" cy="4556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5865851-B3FE-45E5-314A-8EC434E00A5F}"/>
              </a:ext>
            </a:extLst>
          </p:cNvPr>
          <p:cNvSpPr/>
          <p:nvPr userDrawn="1"/>
        </p:nvSpPr>
        <p:spPr>
          <a:xfrm>
            <a:off x="576580" y="523757"/>
            <a:ext cx="11038840" cy="939284"/>
          </a:xfrm>
          <a:prstGeom prst="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C36234FF-F118-79A2-9D45-284CF3D2D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AE7FA7D-272F-0293-5482-20286577C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F69749-BD3C-D335-6186-16F34C771B0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34430" y="1878472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D59B224-C79B-E54F-F2A5-1177CEF1965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41078" y="4096386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18A04630-EA63-DA50-9AB0-7A56CB5CF6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41078" y="3077687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A18BA5C-C736-ECDE-673C-88B9E765DC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541078" y="2064924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3329EE4F-6C49-D15D-646E-E10D44156FE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34429" y="2891235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484E47D-CB91-C3EE-D3A0-350F312FAD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34429" y="3903998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F0221390-B88C-FE01-A432-61E3370972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6581" y="1878472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10936AD-1190-4CDB-D767-10685516D0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883229" y="4096386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6A81F96-B5B6-242A-845F-25B54709A99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83229" y="3077687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3084F46B-8CAD-555E-BFE6-2255D72E047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883229" y="2064924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2E1CB1D1-2C21-2ACE-99F4-1E8CC47D66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76580" y="2891235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68EAB7E-BFF2-B0BB-ED08-FAFCCB518C5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76580" y="3903998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30B25655-EC88-E838-91D2-8D8256EB1C8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883229" y="5120565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891B9C98-8DB7-B47B-35BE-A75F99F3C7B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6580" y="4928177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2A2EF9A-99AB-12DF-0660-6AD86098E7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541078" y="5120565"/>
            <a:ext cx="4074342" cy="447774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39969285-DBA7-AC9A-B07E-2D0950FC2C7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34429" y="4928177"/>
            <a:ext cx="1001850" cy="731898"/>
          </a:xfrm>
        </p:spPr>
        <p:txBody>
          <a:bodyPr>
            <a:noAutofit/>
          </a:bodyPr>
          <a:lstStyle>
            <a:lvl1pPr marL="0" indent="0" algn="l">
              <a:buNone/>
              <a:defRPr sz="4800" b="1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00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F742C4-44F4-FFF1-5451-0BB5EF2DA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09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Bg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6BC5DE-F575-8950-319F-8C98252D12F3}"/>
              </a:ext>
            </a:extLst>
          </p:cNvPr>
          <p:cNvSpPr/>
          <p:nvPr userDrawn="1"/>
        </p:nvSpPr>
        <p:spPr>
          <a:xfrm>
            <a:off x="576580" y="548005"/>
            <a:ext cx="11038840" cy="915035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2AA39FD3-E025-2F19-9803-80E96C90FE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EF9D21-D5C6-2A39-04F3-0308A6BB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9E462D07-73FC-E681-19E3-7B793A1A1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A4BF0413-60F0-764B-A4D2-F83FC3AEB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C0DC20-37A0-A1F0-BE5E-A371BB8C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186824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337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18D5392-6398-35EA-7AE3-47026927851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80" y="536968"/>
            <a:ext cx="11038840" cy="462162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03EAB0F9-A91B-3F67-375B-D9C46538AA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7B60BC-17A0-5E53-0536-DD6399632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45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 and 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337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D66C88-B1D5-57C4-59A4-3EA370EE8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79" y="3244132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06BA37F-B538-A5B6-AEF7-654AFF4612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8762" y="3240157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C1B217D-FF87-E47F-45D7-708AA9C6D7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40945" y="3238169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E0B11E7D-7190-A09E-133C-2CCBD36068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3128" y="3238169"/>
            <a:ext cx="2692291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0E8031-C043-5B3D-FEE6-72DEADDA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9F92F6-F2CE-76D0-373F-D7C7E54822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358763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0E2659C-A5F1-BDA4-2EEA-0BC46D69B90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40945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6CDA9AE-2E56-FB84-83A8-4B58E6D38910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8923127" y="1557462"/>
            <a:ext cx="2692290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DEE7B68D-7396-EC6B-02F6-340F1161E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E33407A-8961-2717-1258-323CFF80C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35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Picture and 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337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5D66C88-B1D5-57C4-59A4-3EA370EE84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580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0E8031-C043-5B3D-FEE6-72DEADDA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3F3BC9D-CE7A-A524-BBFC-CFA7806FAA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53798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CA6FA3DA-0464-2C4B-F877-9FAA16E63EC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31017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1B77E0BD-E609-10F2-34B3-ED97A2E76C1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08236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AED8A8E3-854C-C974-704B-6DA060C618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60251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D6C57A4-6EBB-8343-5073-361937A09C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912267" y="3244132"/>
            <a:ext cx="1703153" cy="278765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BD4A0341-16FD-53B3-C428-BB32E1018942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2453798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0F07234-01DE-F48A-3821-AD068D1B4BE6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4331016" y="1557462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4AB7E87-D0D2-CDF5-B055-2FDDC5372B7A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6208234" y="1557461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84B6405-C027-E4E1-7A1F-58EF90BAD548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8035051" y="1551349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9BAC6A5-D9EE-D9E9-8ABA-DC7FE86BD12E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9912266" y="1551348"/>
            <a:ext cx="1703153" cy="1586285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0" name="Picture 29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8872FB73-28E1-4669-6F2B-8CD41BCAB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482E071-5C46-E270-A6AA-7BA085C31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749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1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8107487E-C6BA-DEB6-679E-7659A19AB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DBA9FF6-DE69-5E3F-930C-DB0E92AD8D4F}"/>
              </a:ext>
            </a:extLst>
          </p:cNvPr>
          <p:cNvSpPr/>
          <p:nvPr userDrawn="1"/>
        </p:nvSpPr>
        <p:spPr>
          <a:xfrm>
            <a:off x="609297" y="298858"/>
            <a:ext cx="5347167" cy="5863468"/>
          </a:xfrm>
          <a:prstGeom prst="roundRect">
            <a:avLst/>
          </a:prstGeom>
          <a:solidFill>
            <a:srgbClr val="EC9C29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689835-7252-C5DF-3417-A482236F34B1}"/>
              </a:ext>
            </a:extLst>
          </p:cNvPr>
          <p:cNvSpPr/>
          <p:nvPr userDrawn="1"/>
        </p:nvSpPr>
        <p:spPr>
          <a:xfrm>
            <a:off x="850297" y="298858"/>
            <a:ext cx="5121552" cy="5670905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F591459E-4EB0-D97C-0A74-D657ADC0521F}"/>
              </a:ext>
            </a:extLst>
          </p:cNvPr>
          <p:cNvSpPr>
            <a:spLocks noGrp="1"/>
          </p:cNvSpPr>
          <p:nvPr userDrawn="1">
            <p:ph type="pic" sz="quarter" idx="16"/>
          </p:nvPr>
        </p:nvSpPr>
        <p:spPr>
          <a:xfrm>
            <a:off x="1117213" y="831036"/>
            <a:ext cx="4587719" cy="4606548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27029F-B5E3-124C-A778-3E04A1B04152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479282" y="2568613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E29C24-C704-25E0-6FA5-F25AE64786E7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479092" y="3300841"/>
            <a:ext cx="4743450" cy="3651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98423A1-A661-F917-1A9E-0CE5AADFEBF7}"/>
              </a:ext>
            </a:extLst>
          </p:cNvPr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6479092" y="3905885"/>
            <a:ext cx="4743450" cy="2256441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26" name="Picture 2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4E2F08FB-7DC7-AE2E-0807-67E5205D32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39B2B9-0B98-EAA4-AE5B-4A68ED471B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164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7B411061-6965-7828-DD87-8EF176735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576580" y="1887868"/>
            <a:ext cx="2833381" cy="4073582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686031" y="1794451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669" y="2020684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7325" y="4750249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325" y="5176314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E008C-FCF5-149C-D08D-C06844421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9AC0D-5799-DA5E-95F0-B6A203D30539}"/>
              </a:ext>
            </a:extLst>
          </p:cNvPr>
          <p:cNvSpPr/>
          <p:nvPr userDrawn="1"/>
        </p:nvSpPr>
        <p:spPr>
          <a:xfrm>
            <a:off x="3877091" y="1887868"/>
            <a:ext cx="2833381" cy="4073582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A9F07C-57F0-7943-5D6C-25E426388BEF}"/>
              </a:ext>
            </a:extLst>
          </p:cNvPr>
          <p:cNvSpPr/>
          <p:nvPr userDrawn="1"/>
        </p:nvSpPr>
        <p:spPr>
          <a:xfrm>
            <a:off x="3986542" y="1794451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3">
            <a:extLst>
              <a:ext uri="{FF2B5EF4-FFF2-40B4-BE49-F238E27FC236}">
                <a16:creationId xmlns:a16="http://schemas.microsoft.com/office/drawing/2014/main" id="{A20178A0-B972-D560-2118-13601E99A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095180" y="2020684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8">
            <a:extLst>
              <a:ext uri="{FF2B5EF4-FFF2-40B4-BE49-F238E27FC236}">
                <a16:creationId xmlns:a16="http://schemas.microsoft.com/office/drawing/2014/main" id="{E952299E-82F1-DEED-2811-315DDCF2F8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27836" y="4750249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58">
            <a:extLst>
              <a:ext uri="{FF2B5EF4-FFF2-40B4-BE49-F238E27FC236}">
                <a16:creationId xmlns:a16="http://schemas.microsoft.com/office/drawing/2014/main" id="{8E9B06DC-0D50-CC33-E5A0-332F6D70A6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27836" y="5176314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F420C66-B496-A44D-6B7F-B034196B77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7602" y="1794451"/>
            <a:ext cx="4437817" cy="416699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182841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73E8C998-7B21-5EFD-2323-146CA3A8B0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983024" y="1956202"/>
            <a:ext cx="2833381" cy="4073582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1092475" y="186278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01113" y="208901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33769" y="481858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33769" y="524464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C4E008C-FCF5-149C-D08D-C06844421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A9AC0D-5799-DA5E-95F0-B6A203D30539}"/>
              </a:ext>
            </a:extLst>
          </p:cNvPr>
          <p:cNvSpPr/>
          <p:nvPr userDrawn="1"/>
        </p:nvSpPr>
        <p:spPr>
          <a:xfrm>
            <a:off x="4502437" y="1956202"/>
            <a:ext cx="2833381" cy="4073582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0A9F07C-57F0-7943-5D6C-25E426388BEF}"/>
              </a:ext>
            </a:extLst>
          </p:cNvPr>
          <p:cNvSpPr/>
          <p:nvPr userDrawn="1"/>
        </p:nvSpPr>
        <p:spPr>
          <a:xfrm>
            <a:off x="4611888" y="186278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3">
            <a:extLst>
              <a:ext uri="{FF2B5EF4-FFF2-40B4-BE49-F238E27FC236}">
                <a16:creationId xmlns:a16="http://schemas.microsoft.com/office/drawing/2014/main" id="{A20178A0-B972-D560-2118-13601E99AD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720526" y="208901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58">
            <a:extLst>
              <a:ext uri="{FF2B5EF4-FFF2-40B4-BE49-F238E27FC236}">
                <a16:creationId xmlns:a16="http://schemas.microsoft.com/office/drawing/2014/main" id="{E952299E-82F1-DEED-2811-315DDCF2F8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53182" y="481858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8" name="Text Placeholder 58">
            <a:extLst>
              <a:ext uri="{FF2B5EF4-FFF2-40B4-BE49-F238E27FC236}">
                <a16:creationId xmlns:a16="http://schemas.microsoft.com/office/drawing/2014/main" id="{8E9B06DC-0D50-CC33-E5A0-332F6D70A6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53182" y="524464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BFF08F-48AF-90CA-D1FB-DED57245829A}"/>
              </a:ext>
            </a:extLst>
          </p:cNvPr>
          <p:cNvSpPr/>
          <p:nvPr userDrawn="1"/>
        </p:nvSpPr>
        <p:spPr>
          <a:xfrm>
            <a:off x="8021850" y="1914322"/>
            <a:ext cx="2833381" cy="4073582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40DC963-B54E-2250-2A63-576C0FF29AF4}"/>
              </a:ext>
            </a:extLst>
          </p:cNvPr>
          <p:cNvSpPr/>
          <p:nvPr userDrawn="1"/>
        </p:nvSpPr>
        <p:spPr>
          <a:xfrm>
            <a:off x="8131301" y="1820905"/>
            <a:ext cx="2833381" cy="4073582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43">
            <a:extLst>
              <a:ext uri="{FF2B5EF4-FFF2-40B4-BE49-F238E27FC236}">
                <a16:creationId xmlns:a16="http://schemas.microsoft.com/office/drawing/2014/main" id="{8F6C7E12-E165-EF1F-E876-ED13F11C1E7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239939" y="2047138"/>
            <a:ext cx="2586134" cy="2596749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58">
            <a:extLst>
              <a:ext uri="{FF2B5EF4-FFF2-40B4-BE49-F238E27FC236}">
                <a16:creationId xmlns:a16="http://schemas.microsoft.com/office/drawing/2014/main" id="{A04E5CF6-D7B4-5C09-8117-BDDB8FC603E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72595" y="4776703"/>
            <a:ext cx="2521817" cy="466959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4" name="Text Placeholder 58">
            <a:extLst>
              <a:ext uri="{FF2B5EF4-FFF2-40B4-BE49-F238E27FC236}">
                <a16:creationId xmlns:a16="http://schemas.microsoft.com/office/drawing/2014/main" id="{A62ECDAB-AD38-44FD-A50F-0C5ED188685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72595" y="5202768"/>
            <a:ext cx="2521817" cy="34801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44578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C9431736-4637-7B6A-B64B-982F5BAA14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CD83C39-BDBC-E60B-9E85-66527912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8C167DE-1605-5E68-27A4-0A432217F226}"/>
              </a:ext>
            </a:extLst>
          </p:cNvPr>
          <p:cNvSpPr/>
          <p:nvPr userDrawn="1"/>
        </p:nvSpPr>
        <p:spPr>
          <a:xfrm>
            <a:off x="576580" y="1966610"/>
            <a:ext cx="2484598" cy="3572133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D72F0BC-3CF3-CA68-A861-2C7251053B0C}"/>
              </a:ext>
            </a:extLst>
          </p:cNvPr>
          <p:cNvSpPr/>
          <p:nvPr userDrawn="1"/>
        </p:nvSpPr>
        <p:spPr>
          <a:xfrm>
            <a:off x="686031" y="1873193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69702E2-21B3-387E-8262-B17F4464E10E}"/>
              </a:ext>
            </a:extLst>
          </p:cNvPr>
          <p:cNvSpPr/>
          <p:nvPr userDrawn="1"/>
        </p:nvSpPr>
        <p:spPr>
          <a:xfrm>
            <a:off x="3379640" y="1966610"/>
            <a:ext cx="2484598" cy="3572133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53374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3F136D-549A-81CB-C5E2-88838ACCF39C}"/>
              </a:ext>
            </a:extLst>
          </p:cNvPr>
          <p:cNvSpPr/>
          <p:nvPr userDrawn="1"/>
        </p:nvSpPr>
        <p:spPr>
          <a:xfrm>
            <a:off x="3489091" y="1873193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646400-6FC3-7947-7C4D-43C6090BFDD5}"/>
              </a:ext>
            </a:extLst>
          </p:cNvPr>
          <p:cNvSpPr/>
          <p:nvPr userDrawn="1"/>
        </p:nvSpPr>
        <p:spPr>
          <a:xfrm>
            <a:off x="6200505" y="1966610"/>
            <a:ext cx="2484598" cy="3572133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CEB1E9-FE68-32DE-3CFE-617A1768719C}"/>
              </a:ext>
            </a:extLst>
          </p:cNvPr>
          <p:cNvSpPr/>
          <p:nvPr userDrawn="1"/>
        </p:nvSpPr>
        <p:spPr>
          <a:xfrm>
            <a:off x="6309956" y="1873193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DBA9FF6-DE69-5E3F-930C-DB0E92AD8D4F}"/>
              </a:ext>
            </a:extLst>
          </p:cNvPr>
          <p:cNvSpPr/>
          <p:nvPr userDrawn="1"/>
        </p:nvSpPr>
        <p:spPr>
          <a:xfrm>
            <a:off x="9021371" y="1966610"/>
            <a:ext cx="2484598" cy="3572133"/>
          </a:xfrm>
          <a:prstGeom prst="roundRect">
            <a:avLst/>
          </a:prstGeom>
          <a:solidFill>
            <a:srgbClr val="EC9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E689835-7252-C5DF-3417-A482236F34B1}"/>
              </a:ext>
            </a:extLst>
          </p:cNvPr>
          <p:cNvSpPr/>
          <p:nvPr userDrawn="1"/>
        </p:nvSpPr>
        <p:spPr>
          <a:xfrm>
            <a:off x="9130822" y="1873193"/>
            <a:ext cx="2484598" cy="3572133"/>
          </a:xfrm>
          <a:prstGeom prst="roundRect">
            <a:avLst/>
          </a:prstGeom>
          <a:solidFill>
            <a:srgbClr val="FAFBFB"/>
          </a:solidFill>
          <a:ln>
            <a:solidFill>
              <a:srgbClr val="EC9C2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F9CBC934-33EA-8995-AE1B-2FFCBDD1E6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7066" y="2101376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43">
            <a:extLst>
              <a:ext uri="{FF2B5EF4-FFF2-40B4-BE49-F238E27FC236}">
                <a16:creationId xmlns:a16="http://schemas.microsoft.com/office/drawing/2014/main" id="{A812A973-7ABD-9A30-55E0-52AFE208AE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09599" y="2101376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43">
            <a:extLst>
              <a:ext uri="{FF2B5EF4-FFF2-40B4-BE49-F238E27FC236}">
                <a16:creationId xmlns:a16="http://schemas.microsoft.com/office/drawing/2014/main" id="{1CFFC925-5677-0201-D1B2-75E1BD5033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9115" y="2100026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43">
            <a:extLst>
              <a:ext uri="{FF2B5EF4-FFF2-40B4-BE49-F238E27FC236}">
                <a16:creationId xmlns:a16="http://schemas.microsoft.com/office/drawing/2014/main" id="{F591459E-4EB0-D97C-0A74-D657ADC0521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5751" y="2100025"/>
            <a:ext cx="2267787" cy="2277095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1E150781-387C-0FCB-B58C-71614FC6172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9313" y="4504107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0" name="Text Placeholder 58">
            <a:extLst>
              <a:ext uri="{FF2B5EF4-FFF2-40B4-BE49-F238E27FC236}">
                <a16:creationId xmlns:a16="http://schemas.microsoft.com/office/drawing/2014/main" id="{5454DA15-8A8C-C6AA-4B37-736760E586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9313" y="4930172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1" name="Text Placeholder 58">
            <a:extLst>
              <a:ext uri="{FF2B5EF4-FFF2-40B4-BE49-F238E27FC236}">
                <a16:creationId xmlns:a16="http://schemas.microsoft.com/office/drawing/2014/main" id="{FF68F7E2-0A92-E852-7F30-FDF514680B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37800" y="4504107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2" name="Text Placeholder 58">
            <a:extLst>
              <a:ext uri="{FF2B5EF4-FFF2-40B4-BE49-F238E27FC236}">
                <a16:creationId xmlns:a16="http://schemas.microsoft.com/office/drawing/2014/main" id="{5B6A360D-68DB-3B71-FF31-387E061723A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37800" y="4930172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7" name="Text Placeholder 58">
            <a:extLst>
              <a:ext uri="{FF2B5EF4-FFF2-40B4-BE49-F238E27FC236}">
                <a16:creationId xmlns:a16="http://schemas.microsoft.com/office/drawing/2014/main" id="{021837C1-9DB9-4756-9FA7-A64CCA66E5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17316" y="4504106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8" name="Text Placeholder 58">
            <a:extLst>
              <a:ext uri="{FF2B5EF4-FFF2-40B4-BE49-F238E27FC236}">
                <a16:creationId xmlns:a16="http://schemas.microsoft.com/office/drawing/2014/main" id="{25185BDE-1158-E47D-FF49-F1FE0D4E26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17316" y="4930172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69" name="Text Placeholder 58">
            <a:extLst>
              <a:ext uri="{FF2B5EF4-FFF2-40B4-BE49-F238E27FC236}">
                <a16:creationId xmlns:a16="http://schemas.microsoft.com/office/drawing/2014/main" id="{448930D3-93F9-0576-AA2A-15A0AE27A9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93952" y="4504106"/>
            <a:ext cx="2211387" cy="409477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70" name="Text Placeholder 58">
            <a:extLst>
              <a:ext uri="{FF2B5EF4-FFF2-40B4-BE49-F238E27FC236}">
                <a16:creationId xmlns:a16="http://schemas.microsoft.com/office/drawing/2014/main" id="{70427470-EBFE-1C2A-8FD7-88C9420EBB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104" y="4930172"/>
            <a:ext cx="2211387" cy="305179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rgbClr val="EC9C29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73" name="Picture 7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92D4D0C1-CBC8-243A-C176-2E737F010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CE40F5-FCFB-802F-6E01-E8AEC5F2B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54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ct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47514443-AAD6-62AE-DB51-61C7EBAB56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>
            <a:off x="4199137" y="7951"/>
            <a:ext cx="420191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F74BA1-8F86-E5EA-67F5-D03CDD1A215F}"/>
              </a:ext>
            </a:extLst>
          </p:cNvPr>
          <p:cNvSpPr/>
          <p:nvPr userDrawn="1"/>
        </p:nvSpPr>
        <p:spPr>
          <a:xfrm>
            <a:off x="8401050" y="7951"/>
            <a:ext cx="3790950" cy="685800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389724FE-96EF-FC30-4B22-5C9E5E501A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751C60-8851-2AD4-315A-4F8D5393A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32241" y="961288"/>
            <a:ext cx="4743450" cy="49354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99DF5C-2A94-52B4-3EC0-EA750ED41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309" y="961288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EAC6676-CFB4-1530-CE93-7530A3DFB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6309" y="1877787"/>
            <a:ext cx="4743450" cy="40189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2540882-A60A-D10D-18A6-795283AA8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58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roject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1C221416-95EF-0844-0FC7-DED557406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0800000">
            <a:off x="3790951" y="7951"/>
            <a:ext cx="420191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369B5C9-8DFF-D769-972E-F2C6F76D7313}"/>
              </a:ext>
            </a:extLst>
          </p:cNvPr>
          <p:cNvSpPr/>
          <p:nvPr userDrawn="1"/>
        </p:nvSpPr>
        <p:spPr>
          <a:xfrm rot="10800000">
            <a:off x="0" y="7951"/>
            <a:ext cx="3790950" cy="685800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751C60-8851-2AD4-315A-4F8D5393AA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3034" y="1034766"/>
            <a:ext cx="4743450" cy="49354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D99DF5C-2A94-52B4-3EC0-EA750ED4193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9555" y="1034767"/>
            <a:ext cx="4743450" cy="715341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EAC6676-CFB4-1530-CE93-7530A3DFBF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99555" y="1951266"/>
            <a:ext cx="4743450" cy="4018926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pic>
        <p:nvPicPr>
          <p:cNvPr id="4" name="Picture 3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46F9F825-644D-C05F-62D7-B2DB1ADB42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FDAF7-5E91-1888-8F2C-A5F9E558B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background with yellow lights">
            <a:extLst>
              <a:ext uri="{FF2B5EF4-FFF2-40B4-BE49-F238E27FC236}">
                <a16:creationId xmlns:a16="http://schemas.microsoft.com/office/drawing/2014/main" id="{E1EF5F91-7A47-BB5C-658B-6F42650FEC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/>
          <a:stretch/>
        </p:blipFill>
        <p:spPr>
          <a:xfrm rot="16200000">
            <a:off x="4381499" y="-4381500"/>
            <a:ext cx="3429001" cy="12192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E4E675-8E20-505D-7905-3DC78C487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CAB336-5176-8D31-C32D-121D725B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110388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1AF6B779-ECEA-42F0-ECD2-4ABF51E6D4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A92CC68-A31C-1933-74E6-64974771B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908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jec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2EE138DC-9CAE-89A8-B99B-C946F0D08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4097721" y="-4125961"/>
            <a:ext cx="3996555" cy="1219200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5696040-D3FA-CC59-082A-B7D6009B3AD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76580" y="559435"/>
            <a:ext cx="353822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03FFD0D-6CE3-E00A-3813-F2B4F3E96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26890" y="548005"/>
            <a:ext cx="353822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D481E52-2EAF-7C1C-DB4A-248A5064FA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77200" y="548005"/>
            <a:ext cx="3538220" cy="4572000"/>
          </a:xfrm>
        </p:spPr>
        <p:txBody>
          <a:bodyPr/>
          <a:lstStyle/>
          <a:p>
            <a:endParaRPr lang="en-US"/>
          </a:p>
        </p:txBody>
      </p:sp>
      <p:pic>
        <p:nvPicPr>
          <p:cNvPr id="17" name="Picture 16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E98769CE-6C92-0747-53AB-357FC437F6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79D0800-C472-9F46-7FA2-4AD01D7D9D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658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B27987F-B3D8-DAEF-E2D6-12D0954526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2689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CC098DE-E24C-0386-F8AA-C133115BF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7200" y="5312117"/>
            <a:ext cx="3538220" cy="71534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533740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49A083-2066-5646-A356-7756EA2A1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592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/END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10795504-F811-3B2C-64CA-688FE7F5B9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16200000">
            <a:off x="5254439" y="-394718"/>
            <a:ext cx="1683120" cy="121920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20F538-645D-150E-A3E7-2B5F3D621183}"/>
              </a:ext>
            </a:extLst>
          </p:cNvPr>
          <p:cNvSpPr/>
          <p:nvPr userDrawn="1"/>
        </p:nvSpPr>
        <p:spPr>
          <a:xfrm>
            <a:off x="0" y="1971040"/>
            <a:ext cx="12192001" cy="2915920"/>
          </a:xfrm>
          <a:prstGeom prst="rect">
            <a:avLst/>
          </a:prstGeom>
          <a:solidFill>
            <a:srgbClr val="53374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EB0A7-CCCE-65A6-6261-2A2A2C0E28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4" name="Picture 3" descr="A black background with a black border&#10;&#10;AI-generated content may be incorrect.">
            <a:extLst>
              <a:ext uri="{FF2B5EF4-FFF2-40B4-BE49-F238E27FC236}">
                <a16:creationId xmlns:a16="http://schemas.microsoft.com/office/drawing/2014/main" id="{9772C258-30D6-2448-6DB2-569E2DDF82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42"/>
          <a:stretch/>
        </p:blipFill>
        <p:spPr>
          <a:xfrm rot="5400000">
            <a:off x="5254441" y="-4966521"/>
            <a:ext cx="1683120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6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yellow lights">
            <a:extLst>
              <a:ext uri="{FF2B5EF4-FFF2-40B4-BE49-F238E27FC236}">
                <a16:creationId xmlns:a16="http://schemas.microsoft.com/office/drawing/2014/main" id="{1D893770-DB5B-1501-8861-C7DE7EA81A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/>
          <a:stretch/>
        </p:blipFill>
        <p:spPr>
          <a:xfrm rot="16200000">
            <a:off x="4381499" y="-4381500"/>
            <a:ext cx="3429001" cy="12192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C9181A6-DD7A-B319-4691-DEBDFAC7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7FE9AF2-B61B-B883-EEF0-72F6A6A2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5438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B1CA31-1F12-3AE7-03A7-C063C94E4E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2520" y="1554480"/>
            <a:ext cx="5438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C7368F61-539A-6449-F786-4E465E770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E6DFEF-78D7-8F73-C753-972859BF1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16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yellow lights">
            <a:extLst>
              <a:ext uri="{FF2B5EF4-FFF2-40B4-BE49-F238E27FC236}">
                <a16:creationId xmlns:a16="http://schemas.microsoft.com/office/drawing/2014/main" id="{BAFCDEA4-058B-CC74-6417-27ECF080D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/>
          <a:stretch/>
        </p:blipFill>
        <p:spPr>
          <a:xfrm rot="16200000">
            <a:off x="4381500" y="-4381500"/>
            <a:ext cx="3429001" cy="121920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B4A6369-7364-8291-734A-66C7B474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DE8A0E-6370-06DA-3666-BC7E765A9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31B60A5-5136-B8EF-9C06-0B6661379F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07720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6412143-F7F3-1D4D-E104-C79EFD5065C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26890" y="1554480"/>
            <a:ext cx="353822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1F2CC831-2BBE-C78A-47BB-BE6BD7848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0E4C24-46E7-E47F-FBE2-4FF864D38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7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lights">
            <a:extLst>
              <a:ext uri="{FF2B5EF4-FFF2-40B4-BE49-F238E27FC236}">
                <a16:creationId xmlns:a16="http://schemas.microsoft.com/office/drawing/2014/main" id="{81FDB6DC-0D57-57A1-4A7D-24D03BE160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6"/>
          <a:stretch/>
        </p:blipFill>
        <p:spPr>
          <a:xfrm rot="16200000">
            <a:off x="4381499" y="-4381501"/>
            <a:ext cx="3429001" cy="121920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CB2908-F815-CDAB-DF0F-6682B465C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D2A33F3-F371-25E4-2CF9-BBF6A321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B368BE-EE3F-F8C8-0314-EBB21202028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60420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99DC62D-C1DA-6A6C-F072-93D7D4EC545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5851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1374F4-42A1-892A-AF9B-E5C689B40DD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71282" y="1554480"/>
            <a:ext cx="264414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CEEFCC74-7B34-E2F8-B90C-70DC14449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465A92-0A29-D00F-EBDE-0AF4ED6621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6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F229D52-BB3D-A969-824E-41F7D77285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1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99337D-48A2-32AD-A6C2-74BEE1226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5092700" cy="91503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C9C29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25A93-EE8D-2C72-CC4C-2BC4FDAF0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5092700" cy="4572000"/>
          </a:xfrm>
        </p:spPr>
        <p:txBody>
          <a:bodyPr/>
          <a:lstStyle>
            <a:lvl1pPr>
              <a:defRPr sz="2400">
                <a:solidFill>
                  <a:srgbClr val="533740"/>
                </a:solidFill>
              </a:defRPr>
            </a:lvl1pPr>
            <a:lvl2pPr>
              <a:defRPr sz="2000">
                <a:solidFill>
                  <a:srgbClr val="533740"/>
                </a:solidFill>
              </a:defRPr>
            </a:lvl2pPr>
            <a:lvl3pPr>
              <a:defRPr sz="1800">
                <a:solidFill>
                  <a:srgbClr val="533740"/>
                </a:solidFill>
              </a:defRPr>
            </a:lvl3pPr>
            <a:lvl4pPr>
              <a:defRPr sz="1600">
                <a:solidFill>
                  <a:srgbClr val="533740"/>
                </a:solidFill>
              </a:defRPr>
            </a:lvl4pPr>
            <a:lvl5pPr>
              <a:defRPr sz="1400">
                <a:solidFill>
                  <a:srgbClr val="5337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with a light bulb and a sun&#10;&#10;AI-generated content may be incorrect.">
            <a:extLst>
              <a:ext uri="{FF2B5EF4-FFF2-40B4-BE49-F238E27FC236}">
                <a16:creationId xmlns:a16="http://schemas.microsoft.com/office/drawing/2014/main" id="{5A2C884A-1029-2FEC-9C51-7621BCA535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" y="6231000"/>
            <a:ext cx="777515" cy="4904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B034E6E-0740-F6A5-160F-27067B29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33816D-D530-0728-8C46-4EDA19EE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A79A5-B594-8A90-B0F1-9E9F30FDF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D1B26-63FB-9717-809B-7760509C1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79B57D-2735-4925-9395-436F97958A30}" type="datetime1">
              <a:rPr lang="en-US" smtClean="0"/>
              <a:t>9/9/2025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14384-1B47-022E-042B-A1FDAD785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Insight Transportation Consulting Inc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11CA4-D711-924A-0040-D76D655EF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9F4FA4-D6DF-46A1-AF02-C4F6968F7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76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98" r:id="rId11"/>
    <p:sldLayoutId id="2147483702" r:id="rId12"/>
    <p:sldLayoutId id="2147483703" r:id="rId13"/>
    <p:sldLayoutId id="2147483704" r:id="rId14"/>
    <p:sldLayoutId id="2147483697" r:id="rId15"/>
    <p:sldLayoutId id="2147483668" r:id="rId16"/>
    <p:sldLayoutId id="2147483669" r:id="rId17"/>
    <p:sldLayoutId id="2147483670" r:id="rId18"/>
    <p:sldLayoutId id="2147483672" r:id="rId19"/>
    <p:sldLayoutId id="2147483671" r:id="rId20"/>
    <p:sldLayoutId id="2147483701" r:id="rId21"/>
    <p:sldLayoutId id="2147483700" r:id="rId22"/>
    <p:sldLayoutId id="2147483673" r:id="rId23"/>
    <p:sldLayoutId id="2147483674" r:id="rId24"/>
    <p:sldLayoutId id="2147483675" r:id="rId25"/>
    <p:sldLayoutId id="2147483695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99" r:id="rId37"/>
    <p:sldLayoutId id="2147483706" r:id="rId38"/>
    <p:sldLayoutId id="2147483707" r:id="rId39"/>
    <p:sldLayoutId id="2147483708" r:id="rId40"/>
    <p:sldLayoutId id="2147483687" r:id="rId41"/>
    <p:sldLayoutId id="2147483688" r:id="rId42"/>
    <p:sldLayoutId id="2147483689" r:id="rId43"/>
    <p:sldLayoutId id="2147483691" r:id="rId44"/>
    <p:sldLayoutId id="2147483709" r:id="rId45"/>
    <p:sldLayoutId id="2147483710" r:id="rId46"/>
    <p:sldLayoutId id="2147483690" r:id="rId47"/>
    <p:sldLayoutId id="2147483692" r:id="rId48"/>
    <p:sldLayoutId id="2147483693" r:id="rId49"/>
    <p:sldLayoutId id="2147483694" r:id="rId50"/>
    <p:sldLayoutId id="2147483696" r:id="rId5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arah.sun@dot.gov" TargetMode="External"/><Relationship Id="rId5" Type="http://schemas.openxmlformats.org/officeDocument/2006/relationships/hyperlink" Target="mailto:david.schmitt@insighttcinc.com" TargetMode="External"/><Relationship Id="rId4" Type="http://schemas.openxmlformats.org/officeDocument/2006/relationships/hyperlink" Target="mailto:hailey.amundson@insighttcinc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hyperlink" Target="mailto:sarah.sun@dot.gov" TargetMode="External"/><Relationship Id="rId5" Type="http://schemas.openxmlformats.org/officeDocument/2006/relationships/hyperlink" Target="mailto:david.schmitt@insighttcinc.com" TargetMode="External"/><Relationship Id="rId4" Type="http://schemas.openxmlformats.org/officeDocument/2006/relationships/hyperlink" Target="mailto:hailey.amundson@insighttcinc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EBF00-DE4D-FD75-5BAD-34FBADD8C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E0D91-A2E9-74B2-3B99-34ECC8AAC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0" y="521209"/>
            <a:ext cx="12161717" cy="1943998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Improving Travel Forecasting Accuracy</a:t>
            </a:r>
            <a:br>
              <a:rPr lang="en-US" sz="4800"/>
            </a:br>
            <a:r>
              <a:rPr lang="en-US" sz="4000" i="1"/>
              <a:t>Present &amp; Future</a:t>
            </a:r>
            <a:endParaRPr lang="en-US" sz="4000" i="1">
              <a:highlight>
                <a:srgbClr val="FF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1BB74-DBB5-DD25-E33B-6C1CBCF7F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4760"/>
            <a:ext cx="9144000" cy="2253795"/>
          </a:xfrm>
        </p:spPr>
        <p:txBody>
          <a:bodyPr/>
          <a:lstStyle/>
          <a:p>
            <a:r>
              <a:rPr lang="en-US"/>
              <a:t>2025 Modeling Mobility Conference</a:t>
            </a:r>
          </a:p>
          <a:p>
            <a:r>
              <a:rPr lang="en-US"/>
              <a:t>September 15, 2025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CADC7-7EE4-BE1B-758F-D3CCE9054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481892-7557-7E5E-7733-C727B22BC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</p:spPr>
        <p:txBody>
          <a:bodyPr anchor="ctr">
            <a:normAutofit/>
          </a:bodyPr>
          <a:lstStyle/>
          <a:p>
            <a:r>
              <a:rPr lang="en-US"/>
              <a:t>Topics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648B0C1-3970-0502-AC2B-6E79F70B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80" y="1554480"/>
            <a:ext cx="5438140" cy="4572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Project Overview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Accuracy Assessment Toolkit (Beta Version)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/>
              <a:t>Looking ahead: Incorporating ideas</a:t>
            </a:r>
            <a:endParaRPr lang="en-US" dirty="0"/>
          </a:p>
        </p:txBody>
      </p:sp>
      <p:pic>
        <p:nvPicPr>
          <p:cNvPr id="13" name="Picture 12" descr="People at the meeting desk">
            <a:extLst>
              <a:ext uri="{FF2B5EF4-FFF2-40B4-BE49-F238E27FC236}">
                <a16:creationId xmlns:a16="http://schemas.microsoft.com/office/drawing/2014/main" id="{E74194D0-A045-D9C2-1301-AD5C3737F3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99" r="29701"/>
          <a:stretch>
            <a:fillRect/>
          </a:stretch>
        </p:blipFill>
        <p:spPr>
          <a:xfrm>
            <a:off x="6879590" y="1554480"/>
            <a:ext cx="4064000" cy="4572000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5DE700-B3DB-5208-1BFE-1DEA889ECB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9F4FA4-D6DF-46A1-AF02-C4F6968F766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6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5F5DD-45BF-1BDE-8A82-721DD5FA6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642B3E23-7B55-81AA-52D5-EBBB5C54CBB8}"/>
              </a:ext>
            </a:extLst>
          </p:cNvPr>
          <p:cNvSpPr txBox="1">
            <a:spLocks/>
          </p:cNvSpPr>
          <p:nvPr/>
        </p:nvSpPr>
        <p:spPr>
          <a:xfrm>
            <a:off x="576580" y="548005"/>
            <a:ext cx="11038840" cy="915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Present Work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5D1F090B-5AE0-FD05-9DCB-8B2649496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A9F4FA4-D6DF-46A1-AF02-C4F6968F766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6" name="TextBox 3">
            <a:extLst>
              <a:ext uri="{FF2B5EF4-FFF2-40B4-BE49-F238E27FC236}">
                <a16:creationId xmlns:a16="http://schemas.microsoft.com/office/drawing/2014/main" id="{75AF44DD-65D0-429B-EE96-A864D7249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1653943"/>
              </p:ext>
            </p:extLst>
          </p:nvPr>
        </p:nvGraphicFramePr>
        <p:xfrm>
          <a:off x="576580" y="1554480"/>
          <a:ext cx="11038840" cy="480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3906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69EBCE-800B-5125-0076-52346900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Toolkit Contents (for Beta-Testing)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1492710-CD82-8697-EAFA-14BE09E047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508036"/>
              </p:ext>
            </p:extLst>
          </p:nvPr>
        </p:nvGraphicFramePr>
        <p:xfrm>
          <a:off x="256675" y="1463040"/>
          <a:ext cx="11726779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3788">
                  <a:extLst>
                    <a:ext uri="{9D8B030D-6E8A-4147-A177-3AD203B41FA5}">
                      <a16:colId xmlns:a16="http://schemas.microsoft.com/office/drawing/2014/main" val="650298536"/>
                    </a:ext>
                  </a:extLst>
                </a:gridCol>
                <a:gridCol w="7122695">
                  <a:extLst>
                    <a:ext uri="{9D8B030D-6E8A-4147-A177-3AD203B41FA5}">
                      <a16:colId xmlns:a16="http://schemas.microsoft.com/office/drawing/2014/main" val="504910762"/>
                    </a:ext>
                  </a:extLst>
                </a:gridCol>
                <a:gridCol w="1652337">
                  <a:extLst>
                    <a:ext uri="{9D8B030D-6E8A-4147-A177-3AD203B41FA5}">
                      <a16:colId xmlns:a16="http://schemas.microsoft.com/office/drawing/2014/main" val="3724609430"/>
                    </a:ext>
                  </a:extLst>
                </a:gridCol>
                <a:gridCol w="1507959">
                  <a:extLst>
                    <a:ext uri="{9D8B030D-6E8A-4147-A177-3AD203B41FA5}">
                      <a16:colId xmlns:a16="http://schemas.microsoft.com/office/drawing/2014/main" val="1056016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Category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Regional Forecasting Toolkit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Traffic Forecasting Toolkit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216693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Documents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Improving Travel Forecasting Accuracy Guidance document</a:t>
                      </a:r>
                    </a:p>
                    <a:p>
                      <a:r>
                        <a:rPr lang="en-US" sz="1400" i="1"/>
                        <a:t>The “starting point” document. It describes both toolkits.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0459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Traffic Accuracy Assessment User’s Guide</a:t>
                      </a:r>
                    </a:p>
                    <a:p>
                      <a:r>
                        <a:rPr lang="en-US" sz="1400" i="1"/>
                        <a:t>Installation &amp; user guide for the Quarto/Python routine for traffic forecasting agencies</a:t>
                      </a:r>
                      <a:r>
                        <a:rPr lang="en-US" sz="1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204331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Scripts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Sample script using Google Places API (“Places_API.R”)</a:t>
                      </a:r>
                    </a:p>
                    <a:p>
                      <a:r>
                        <a:rPr lang="en-US" sz="1400" i="1"/>
                        <a:t>Provides a workable example to use the Google Places API.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760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Sample script for GTFS comparisons (“GTFSITC.R”)</a:t>
                      </a:r>
                    </a:p>
                    <a:p>
                      <a:r>
                        <a:rPr lang="en-US" sz="1400" i="1"/>
                        <a:t>Compares two GTFS networks.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13456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Sample script using Google API (“RoutesAPI.R”)</a:t>
                      </a:r>
                    </a:p>
                    <a:p>
                      <a:pPr lvl="0"/>
                      <a:r>
                        <a:rPr lang="en-US" sz="1400" i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Uses the Google API to extract reliable congested travel times.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0186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Large-N Traffic Accuracy Assessment script and associated files </a:t>
                      </a:r>
                    </a:p>
                    <a:p>
                      <a:r>
                        <a:rPr lang="en-US" sz="1400" i="1"/>
                        <a:t>Executes a traffic accuracy assessment report and generates output in HTML or PDF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473124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/>
                        <a:t>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Traffic Accuracy Assessment Report (Large-N)</a:t>
                      </a:r>
                    </a:p>
                    <a:p>
                      <a:r>
                        <a:rPr lang="en-US" sz="1400" i="1"/>
                        <a:t>Example PDF output of the Quarto/Python routine.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212655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/>
                        <a:t>Traffic Accuracy Assessment Data workbook</a:t>
                      </a:r>
                    </a:p>
                    <a:p>
                      <a:r>
                        <a:rPr lang="en-US" sz="1400" i="1"/>
                        <a:t>Excel workbook for archiving traffic forecasts and counts as they occur.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4578781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604D6-0E9F-B05C-A8D4-9667BEC73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9F4FA4-D6DF-46A1-AF02-C4F6968F7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9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72763A14-BC0B-BCA0-2624-E5752A9F482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" r="1946"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CB5EE3-FDC2-CE02-DA52-E832743D6B4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86918" y="405353"/>
            <a:ext cx="4037573" cy="2689539"/>
          </a:xfrm>
        </p:spPr>
        <p:txBody>
          <a:bodyPr>
            <a:normAutofit fontScale="92500" lnSpcReduction="10000"/>
          </a:bodyPr>
          <a:lstStyle/>
          <a:p>
            <a:r>
              <a:rPr lang="en-US" sz="5400"/>
              <a:t>You Can Download the Toolkit to Best-Test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A7D7750-D02D-B9F0-72CF-391AB48344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3429000"/>
            <a:ext cx="5990492" cy="292734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Please use &amp; provide feedback by October 31</a:t>
            </a:r>
            <a:r>
              <a:rPr lang="en-US" sz="2800" baseline="30000"/>
              <a:t>st</a:t>
            </a:r>
            <a:r>
              <a:rPr lang="en-US" sz="2800"/>
              <a:t> via email to:</a:t>
            </a:r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Hailey Amundson </a:t>
            </a:r>
            <a:r>
              <a:rPr lang="en-US">
                <a:hlinkClick r:id="rId4"/>
              </a:rPr>
              <a:t>hailey.amundson@insighttcinc.com</a:t>
            </a:r>
            <a:endParaRPr lang="en-US"/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David Schmitt, AICP </a:t>
            </a:r>
            <a:r>
              <a:rPr lang="en-US">
                <a:hlinkClick r:id="rId5"/>
              </a:rPr>
              <a:t>david.schmitt@insighttcinc.com</a:t>
            </a:r>
            <a:r>
              <a:rPr lang="en-US"/>
              <a:t> </a:t>
            </a:r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Sarah Sun </a:t>
            </a:r>
            <a:r>
              <a:rPr lang="en-US">
                <a:hlinkClick r:id="rId6"/>
              </a:rPr>
              <a:t>sarah.sun@dot.gov</a:t>
            </a:r>
            <a:r>
              <a:rPr lang="en-US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5F781-20D4-3282-167A-C86E5027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9F4FA4-D6DF-46A1-AF02-C4F6968F7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5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D5A294-B931-08B7-3F69-B5D7411F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851581"/>
            <a:ext cx="11038840" cy="915035"/>
          </a:xfrm>
        </p:spPr>
        <p:txBody>
          <a:bodyPr>
            <a:normAutofit/>
          </a:bodyPr>
          <a:lstStyle/>
          <a:p>
            <a:r>
              <a:rPr lang="en-US"/>
              <a:t>Looking Ahead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31B1E-2B2D-56F9-27C4-D2CCA0A1A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864" y="2295525"/>
            <a:ext cx="10869555" cy="4193271"/>
          </a:xfrm>
        </p:spPr>
        <p:txBody>
          <a:bodyPr>
            <a:noAutofit/>
          </a:bodyPr>
          <a:lstStyle/>
          <a:p>
            <a:r>
              <a:rPr lang="en-US" sz="3200"/>
              <a:t>Accurate forecasts come from good travel models</a:t>
            </a:r>
          </a:p>
          <a:p>
            <a:r>
              <a:rPr lang="en-US" sz="3200"/>
              <a:t>Good travel models are based on good, reliable data</a:t>
            </a:r>
          </a:p>
          <a:p>
            <a:endParaRPr lang="en-US" sz="3200"/>
          </a:p>
          <a:p>
            <a:r>
              <a:rPr lang="en-US" sz="3200"/>
              <a:t>So…what new or emerging datasets can really improve travel models?</a:t>
            </a:r>
          </a:p>
          <a:p>
            <a:endParaRPr lang="en-US" sz="32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CDDF2-A997-B72D-E147-7465B217C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9F4FA4-D6DF-46A1-AF02-C4F6968F76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3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1EDB5-1AE1-07A8-122F-1E0FE7E60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5DB7034-CFFA-7D6F-FC16-10B9F9D4C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90" y="507357"/>
            <a:ext cx="11386820" cy="915035"/>
          </a:xfrm>
        </p:spPr>
        <p:txBody>
          <a:bodyPr>
            <a:normAutofit fontScale="90000"/>
          </a:bodyPr>
          <a:lstStyle/>
          <a:p>
            <a:r>
              <a:rPr lang="en-US"/>
              <a:t>What Data Would Most Advance Your Modeling Practice?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D6C4A-CF0C-8564-597F-8C5457CC33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9F4FA4-D6DF-46A1-AF02-C4F6968F7661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73BFA-0D2D-9405-14FD-471B48668445}"/>
              </a:ext>
            </a:extLst>
          </p:cNvPr>
          <p:cNvSpPr txBox="1"/>
          <p:nvPr/>
        </p:nvSpPr>
        <p:spPr>
          <a:xfrm>
            <a:off x="846562" y="6369050"/>
            <a:ext cx="10498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/>
              <a:t>Picture source: “Travel Model Validation and Reasonableness Checking Manual,” 1-5, Figure 1.1, 2010.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5B1D749-F740-8371-7767-C0909304E3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2520" y="2076450"/>
            <a:ext cx="5438140" cy="4050030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/>
              <a:t>Questions</a:t>
            </a:r>
          </a:p>
          <a:p>
            <a:r>
              <a:rPr lang="en-US"/>
              <a:t>What dataset is most applicable for resolving the biggest challenge?</a:t>
            </a:r>
          </a:p>
          <a:p>
            <a:r>
              <a:rPr lang="en-US"/>
              <a:t>What are the data gaps that have the highest needs?</a:t>
            </a:r>
          </a:p>
          <a:p>
            <a:r>
              <a:rPr lang="en-US"/>
              <a:t>Is there data you can’t collect or is cost-prohibitive, but would really improve modeling practice?</a:t>
            </a:r>
          </a:p>
          <a:p>
            <a:r>
              <a:rPr lang="en-US"/>
              <a:t>Are there new or emerging data you would like to apply to your model?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5182C7D4-1A26-330F-11A0-FBA8118F2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590" y="1862530"/>
            <a:ext cx="5438775" cy="23283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4C71110-E7DB-EA3C-6C9D-5EE6766030A5}"/>
              </a:ext>
            </a:extLst>
          </p:cNvPr>
          <p:cNvSpPr txBox="1"/>
          <p:nvPr/>
        </p:nvSpPr>
        <p:spPr>
          <a:xfrm>
            <a:off x="1465580" y="4057055"/>
            <a:ext cx="3838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Modeling practice </a:t>
            </a:r>
            <a:r>
              <a:rPr lang="en-US"/>
              <a:t>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Estimation,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Calibration,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Validation,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Sensitivity Testing,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Application,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Forecasting</a:t>
            </a:r>
          </a:p>
        </p:txBody>
      </p:sp>
    </p:spTree>
    <p:extLst>
      <p:ext uri="{BB962C8B-B14F-4D97-AF65-F5344CB8AC3E}">
        <p14:creationId xmlns:p14="http://schemas.microsoft.com/office/powerpoint/2010/main" val="65558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1382F-4FB8-9CE8-5435-49C499730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247914EA-9467-17FF-0FCD-444E15EACE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935C0C9-2BB0-C8F7-C9B7-394AEE18B0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3042" y="1253221"/>
            <a:ext cx="4743450" cy="1505011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What Data Would Most Advance Your Modeling Practice?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7BE778-8044-8C3D-0B5D-D33E3FFE1F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3271101"/>
            <a:ext cx="5990492" cy="296304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/>
              <a:t>You can provide your input via email by October 31</a:t>
            </a:r>
            <a:r>
              <a:rPr lang="en-US" sz="2800" baseline="30000"/>
              <a:t>st</a:t>
            </a:r>
            <a:endParaRPr lang="en-US" sz="2800"/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Hailey Amundson </a:t>
            </a:r>
            <a:r>
              <a:rPr lang="en-US">
                <a:hlinkClick r:id="rId4"/>
              </a:rPr>
              <a:t>hailey.amundson@insighttcinc.com</a:t>
            </a:r>
            <a:endParaRPr lang="en-US"/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David Schmitt, AICP </a:t>
            </a:r>
            <a:r>
              <a:rPr lang="en-US">
                <a:hlinkClick r:id="rId5"/>
              </a:rPr>
              <a:t>david.schmitt@insighttcinc.com</a:t>
            </a:r>
            <a:r>
              <a:rPr lang="en-US"/>
              <a:t> </a:t>
            </a:r>
          </a:p>
          <a:p>
            <a:pPr marL="971550" lvl="1" indent="-285750"/>
            <a:r>
              <a:rPr lang="en-US">
                <a:solidFill>
                  <a:srgbClr val="533740"/>
                </a:solidFill>
              </a:rPr>
              <a:t>Sarah Sun </a:t>
            </a:r>
            <a:r>
              <a:rPr lang="en-US">
                <a:hlinkClick r:id="rId6"/>
              </a:rPr>
              <a:t>sarah.sun@dot.gov</a:t>
            </a:r>
            <a:r>
              <a:rPr lang="en-US"/>
              <a:t> 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409E70-A3B5-D032-D360-A416779DA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9F4FA4-D6DF-46A1-AF02-C4F6968F76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20E46E4-3CDA-7F82-2ED0-2AB3205D0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80" y="548005"/>
            <a:ext cx="11038840" cy="915035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21F1FCA-A3C8-EC80-CA6C-3DC9B210E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661" y="2115961"/>
            <a:ext cx="4055718" cy="2626078"/>
          </a:xfr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FF2559-251F-9EA0-7180-46A9965AD7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30048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9F4FA4-D6DF-46A1-AF02-C4F6968F7661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DCEF0-9D86-E9F7-8D0D-83D9BBB6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580" y="1680660"/>
            <a:ext cx="3143429" cy="31434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5439A6-4844-568F-1E26-21F844335912}"/>
              </a:ext>
            </a:extLst>
          </p:cNvPr>
          <p:cNvSpPr txBox="1"/>
          <p:nvPr/>
        </p:nvSpPr>
        <p:spPr>
          <a:xfrm>
            <a:off x="783245" y="4824089"/>
            <a:ext cx="2577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533740"/>
                </a:solidFill>
              </a:rPr>
              <a:t>Link to access guidance toolkit</a:t>
            </a:r>
          </a:p>
        </p:txBody>
      </p:sp>
      <p:pic>
        <p:nvPicPr>
          <p:cNvPr id="5" name="Picture Placeholder 2">
            <a:extLst>
              <a:ext uri="{FF2B5EF4-FFF2-40B4-BE49-F238E27FC236}">
                <a16:creationId xmlns:a16="http://schemas.microsoft.com/office/drawing/2014/main" id="{00A6062F-4A06-8899-53EC-6A91437B24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" b="42"/>
          <a:stretch/>
        </p:blipFill>
        <p:spPr>
          <a:xfrm>
            <a:off x="4349715" y="1680660"/>
            <a:ext cx="3021159" cy="3143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44E7E1-CA00-9FCC-6A29-6196539818B6}"/>
              </a:ext>
            </a:extLst>
          </p:cNvPr>
          <p:cNvSpPr txBox="1"/>
          <p:nvPr/>
        </p:nvSpPr>
        <p:spPr>
          <a:xfrm>
            <a:off x="4349715" y="4824089"/>
            <a:ext cx="281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533740"/>
                </a:solidFill>
              </a:rPr>
              <a:t>Survey link to provide data ideas &amp; suggestions</a:t>
            </a:r>
          </a:p>
        </p:txBody>
      </p:sp>
    </p:spTree>
    <p:extLst>
      <p:ext uri="{BB962C8B-B14F-4D97-AF65-F5344CB8AC3E}">
        <p14:creationId xmlns:p14="http://schemas.microsoft.com/office/powerpoint/2010/main" val="179198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EC9C29"/>
      </a:accent1>
      <a:accent2>
        <a:srgbClr val="533740"/>
      </a:accent2>
      <a:accent3>
        <a:srgbClr val="47D45A"/>
      </a:accent3>
      <a:accent4>
        <a:srgbClr val="60CBF3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A06655A7C85F4BAB757278FAD7A3F5" ma:contentTypeVersion="6" ma:contentTypeDescription="Create a new document." ma:contentTypeScope="" ma:versionID="cb05dfccf4252633c2d4d2d0192e1de6">
  <xsd:schema xmlns:xsd="http://www.w3.org/2001/XMLSchema" xmlns:xs="http://www.w3.org/2001/XMLSchema" xmlns:p="http://schemas.microsoft.com/office/2006/metadata/properties" xmlns:ns2="597ee9e6-ea55-4425-80b9-44053f0184ce" xmlns:ns3="ee08ac1a-40bf-42d2-97da-df286d346ead" targetNamespace="http://schemas.microsoft.com/office/2006/metadata/properties" ma:root="true" ma:fieldsID="897b37b9eb503f8ed8967457ab7b8d0b" ns2:_="" ns3:_="">
    <xsd:import namespace="597ee9e6-ea55-4425-80b9-44053f0184ce"/>
    <xsd:import namespace="ee08ac1a-40bf-42d2-97da-df286d346e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ee9e6-ea55-4425-80b9-44053f018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8ac1a-40bf-42d2-97da-df286d346ea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490F37-3B35-4ED8-9568-D23D7D7961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559CDA-03A0-4754-BA1D-77317D1D1273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597ee9e6-ea55-4425-80b9-44053f0184c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ee08ac1a-40bf-42d2-97da-df286d346ead"/>
  </ds:schemaRefs>
</ds:datastoreItem>
</file>

<file path=customXml/itemProps3.xml><?xml version="1.0" encoding="utf-8"?>
<ds:datastoreItem xmlns:ds="http://schemas.openxmlformats.org/officeDocument/2006/customXml" ds:itemID="{A24492D8-846C-4DE5-99A0-51C60F4AED43}">
  <ds:schemaRefs>
    <ds:schemaRef ds:uri="597ee9e6-ea55-4425-80b9-44053f0184ce"/>
    <ds:schemaRef ds:uri="ee08ac1a-40bf-42d2-97da-df286d346e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b135dc52-46e9-4740-8296-30a83995833f}" enabled="0" method="" siteId="{b135dc52-46e9-4740-8296-30a8399583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1287</Words>
  <Application>Microsoft Office PowerPoint</Application>
  <PresentationFormat>Widescreen</PresentationFormat>
  <Paragraphs>177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Aptos</vt:lpstr>
      <vt:lpstr>Arial</vt:lpstr>
      <vt:lpstr>Office Theme</vt:lpstr>
      <vt:lpstr>Improving Travel Forecasting Accuracy Present &amp; Future</vt:lpstr>
      <vt:lpstr>Topics</vt:lpstr>
      <vt:lpstr>PowerPoint Presentation</vt:lpstr>
      <vt:lpstr>Toolkit Contents (for Beta-Testing)</vt:lpstr>
      <vt:lpstr>PowerPoint Presentation</vt:lpstr>
      <vt:lpstr>Looking Ahead</vt:lpstr>
      <vt:lpstr>What Data Would Most Advance Your Modeling Practice?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Nield</dc:creator>
  <cp:lastModifiedBy>Hailey Amundson</cp:lastModifiedBy>
  <cp:revision>21</cp:revision>
  <cp:lastPrinted>2025-09-09T18:20:39Z</cp:lastPrinted>
  <dcterms:created xsi:type="dcterms:W3CDTF">2025-03-24T19:12:32Z</dcterms:created>
  <dcterms:modified xsi:type="dcterms:W3CDTF">2025-09-09T18:22:23Z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0x010100B6A06655A7C85F4BAB757278FAD7A3F5</vt:lpwstr>
  </property>
  <property fmtid="{D5CDD505-2E9C-101B-9397-08002B2CF9AE}" pid="3" name="MediaServiceImageTags">
    <vt:lpwstr/>
  </property>
</Properties>
</file>