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2" r:id="rId6"/>
    <p:sldId id="258" r:id="rId7"/>
    <p:sldId id="273" r:id="rId8"/>
    <p:sldId id="274" r:id="rId9"/>
    <p:sldId id="275" r:id="rId10"/>
    <p:sldId id="280" r:id="rId11"/>
    <p:sldId id="277" r:id="rId12"/>
    <p:sldId id="276" r:id="rId13"/>
    <p:sldId id="278" r:id="rId14"/>
    <p:sldId id="279" r:id="rId15"/>
    <p:sldId id="281" r:id="rId16"/>
    <p:sldId id="28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96"/>
    <a:srgbClr val="3333CC"/>
    <a:srgbClr val="0000CC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A6C65-66BF-4833-B1D6-4D0F8A9D0D02}" v="415" dt="2025-09-09T01:16:5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92" d="100"/>
          <a:sy n="92" d="100"/>
        </p:scale>
        <p:origin x="588" y="30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radley" userId="cd5835827264cb9c" providerId="LiveId" clId="{F51D01FE-241A-41E5-8A08-D0188B4B31FC}"/>
    <pc:docChg chg="undo custSel addSld modSld sldOrd">
      <pc:chgData name="Mark Bradley" userId="cd5835827264cb9c" providerId="LiveId" clId="{F51D01FE-241A-41E5-8A08-D0188B4B31FC}" dt="2025-09-09T01:32:45.894" v="3412" actId="2711"/>
      <pc:docMkLst>
        <pc:docMk/>
      </pc:docMkLst>
      <pc:sldChg chg="modSp mod">
        <pc:chgData name="Mark Bradley" userId="cd5835827264cb9c" providerId="LiveId" clId="{F51D01FE-241A-41E5-8A08-D0188B4B31FC}" dt="2025-09-09T01:32:45.894" v="3412" actId="2711"/>
        <pc:sldMkLst>
          <pc:docMk/>
          <pc:sldMk cId="1969787568" sldId="271"/>
        </pc:sldMkLst>
        <pc:spChg chg="mod">
          <ac:chgData name="Mark Bradley" userId="cd5835827264cb9c" providerId="LiveId" clId="{F51D01FE-241A-41E5-8A08-D0188B4B31FC}" dt="2025-09-09T01:32:45.894" v="3412" actId="2711"/>
          <ac:spMkLst>
            <pc:docMk/>
            <pc:sldMk cId="1969787568" sldId="271"/>
            <ac:spMk id="2" creationId="{8BDF1EDE-5423-435C-B149-87AB1BC22B83}"/>
          </ac:spMkLst>
        </pc:spChg>
        <pc:spChg chg="mod">
          <ac:chgData name="Mark Bradley" userId="cd5835827264cb9c" providerId="LiveId" clId="{F51D01FE-241A-41E5-8A08-D0188B4B31FC}" dt="2025-09-09T01:32:35.064" v="3411" actId="2711"/>
          <ac:spMkLst>
            <pc:docMk/>
            <pc:sldMk cId="1969787568" sldId="271"/>
            <ac:spMk id="3" creationId="{AF64C29E-DF30-4DC6-AB95-2016F9A703B6}"/>
          </ac:spMkLst>
        </pc:spChg>
      </pc:sldChg>
      <pc:sldChg chg="modSp mod ord">
        <pc:chgData name="Mark Bradley" userId="cd5835827264cb9c" providerId="LiveId" clId="{F51D01FE-241A-41E5-8A08-D0188B4B31FC}" dt="2025-09-09T01:24:09.846" v="3265"/>
        <pc:sldMkLst>
          <pc:docMk/>
          <pc:sldMk cId="501208815" sldId="272"/>
        </pc:sldMkLst>
        <pc:spChg chg="mod">
          <ac:chgData name="Mark Bradley" userId="cd5835827264cb9c" providerId="LiveId" clId="{F51D01FE-241A-41E5-8A08-D0188B4B31FC}" dt="2025-09-09T01:23:06.033" v="3263" actId="2711"/>
          <ac:spMkLst>
            <pc:docMk/>
            <pc:sldMk cId="501208815" sldId="272"/>
            <ac:spMk id="3" creationId="{7541EF7F-8FB2-E258-EC92-43F6DA9AC635}"/>
          </ac:spMkLst>
        </pc:spChg>
      </pc:sldChg>
      <pc:sldChg chg="modSp mod">
        <pc:chgData name="Mark Bradley" userId="cd5835827264cb9c" providerId="LiveId" clId="{F51D01FE-241A-41E5-8A08-D0188B4B31FC}" dt="2025-09-09T01:24:50.604" v="3267" actId="114"/>
        <pc:sldMkLst>
          <pc:docMk/>
          <pc:sldMk cId="1077232603" sldId="274"/>
        </pc:sldMkLst>
        <pc:spChg chg="mod">
          <ac:chgData name="Mark Bradley" userId="cd5835827264cb9c" providerId="LiveId" clId="{F51D01FE-241A-41E5-8A08-D0188B4B31FC}" dt="2025-09-09T01:24:50.604" v="3267" actId="114"/>
          <ac:spMkLst>
            <pc:docMk/>
            <pc:sldMk cId="1077232603" sldId="274"/>
            <ac:spMk id="7" creationId="{85C892BC-13E2-3393-82C5-8A97E0FEFAE9}"/>
          </ac:spMkLst>
        </pc:spChg>
      </pc:sldChg>
      <pc:sldChg chg="modSp mod">
        <pc:chgData name="Mark Bradley" userId="cd5835827264cb9c" providerId="LiveId" clId="{F51D01FE-241A-41E5-8A08-D0188B4B31FC}" dt="2025-09-09T01:21:44.875" v="3262" actId="207"/>
        <pc:sldMkLst>
          <pc:docMk/>
          <pc:sldMk cId="4288318205" sldId="275"/>
        </pc:sldMkLst>
        <pc:picChg chg="mod">
          <ac:chgData name="Mark Bradley" userId="cd5835827264cb9c" providerId="LiveId" clId="{F51D01FE-241A-41E5-8A08-D0188B4B31FC}" dt="2025-09-09T01:21:44.875" v="3262" actId="207"/>
          <ac:picMkLst>
            <pc:docMk/>
            <pc:sldMk cId="4288318205" sldId="275"/>
            <ac:picMk id="8" creationId="{59B59A14-EFE3-6C04-75C4-DD5C7F4642E9}"/>
          </ac:picMkLst>
        </pc:picChg>
      </pc:sldChg>
      <pc:sldChg chg="addSp delSp modSp mod ord">
        <pc:chgData name="Mark Bradley" userId="cd5835827264cb9c" providerId="LiveId" clId="{F51D01FE-241A-41E5-8A08-D0188B4B31FC}" dt="2025-09-09T01:29:08.460" v="3369" actId="20577"/>
        <pc:sldMkLst>
          <pc:docMk/>
          <pc:sldMk cId="2780860141" sldId="276"/>
        </pc:sldMkLst>
        <pc:spChg chg="mod">
          <ac:chgData name="Mark Bradley" userId="cd5835827264cb9c" providerId="LiveId" clId="{F51D01FE-241A-41E5-8A08-D0188B4B31FC}" dt="2025-09-09T01:28:06.974" v="3361" actId="1076"/>
          <ac:spMkLst>
            <pc:docMk/>
            <pc:sldMk cId="2780860141" sldId="276"/>
            <ac:spMk id="2" creationId="{8779D65B-78A9-95F6-6453-DDFDEE0810C1}"/>
          </ac:spMkLst>
        </pc:spChg>
        <pc:spChg chg="add del mod">
          <ac:chgData name="Mark Bradley" userId="cd5835827264cb9c" providerId="LiveId" clId="{F51D01FE-241A-41E5-8A08-D0188B4B31FC}" dt="2025-09-09T00:35:35.583" v="1077"/>
          <ac:spMkLst>
            <pc:docMk/>
            <pc:sldMk cId="2780860141" sldId="276"/>
            <ac:spMk id="3" creationId="{A69F29C5-9B0E-713F-3342-99156174C7EA}"/>
          </ac:spMkLst>
        </pc:spChg>
        <pc:spChg chg="mod">
          <ac:chgData name="Mark Bradley" userId="cd5835827264cb9c" providerId="LiveId" clId="{F51D01FE-241A-41E5-8A08-D0188B4B31FC}" dt="2025-09-09T01:29:08.460" v="3369" actId="20577"/>
          <ac:spMkLst>
            <pc:docMk/>
            <pc:sldMk cId="2780860141" sldId="276"/>
            <ac:spMk id="7" creationId="{3D594EF9-E987-F250-1507-F7DCACE08349}"/>
          </ac:spMkLst>
        </pc:spChg>
        <pc:spChg chg="add mod">
          <ac:chgData name="Mark Bradley" userId="cd5835827264cb9c" providerId="LiveId" clId="{F51D01FE-241A-41E5-8A08-D0188B4B31FC}" dt="2025-09-09T00:37:14.257" v="1103" actId="12"/>
          <ac:spMkLst>
            <pc:docMk/>
            <pc:sldMk cId="2780860141" sldId="276"/>
            <ac:spMk id="8" creationId="{2E488B2C-EFFB-5ACC-D4A0-7BDDA24EAEDA}"/>
          </ac:spMkLst>
        </pc:spChg>
        <pc:spChg chg="add del mod">
          <ac:chgData name="Mark Bradley" userId="cd5835827264cb9c" providerId="LiveId" clId="{F51D01FE-241A-41E5-8A08-D0188B4B31FC}" dt="2025-09-09T00:43:25.949" v="1324" actId="478"/>
          <ac:spMkLst>
            <pc:docMk/>
            <pc:sldMk cId="2780860141" sldId="276"/>
            <ac:spMk id="9" creationId="{F956CD5E-1ECE-54B6-5C6E-E4DCFC7D9A13}"/>
          </ac:spMkLst>
        </pc:spChg>
        <pc:spChg chg="add del mod">
          <ac:chgData name="Mark Bradley" userId="cd5835827264cb9c" providerId="LiveId" clId="{F51D01FE-241A-41E5-8A08-D0188B4B31FC}" dt="2025-09-09T00:43:31.805" v="1325" actId="478"/>
          <ac:spMkLst>
            <pc:docMk/>
            <pc:sldMk cId="2780860141" sldId="276"/>
            <ac:spMk id="10" creationId="{D8D25D64-6339-A983-2222-FD1BE69B9E35}"/>
          </ac:spMkLst>
        </pc:spChg>
        <pc:spChg chg="add mod">
          <ac:chgData name="Mark Bradley" userId="cd5835827264cb9c" providerId="LiveId" clId="{F51D01FE-241A-41E5-8A08-D0188B4B31FC}" dt="2025-09-09T00:50:43.604" v="1712" actId="207"/>
          <ac:spMkLst>
            <pc:docMk/>
            <pc:sldMk cId="2780860141" sldId="276"/>
            <ac:spMk id="11" creationId="{57401FB4-1B1B-8A33-59DC-9094BB6A4010}"/>
          </ac:spMkLst>
        </pc:spChg>
        <pc:spChg chg="add del mod">
          <ac:chgData name="Mark Bradley" userId="cd5835827264cb9c" providerId="LiveId" clId="{F51D01FE-241A-41E5-8A08-D0188B4B31FC}" dt="2025-09-09T00:43:23.004" v="1323" actId="478"/>
          <ac:spMkLst>
            <pc:docMk/>
            <pc:sldMk cId="2780860141" sldId="276"/>
            <ac:spMk id="12" creationId="{536A1B0A-25C6-155A-08A1-E9DE44F600F9}"/>
          </ac:spMkLst>
        </pc:spChg>
        <pc:spChg chg="add mod">
          <ac:chgData name="Mark Bradley" userId="cd5835827264cb9c" providerId="LiveId" clId="{F51D01FE-241A-41E5-8A08-D0188B4B31FC}" dt="2025-09-09T01:28:52.593" v="3366" actId="20577"/>
          <ac:spMkLst>
            <pc:docMk/>
            <pc:sldMk cId="2780860141" sldId="276"/>
            <ac:spMk id="13" creationId="{D7EC49E1-CCE5-29A8-B73F-7D0484FE8F26}"/>
          </ac:spMkLst>
        </pc:spChg>
        <pc:picChg chg="add del mod">
          <ac:chgData name="Mark Bradley" userId="cd5835827264cb9c" providerId="LiveId" clId="{F51D01FE-241A-41E5-8A08-D0188B4B31FC}" dt="2025-09-09T00:36:18.560" v="1091" actId="478"/>
          <ac:picMkLst>
            <pc:docMk/>
            <pc:sldMk cId="2780860141" sldId="276"/>
            <ac:picMk id="6" creationId="{4057E716-08D4-CB58-D4E6-0E613A893C83}"/>
          </ac:picMkLst>
        </pc:picChg>
      </pc:sldChg>
      <pc:sldChg chg="addSp modSp add mod">
        <pc:chgData name="Mark Bradley" userId="cd5835827264cb9c" providerId="LiveId" clId="{F51D01FE-241A-41E5-8A08-D0188B4B31FC}" dt="2025-09-09T01:27:24.995" v="3335" actId="1076"/>
        <pc:sldMkLst>
          <pc:docMk/>
          <pc:sldMk cId="1915122371" sldId="277"/>
        </pc:sldMkLst>
        <pc:spChg chg="mod">
          <ac:chgData name="Mark Bradley" userId="cd5835827264cb9c" providerId="LiveId" clId="{F51D01FE-241A-41E5-8A08-D0188B4B31FC}" dt="2025-09-09T01:27:18.494" v="3334" actId="1076"/>
          <ac:spMkLst>
            <pc:docMk/>
            <pc:sldMk cId="1915122371" sldId="277"/>
            <ac:spMk id="2" creationId="{AB42C571-3644-8659-17CB-6ACA9350461C}"/>
          </ac:spMkLst>
        </pc:spChg>
        <pc:spChg chg="mod">
          <ac:chgData name="Mark Bradley" userId="cd5835827264cb9c" providerId="LiveId" clId="{F51D01FE-241A-41E5-8A08-D0188B4B31FC}" dt="2025-09-08T21:47:01.160" v="10" actId="5793"/>
          <ac:spMkLst>
            <pc:docMk/>
            <pc:sldMk cId="1915122371" sldId="277"/>
            <ac:spMk id="7" creationId="{B26DFF8E-EEB2-E07C-4927-99142215BF62}"/>
          </ac:spMkLst>
        </pc:spChg>
        <pc:graphicFrameChg chg="add mod">
          <ac:chgData name="Mark Bradley" userId="cd5835827264cb9c" providerId="LiveId" clId="{F51D01FE-241A-41E5-8A08-D0188B4B31FC}" dt="2025-09-09T01:27:24.995" v="3335" actId="1076"/>
          <ac:graphicFrameMkLst>
            <pc:docMk/>
            <pc:sldMk cId="1915122371" sldId="277"/>
            <ac:graphicFrameMk id="3" creationId="{01141CE6-82BE-6FFC-83D5-C54FDF604E95}"/>
          </ac:graphicFrameMkLst>
        </pc:graphicFrameChg>
      </pc:sldChg>
      <pc:sldChg chg="addSp delSp modSp add mod">
        <pc:chgData name="Mark Bradley" userId="cd5835827264cb9c" providerId="LiveId" clId="{F51D01FE-241A-41E5-8A08-D0188B4B31FC}" dt="2025-09-09T01:29:36.289" v="3370" actId="1076"/>
        <pc:sldMkLst>
          <pc:docMk/>
          <pc:sldMk cId="1537702366" sldId="278"/>
        </pc:sldMkLst>
        <pc:spChg chg="mod">
          <ac:chgData name="Mark Bradley" userId="cd5835827264cb9c" providerId="LiveId" clId="{F51D01FE-241A-41E5-8A08-D0188B4B31FC}" dt="2025-09-09T01:29:36.289" v="3370" actId="1076"/>
          <ac:spMkLst>
            <pc:docMk/>
            <pc:sldMk cId="1537702366" sldId="278"/>
            <ac:spMk id="2" creationId="{BA92F4A0-2BEC-4F00-8FAD-A90DE3084088}"/>
          </ac:spMkLst>
        </pc:spChg>
        <pc:graphicFrameChg chg="del">
          <ac:chgData name="Mark Bradley" userId="cd5835827264cb9c" providerId="LiveId" clId="{F51D01FE-241A-41E5-8A08-D0188B4B31FC}" dt="2025-09-09T00:08:45.907" v="31" actId="478"/>
          <ac:graphicFrameMkLst>
            <pc:docMk/>
            <pc:sldMk cId="1537702366" sldId="278"/>
            <ac:graphicFrameMk id="3" creationId="{FCABEA3F-1234-1C09-281B-2456BA9CC47F}"/>
          </ac:graphicFrameMkLst>
        </pc:graphicFrameChg>
        <pc:graphicFrameChg chg="add mod">
          <ac:chgData name="Mark Bradley" userId="cd5835827264cb9c" providerId="LiveId" clId="{F51D01FE-241A-41E5-8A08-D0188B4B31FC}" dt="2025-09-09T00:15:47.187" v="220" actId="14100"/>
          <ac:graphicFrameMkLst>
            <pc:docMk/>
            <pc:sldMk cId="1537702366" sldId="278"/>
            <ac:graphicFrameMk id="6" creationId="{FB2A416C-E8D8-01F0-1DD4-B0C7E2FF31D4}"/>
          </ac:graphicFrameMkLst>
        </pc:graphicFrameChg>
        <pc:graphicFrameChg chg="add mod">
          <ac:chgData name="Mark Bradley" userId="cd5835827264cb9c" providerId="LiveId" clId="{F51D01FE-241A-41E5-8A08-D0188B4B31FC}" dt="2025-09-09T00:15:57.430" v="221" actId="1076"/>
          <ac:graphicFrameMkLst>
            <pc:docMk/>
            <pc:sldMk cId="1537702366" sldId="278"/>
            <ac:graphicFrameMk id="8" creationId="{2275B72E-D7E0-AA84-9F29-AFD9733F2B37}"/>
          </ac:graphicFrameMkLst>
        </pc:graphicFrameChg>
      </pc:sldChg>
      <pc:sldChg chg="addSp delSp modSp add mod">
        <pc:chgData name="Mark Bradley" userId="cd5835827264cb9c" providerId="LiveId" clId="{F51D01FE-241A-41E5-8A08-D0188B4B31FC}" dt="2025-09-09T01:20:35.841" v="3166" actId="20577"/>
        <pc:sldMkLst>
          <pc:docMk/>
          <pc:sldMk cId="3938005616" sldId="279"/>
        </pc:sldMkLst>
        <pc:spChg chg="mod">
          <ac:chgData name="Mark Bradley" userId="cd5835827264cb9c" providerId="LiveId" clId="{F51D01FE-241A-41E5-8A08-D0188B4B31FC}" dt="2025-09-09T00:29:59.843" v="641" actId="1076"/>
          <ac:spMkLst>
            <pc:docMk/>
            <pc:sldMk cId="3938005616" sldId="279"/>
            <ac:spMk id="2" creationId="{D25D98F0-4E84-F9B8-2353-F6FC3AD975F2}"/>
          </ac:spMkLst>
        </pc:spChg>
        <pc:spChg chg="add mod">
          <ac:chgData name="Mark Bradley" userId="cd5835827264cb9c" providerId="LiveId" clId="{F51D01FE-241A-41E5-8A08-D0188B4B31FC}" dt="2025-09-09T01:20:35.841" v="3166" actId="20577"/>
          <ac:spMkLst>
            <pc:docMk/>
            <pc:sldMk cId="3938005616" sldId="279"/>
            <ac:spMk id="9" creationId="{11A02DFE-AE56-3F2F-40FE-06F68A44751C}"/>
          </ac:spMkLst>
        </pc:spChg>
        <pc:graphicFrameChg chg="add mod">
          <ac:chgData name="Mark Bradley" userId="cd5835827264cb9c" providerId="LiveId" clId="{F51D01FE-241A-41E5-8A08-D0188B4B31FC}" dt="2025-09-09T01:20:24.913" v="3163" actId="1076"/>
          <ac:graphicFrameMkLst>
            <pc:docMk/>
            <pc:sldMk cId="3938005616" sldId="279"/>
            <ac:graphicFrameMk id="3" creationId="{4E454129-DDCE-2656-75D7-A5FAE9ACF5E5}"/>
          </ac:graphicFrameMkLst>
        </pc:graphicFrameChg>
        <pc:graphicFrameChg chg="mod">
          <ac:chgData name="Mark Bradley" userId="cd5835827264cb9c" providerId="LiveId" clId="{F51D01FE-241A-41E5-8A08-D0188B4B31FC}" dt="2025-09-09T00:28:10.906" v="577" actId="692"/>
          <ac:graphicFrameMkLst>
            <pc:docMk/>
            <pc:sldMk cId="3938005616" sldId="279"/>
            <ac:graphicFrameMk id="6" creationId="{6BF5FA40-D667-39D2-5005-B352398C33A3}"/>
          </ac:graphicFrameMkLst>
        </pc:graphicFrameChg>
        <pc:graphicFrameChg chg="del">
          <ac:chgData name="Mark Bradley" userId="cd5835827264cb9c" providerId="LiveId" clId="{F51D01FE-241A-41E5-8A08-D0188B4B31FC}" dt="2025-09-09T00:21:50.811" v="535" actId="478"/>
          <ac:graphicFrameMkLst>
            <pc:docMk/>
            <pc:sldMk cId="3938005616" sldId="279"/>
            <ac:graphicFrameMk id="8" creationId="{8D8F4153-3E7B-E41D-4B13-F10684CCD8F1}"/>
          </ac:graphicFrameMkLst>
        </pc:graphicFrameChg>
      </pc:sldChg>
      <pc:sldChg chg="modSp add mod">
        <pc:chgData name="Mark Bradley" userId="cd5835827264cb9c" providerId="LiveId" clId="{F51D01FE-241A-41E5-8A08-D0188B4B31FC}" dt="2025-09-09T01:25:27.454" v="3271" actId="114"/>
        <pc:sldMkLst>
          <pc:docMk/>
          <pc:sldMk cId="30729036" sldId="280"/>
        </pc:sldMkLst>
        <pc:spChg chg="mod">
          <ac:chgData name="Mark Bradley" userId="cd5835827264cb9c" providerId="LiveId" clId="{F51D01FE-241A-41E5-8A08-D0188B4B31FC}" dt="2025-09-09T01:25:27.454" v="3271" actId="114"/>
          <ac:spMkLst>
            <pc:docMk/>
            <pc:sldMk cId="30729036" sldId="280"/>
            <ac:spMk id="7" creationId="{1CD11003-33EC-913D-4967-FCEA174E0C03}"/>
          </ac:spMkLst>
        </pc:spChg>
      </pc:sldChg>
      <pc:sldChg chg="addSp delSp modSp add mod">
        <pc:chgData name="Mark Bradley" userId="cd5835827264cb9c" providerId="LiveId" clId="{F51D01FE-241A-41E5-8A08-D0188B4B31FC}" dt="2025-09-09T01:30:35.865" v="3380" actId="20577"/>
        <pc:sldMkLst>
          <pc:docMk/>
          <pc:sldMk cId="261355826" sldId="281"/>
        </pc:sldMkLst>
        <pc:spChg chg="mod">
          <ac:chgData name="Mark Bradley" userId="cd5835827264cb9c" providerId="LiveId" clId="{F51D01FE-241A-41E5-8A08-D0188B4B31FC}" dt="2025-09-09T01:30:35.865" v="3380" actId="20577"/>
          <ac:spMkLst>
            <pc:docMk/>
            <pc:sldMk cId="261355826" sldId="281"/>
            <ac:spMk id="2" creationId="{6855C188-4BA9-70FD-5354-6061C8B1FCD8}"/>
          </ac:spMkLst>
        </pc:spChg>
        <pc:spChg chg="mod">
          <ac:chgData name="Mark Bradley" userId="cd5835827264cb9c" providerId="LiveId" clId="{F51D01FE-241A-41E5-8A08-D0188B4B31FC}" dt="2025-09-09T01:04:23.644" v="2135" actId="1076"/>
          <ac:spMkLst>
            <pc:docMk/>
            <pc:sldMk cId="261355826" sldId="281"/>
            <ac:spMk id="7" creationId="{487C5B62-E7FA-E2F3-8331-549836AE0927}"/>
          </ac:spMkLst>
        </pc:spChg>
        <pc:spChg chg="del">
          <ac:chgData name="Mark Bradley" userId="cd5835827264cb9c" providerId="LiveId" clId="{F51D01FE-241A-41E5-8A08-D0188B4B31FC}" dt="2025-09-09T00:56:19.772" v="1840" actId="478"/>
          <ac:spMkLst>
            <pc:docMk/>
            <pc:sldMk cId="261355826" sldId="281"/>
            <ac:spMk id="9" creationId="{F3E7149B-3C71-D86E-7AAB-0D0052B63393}"/>
          </ac:spMkLst>
        </pc:spChg>
        <pc:graphicFrameChg chg="del">
          <ac:chgData name="Mark Bradley" userId="cd5835827264cb9c" providerId="LiveId" clId="{F51D01FE-241A-41E5-8A08-D0188B4B31FC}" dt="2025-09-09T00:56:18.146" v="1839" actId="478"/>
          <ac:graphicFrameMkLst>
            <pc:docMk/>
            <pc:sldMk cId="261355826" sldId="281"/>
            <ac:graphicFrameMk id="3" creationId="{72528143-AEE1-E438-35DD-B9519A077879}"/>
          </ac:graphicFrameMkLst>
        </pc:graphicFrameChg>
        <pc:graphicFrameChg chg="del">
          <ac:chgData name="Mark Bradley" userId="cd5835827264cb9c" providerId="LiveId" clId="{F51D01FE-241A-41E5-8A08-D0188B4B31FC}" dt="2025-09-09T00:56:16.122" v="1838" actId="478"/>
          <ac:graphicFrameMkLst>
            <pc:docMk/>
            <pc:sldMk cId="261355826" sldId="281"/>
            <ac:graphicFrameMk id="6" creationId="{818C162A-B3C3-04DA-8162-F006E28A8B71}"/>
          </ac:graphicFrameMkLst>
        </pc:graphicFrameChg>
        <pc:graphicFrameChg chg="add mod">
          <ac:chgData name="Mark Bradley" userId="cd5835827264cb9c" providerId="LiveId" clId="{F51D01FE-241A-41E5-8A08-D0188B4B31FC}" dt="2025-09-09T01:04:28.451" v="2136" actId="1076"/>
          <ac:graphicFrameMkLst>
            <pc:docMk/>
            <pc:sldMk cId="261355826" sldId="281"/>
            <ac:graphicFrameMk id="8" creationId="{002BEDDE-4150-3315-D3F7-6034ED4827CD}"/>
          </ac:graphicFrameMkLst>
        </pc:graphicFrameChg>
      </pc:sldChg>
      <pc:sldChg chg="addSp delSp modSp add mod ord">
        <pc:chgData name="Mark Bradley" userId="cd5835827264cb9c" providerId="LiveId" clId="{F51D01FE-241A-41E5-8A08-D0188B4B31FC}" dt="2025-09-09T01:32:00.872" v="3410" actId="20577"/>
        <pc:sldMkLst>
          <pc:docMk/>
          <pc:sldMk cId="2309628789" sldId="282"/>
        </pc:sldMkLst>
        <pc:spChg chg="mod">
          <ac:chgData name="Mark Bradley" userId="cd5835827264cb9c" providerId="LiveId" clId="{F51D01FE-241A-41E5-8A08-D0188B4B31FC}" dt="2025-09-09T01:06:07.429" v="2169" actId="20577"/>
          <ac:spMkLst>
            <pc:docMk/>
            <pc:sldMk cId="2309628789" sldId="282"/>
            <ac:spMk id="2" creationId="{709DEEFA-81D6-8AA2-33EB-34B8118327F0}"/>
          </ac:spMkLst>
        </pc:spChg>
        <pc:spChg chg="del">
          <ac:chgData name="Mark Bradley" userId="cd5835827264cb9c" providerId="LiveId" clId="{F51D01FE-241A-41E5-8A08-D0188B4B31FC}" dt="2025-09-09T01:07:19.109" v="2325" actId="478"/>
          <ac:spMkLst>
            <pc:docMk/>
            <pc:sldMk cId="2309628789" sldId="282"/>
            <ac:spMk id="7" creationId="{6D677776-17E6-F1E3-9C19-09A8E68FF2FF}"/>
          </ac:spMkLst>
        </pc:spChg>
        <pc:spChg chg="mod">
          <ac:chgData name="Mark Bradley" userId="cd5835827264cb9c" providerId="LiveId" clId="{F51D01FE-241A-41E5-8A08-D0188B4B31FC}" dt="2025-09-09T01:32:00.872" v="3410" actId="20577"/>
          <ac:spMkLst>
            <pc:docMk/>
            <pc:sldMk cId="2309628789" sldId="282"/>
            <ac:spMk id="11" creationId="{6AE10E68-91E2-DA67-221E-23456A50B642}"/>
          </ac:spMkLst>
        </pc:spChg>
        <pc:spChg chg="del">
          <ac:chgData name="Mark Bradley" userId="cd5835827264cb9c" providerId="LiveId" clId="{F51D01FE-241A-41E5-8A08-D0188B4B31FC}" dt="2025-09-09T01:07:15.851" v="2324" actId="478"/>
          <ac:spMkLst>
            <pc:docMk/>
            <pc:sldMk cId="2309628789" sldId="282"/>
            <ac:spMk id="13" creationId="{E00AED87-CDE7-E998-93E1-49871244C53F}"/>
          </ac:spMkLst>
        </pc:spChg>
        <pc:grpChg chg="mod">
          <ac:chgData name="Mark Bradley" userId="cd5835827264cb9c" providerId="LiveId" clId="{F51D01FE-241A-41E5-8A08-D0188B4B31FC}" dt="2025-09-09T01:16:54" v="3091"/>
          <ac:grpSpMkLst>
            <pc:docMk/>
            <pc:sldMk cId="2309628789" sldId="282"/>
            <ac:grpSpMk id="9" creationId="{61557864-6B94-5EDD-F14A-E53CFAF07A2B}"/>
          </ac:grpSpMkLst>
        </pc:grpChg>
        <pc:grpChg chg="mod">
          <ac:chgData name="Mark Bradley" userId="cd5835827264cb9c" providerId="LiveId" clId="{F51D01FE-241A-41E5-8A08-D0188B4B31FC}" dt="2025-09-09T01:16:57.935" v="3095"/>
          <ac:grpSpMkLst>
            <pc:docMk/>
            <pc:sldMk cId="2309628789" sldId="282"/>
            <ac:grpSpMk id="17" creationId="{525AA9EB-53D3-9F9E-DB07-BF70B01A975E}"/>
          </ac:grpSpMkLst>
        </pc:grpChg>
        <pc:inkChg chg="add del mod">
          <ac:chgData name="Mark Bradley" userId="cd5835827264cb9c" providerId="LiveId" clId="{F51D01FE-241A-41E5-8A08-D0188B4B31FC}" dt="2025-09-09T01:17:03.823" v="3098" actId="478"/>
          <ac:inkMkLst>
            <pc:docMk/>
            <pc:sldMk cId="2309628789" sldId="282"/>
            <ac:inkMk id="3" creationId="{ABF8E4E9-BAC4-4404-1F04-4AB00AC62A8C}"/>
          </ac:inkMkLst>
        </pc:inkChg>
        <pc:inkChg chg="add del mod">
          <ac:chgData name="Mark Bradley" userId="cd5835827264cb9c" providerId="LiveId" clId="{F51D01FE-241A-41E5-8A08-D0188B4B31FC}" dt="2025-09-09T01:16:54" v="3091"/>
          <ac:inkMkLst>
            <pc:docMk/>
            <pc:sldMk cId="2309628789" sldId="282"/>
            <ac:inkMk id="6" creationId="{D4AD5253-544C-E5A9-AF48-3A814C1F6A83}"/>
          </ac:inkMkLst>
        </pc:inkChg>
        <pc:inkChg chg="add del">
          <ac:chgData name="Mark Bradley" userId="cd5835827264cb9c" providerId="LiveId" clId="{F51D01FE-241A-41E5-8A08-D0188B4B31FC}" dt="2025-09-09T01:16:53.490" v="3089" actId="9405"/>
          <ac:inkMkLst>
            <pc:docMk/>
            <pc:sldMk cId="2309628789" sldId="282"/>
            <ac:inkMk id="10" creationId="{A0BE2772-2F44-07A8-D5B5-C5409FEC830B}"/>
          </ac:inkMkLst>
        </pc:inkChg>
        <pc:inkChg chg="add mod">
          <ac:chgData name="Mark Bradley" userId="cd5835827264cb9c" providerId="LiveId" clId="{F51D01FE-241A-41E5-8A08-D0188B4B31FC}" dt="2025-09-09T01:16:57.935" v="3095"/>
          <ac:inkMkLst>
            <pc:docMk/>
            <pc:sldMk cId="2309628789" sldId="282"/>
            <ac:inkMk id="12" creationId="{F4F280AB-B563-0A95-941E-E2EAB66B7531}"/>
          </ac:inkMkLst>
        </pc:inkChg>
        <pc:inkChg chg="add">
          <ac:chgData name="Mark Bradley" userId="cd5835827264cb9c" providerId="LiveId" clId="{F51D01FE-241A-41E5-8A08-D0188B4B31FC}" dt="2025-09-09T01:16:56.615" v="3093" actId="9405"/>
          <ac:inkMkLst>
            <pc:docMk/>
            <pc:sldMk cId="2309628789" sldId="282"/>
            <ac:inkMk id="15" creationId="{C48020C5-3CA0-F4A7-80BE-E160D1022347}"/>
          </ac:inkMkLst>
        </pc:inkChg>
        <pc:inkChg chg="add mod">
          <ac:chgData name="Mark Bradley" userId="cd5835827264cb9c" providerId="LiveId" clId="{F51D01FE-241A-41E5-8A08-D0188B4B31FC}" dt="2025-09-09T01:16:57.935" v="3095"/>
          <ac:inkMkLst>
            <pc:docMk/>
            <pc:sldMk cId="2309628789" sldId="282"/>
            <ac:inkMk id="16" creationId="{04B7FB4B-480A-52B0-AA77-B0FCD60BA157}"/>
          </ac:inkMkLst>
        </pc:inkChg>
        <pc:inkChg chg="add">
          <ac:chgData name="Mark Bradley" userId="cd5835827264cb9c" providerId="LiveId" clId="{F51D01FE-241A-41E5-8A08-D0188B4B31FC}" dt="2025-09-09T01:16:58.592" v="3096" actId="9405"/>
          <ac:inkMkLst>
            <pc:docMk/>
            <pc:sldMk cId="2309628789" sldId="282"/>
            <ac:inkMk id="18" creationId="{85D007D4-98C4-BE1F-2085-66345BBE013D}"/>
          </ac:inkMkLst>
        </pc:inkChg>
        <pc:inkChg chg="add">
          <ac:chgData name="Mark Bradley" userId="cd5835827264cb9c" providerId="LiveId" clId="{F51D01FE-241A-41E5-8A08-D0188B4B31FC}" dt="2025-09-09T01:16:59.195" v="3097" actId="9405"/>
          <ac:inkMkLst>
            <pc:docMk/>
            <pc:sldMk cId="2309628789" sldId="282"/>
            <ac:inkMk id="19" creationId="{4296129B-6E44-B475-6DE7-1B31603A644F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cd5835827264cb9c/Documents/nhts/combined_old/summary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Average daily VMT</a:t>
            </a:r>
            <a:r>
              <a:rPr lang="en-US" sz="1800" baseline="0"/>
              <a:t> per adult for work and non-work trips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Sheet2!$B$107</c:f>
              <c:strCache>
                <c:ptCount val="1"/>
                <c:pt idx="0">
                  <c:v>work trip vmt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Sheet2!$A$108:$A$112</c:f>
              <c:numCache>
                <c:formatCode>General</c:formatCode>
                <c:ptCount val="5"/>
                <c:pt idx="0">
                  <c:v>1995</c:v>
                </c:pt>
                <c:pt idx="1">
                  <c:v>2001</c:v>
                </c:pt>
                <c:pt idx="2">
                  <c:v>2009</c:v>
                </c:pt>
                <c:pt idx="3">
                  <c:v>2017</c:v>
                </c:pt>
                <c:pt idx="4">
                  <c:v>2022</c:v>
                </c:pt>
              </c:numCache>
            </c:numRef>
          </c:cat>
          <c:val>
            <c:numRef>
              <c:f>Sheet2!$B$108:$B$112</c:f>
              <c:numCache>
                <c:formatCode>General</c:formatCode>
                <c:ptCount val="5"/>
                <c:pt idx="0">
                  <c:v>10.738899999999999</c:v>
                </c:pt>
                <c:pt idx="1">
                  <c:v>10.581</c:v>
                </c:pt>
                <c:pt idx="2">
                  <c:v>7.3552</c:v>
                </c:pt>
                <c:pt idx="3">
                  <c:v>7.5509000000000004</c:v>
                </c:pt>
                <c:pt idx="4">
                  <c:v>6.7344999999999997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EF-45AD-9B35-CC23BC44F6AB}"/>
            </c:ext>
          </c:extLst>
        </c:ser>
        <c:ser>
          <c:idx val="1"/>
          <c:order val="1"/>
          <c:tx>
            <c:strRef>
              <c:f>Sheet2!$C$107</c:f>
              <c:strCache>
                <c:ptCount val="1"/>
                <c:pt idx="0">
                  <c:v>non-work trip vmt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Sheet2!$A$108:$A$112</c:f>
              <c:numCache>
                <c:formatCode>General</c:formatCode>
                <c:ptCount val="5"/>
                <c:pt idx="0">
                  <c:v>1995</c:v>
                </c:pt>
                <c:pt idx="1">
                  <c:v>2001</c:v>
                </c:pt>
                <c:pt idx="2">
                  <c:v>2009</c:v>
                </c:pt>
                <c:pt idx="3">
                  <c:v>2017</c:v>
                </c:pt>
                <c:pt idx="4">
                  <c:v>2022</c:v>
                </c:pt>
              </c:numCache>
            </c:numRef>
          </c:cat>
          <c:val>
            <c:numRef>
              <c:f>Sheet2!$C$108:$C$112</c:f>
              <c:numCache>
                <c:formatCode>General</c:formatCode>
                <c:ptCount val="5"/>
                <c:pt idx="0">
                  <c:v>17.345400000000001</c:v>
                </c:pt>
                <c:pt idx="1">
                  <c:v>18.737300000000001</c:v>
                </c:pt>
                <c:pt idx="2">
                  <c:v>13.429600000000001</c:v>
                </c:pt>
                <c:pt idx="3">
                  <c:v>14.191700000000001</c:v>
                </c:pt>
                <c:pt idx="4">
                  <c:v>10.236599999999999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7EF-45AD-9B35-CC23BC44F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9483984"/>
        <c:axId val="1199482544"/>
      </c:barChart>
      <c:catAx>
        <c:axId val="11994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482544"/>
        <c:crosses val="autoZero"/>
        <c:auto val="1"/>
        <c:lblAlgn val="ctr"/>
        <c:lblOffset val="100"/>
        <c:noMultiLvlLbl val="0"/>
      </c:catAx>
      <c:valAx>
        <c:axId val="119948254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4839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dirty="0"/>
              <a:t>Regression Coef. by</a:t>
            </a:r>
            <a:r>
              <a:rPr lang="en-CA" sz="1800" baseline="0" dirty="0"/>
              <a:t> Age Group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Sheet2!$B$159:$B$165</c:f>
              <c:strCache>
                <c:ptCount val="7"/>
                <c:pt idx="0">
                  <c:v>age 18-24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65-74</c:v>
                </c:pt>
                <c:pt idx="6">
                  <c:v>age 75 up</c:v>
                </c:pt>
              </c:strCache>
            </c:strRef>
          </c:cat>
          <c:val>
            <c:numRef>
              <c:f>Sheet2!$C$159:$C$165</c:f>
              <c:numCache>
                <c:formatCode>General</c:formatCode>
                <c:ptCount val="7"/>
                <c:pt idx="0">
                  <c:v>0.61499999999999999</c:v>
                </c:pt>
                <c:pt idx="1">
                  <c:v>0.52200000000000002</c:v>
                </c:pt>
                <c:pt idx="2">
                  <c:v>0.32100000000000001</c:v>
                </c:pt>
                <c:pt idx="3">
                  <c:v>0</c:v>
                </c:pt>
                <c:pt idx="4">
                  <c:v>-0.16800000000000001</c:v>
                </c:pt>
                <c:pt idx="5">
                  <c:v>-0.30499999999999999</c:v>
                </c:pt>
                <c:pt idx="6">
                  <c:v>-0.73599999999999999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D-43EB-A2B7-8C4160412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367311"/>
        <c:axId val="1221368271"/>
      </c:barChart>
      <c:catAx>
        <c:axId val="122136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368271"/>
        <c:crosses val="autoZero"/>
        <c:auto val="1"/>
        <c:lblAlgn val="ctr"/>
        <c:lblOffset val="100"/>
        <c:noMultiLvlLbl val="0"/>
      </c:catAx>
      <c:valAx>
        <c:axId val="12213682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36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Regression</a:t>
            </a:r>
            <a:r>
              <a:rPr lang="en-US" sz="1800" baseline="0" dirty="0"/>
              <a:t> Coefficients by Age Cohort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Sheet2!$B$166:$B$175</c:f>
              <c:strCache>
                <c:ptCount val="10"/>
                <c:pt idx="0">
                  <c:v>Great</c:v>
                </c:pt>
                <c:pt idx="1">
                  <c:v>Silent 1</c:v>
                </c:pt>
                <c:pt idx="2">
                  <c:v>Silent 2</c:v>
                </c:pt>
                <c:pt idx="3">
                  <c:v>Boom 1</c:v>
                </c:pt>
                <c:pt idx="4">
                  <c:v>Boom 2</c:v>
                </c:pt>
                <c:pt idx="5">
                  <c:v>Gen X 1</c:v>
                </c:pt>
                <c:pt idx="6">
                  <c:v>Gen X 2</c:v>
                </c:pt>
                <c:pt idx="7">
                  <c:v>Millennial 1</c:v>
                </c:pt>
                <c:pt idx="8">
                  <c:v>Millennial 2</c:v>
                </c:pt>
                <c:pt idx="9">
                  <c:v>Gen Z</c:v>
                </c:pt>
              </c:strCache>
            </c:strRef>
          </c:cat>
          <c:val>
            <c:numRef>
              <c:f>Sheet2!$C$166:$C$175</c:f>
              <c:numCache>
                <c:formatCode>General</c:formatCode>
                <c:ptCount val="10"/>
                <c:pt idx="0">
                  <c:v>0.88800000000000001</c:v>
                </c:pt>
                <c:pt idx="1">
                  <c:v>0.82400000000000007</c:v>
                </c:pt>
                <c:pt idx="2">
                  <c:v>0.746</c:v>
                </c:pt>
                <c:pt idx="3">
                  <c:v>0.625</c:v>
                </c:pt>
                <c:pt idx="4">
                  <c:v>0.436</c:v>
                </c:pt>
                <c:pt idx="5">
                  <c:v>0.247</c:v>
                </c:pt>
                <c:pt idx="6">
                  <c:v>0</c:v>
                </c:pt>
                <c:pt idx="7">
                  <c:v>-0.26</c:v>
                </c:pt>
                <c:pt idx="8">
                  <c:v>-0.50600000000000001</c:v>
                </c:pt>
                <c:pt idx="9">
                  <c:v>-0.85400000000000009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5-43A8-9750-6B78F205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9704848"/>
        <c:axId val="2059705328"/>
      </c:barChart>
      <c:catAx>
        <c:axId val="205970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05328"/>
        <c:crosses val="autoZero"/>
        <c:auto val="1"/>
        <c:lblAlgn val="ctr"/>
        <c:lblOffset val="100"/>
        <c:noMultiLvlLbl val="0"/>
      </c:catAx>
      <c:valAx>
        <c:axId val="205970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7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dirty="0"/>
              <a:t>Regression Coef. by</a:t>
            </a:r>
            <a:r>
              <a:rPr lang="en-CA" sz="1800" baseline="0" dirty="0"/>
              <a:t> Age Group when Age Cohort Effects Included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Sheet2!$B$159:$B$165</c:f>
              <c:strCache>
                <c:ptCount val="7"/>
                <c:pt idx="0">
                  <c:v>age 18-24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65-74</c:v>
                </c:pt>
                <c:pt idx="6">
                  <c:v>age 75 up</c:v>
                </c:pt>
              </c:strCache>
            </c:strRef>
          </c:cat>
          <c:val>
            <c:numRef>
              <c:f>Sheet2!$C$159:$C$165</c:f>
              <c:numCache>
                <c:formatCode>General</c:formatCode>
                <c:ptCount val="7"/>
                <c:pt idx="0">
                  <c:v>0.61499999999999999</c:v>
                </c:pt>
                <c:pt idx="1">
                  <c:v>0.52200000000000002</c:v>
                </c:pt>
                <c:pt idx="2">
                  <c:v>0.32100000000000001</c:v>
                </c:pt>
                <c:pt idx="3">
                  <c:v>0</c:v>
                </c:pt>
                <c:pt idx="4">
                  <c:v>-0.16800000000000001</c:v>
                </c:pt>
                <c:pt idx="5">
                  <c:v>-0.30499999999999999</c:v>
                </c:pt>
                <c:pt idx="6">
                  <c:v>-0.73599999999999999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D-43EB-A2B7-8C4160412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367311"/>
        <c:axId val="1221368271"/>
      </c:barChart>
      <c:catAx>
        <c:axId val="122136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368271"/>
        <c:crosses val="autoZero"/>
        <c:auto val="1"/>
        <c:lblAlgn val="ctr"/>
        <c:lblOffset val="100"/>
        <c:noMultiLvlLbl val="0"/>
      </c:catAx>
      <c:valAx>
        <c:axId val="12213682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36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Regression Coef. by Age Group w/ Age Cohort Effects Removed</a:t>
            </a:r>
            <a:endParaRPr lang="en-US" sz="18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Sheet2!$B$215:$B$221</c:f>
              <c:strCache>
                <c:ptCount val="7"/>
                <c:pt idx="0">
                  <c:v>age 18-24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65-74</c:v>
                </c:pt>
                <c:pt idx="6">
                  <c:v>age 75 up</c:v>
                </c:pt>
              </c:strCache>
            </c:strRef>
          </c:cat>
          <c:val>
            <c:numRef>
              <c:f>Sheet2!$C$215:$C$221</c:f>
              <c:numCache>
                <c:formatCode>General</c:formatCode>
                <c:ptCount val="7"/>
                <c:pt idx="0">
                  <c:v>3.0000000000000001E-3</c:v>
                </c:pt>
                <c:pt idx="1">
                  <c:v>0.16900000000000001</c:v>
                </c:pt>
                <c:pt idx="2">
                  <c:v>0.25900000000000001</c:v>
                </c:pt>
                <c:pt idx="3">
                  <c:v>0</c:v>
                </c:pt>
                <c:pt idx="4">
                  <c:v>0.188</c:v>
                </c:pt>
                <c:pt idx="5">
                  <c:v>0.224</c:v>
                </c:pt>
                <c:pt idx="6">
                  <c:v>-6.6000000000000003E-2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E-41E3-A73A-6743E2815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841280"/>
        <c:axId val="1193843680"/>
      </c:barChart>
      <c:catAx>
        <c:axId val="11938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843680"/>
        <c:crosses val="autoZero"/>
        <c:auto val="1"/>
        <c:lblAlgn val="ctr"/>
        <c:lblOffset val="100"/>
        <c:noMultiLvlLbl val="0"/>
      </c:catAx>
      <c:valAx>
        <c:axId val="119384368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84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Coefficients</a:t>
            </a:r>
            <a:r>
              <a:rPr lang="en-US" sz="1800" baseline="0" dirty="0"/>
              <a:t> </a:t>
            </a:r>
            <a:r>
              <a:rPr lang="en-US" sz="1800" dirty="0"/>
              <a:t>for</a:t>
            </a:r>
            <a:r>
              <a:rPr lang="en-US" sz="1800" baseline="0" dirty="0"/>
              <a:t> gender and presence / age of children before and after 2009 survey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Sheet2!$C$267</c:f>
              <c:strCache>
                <c:ptCount val="1"/>
                <c:pt idx="0">
                  <c:v>Before 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Sheet2!$B$268:$B$273</c:f>
              <c:strCache>
                <c:ptCount val="6"/>
                <c:pt idx="0">
                  <c:v>male- no kids</c:v>
                </c:pt>
                <c:pt idx="1">
                  <c:v>male- kids age 0-5</c:v>
                </c:pt>
                <c:pt idx="2">
                  <c:v>male- all kids age 6+</c:v>
                </c:pt>
                <c:pt idx="3">
                  <c:v>female- no kids</c:v>
                </c:pt>
                <c:pt idx="4">
                  <c:v>female- kids age 0-5</c:v>
                </c:pt>
                <c:pt idx="5">
                  <c:v>female- all kids age 6+</c:v>
                </c:pt>
              </c:strCache>
            </c:strRef>
          </c:cat>
          <c:val>
            <c:numRef>
              <c:f>Sheet2!$C$268:$C$273</c:f>
              <c:numCache>
                <c:formatCode>General</c:formatCode>
                <c:ptCount val="6"/>
                <c:pt idx="0">
                  <c:v>0</c:v>
                </c:pt>
                <c:pt idx="1">
                  <c:v>7.5999999999999998E-2</c:v>
                </c:pt>
                <c:pt idx="2">
                  <c:v>0.114</c:v>
                </c:pt>
                <c:pt idx="3">
                  <c:v>-0.56299999999999994</c:v>
                </c:pt>
                <c:pt idx="4">
                  <c:v>-0.46899999999999997</c:v>
                </c:pt>
                <c:pt idx="5">
                  <c:v>-0.39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4-4114-9A78-19F5E0F0B1E3}"/>
            </c:ext>
          </c:extLst>
        </c:ser>
        <c:ser>
          <c:idx val="1"/>
          <c:order val="1"/>
          <c:tx>
            <c:strRef>
              <c:f>Sheet2!$D$267</c:f>
              <c:strCache>
                <c:ptCount val="1"/>
                <c:pt idx="0">
                  <c:v>2009 and 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Sheet2!$B$268:$B$273</c:f>
              <c:strCache>
                <c:ptCount val="6"/>
                <c:pt idx="0">
                  <c:v>male- no kids</c:v>
                </c:pt>
                <c:pt idx="1">
                  <c:v>male- kids age 0-5</c:v>
                </c:pt>
                <c:pt idx="2">
                  <c:v>male- all kids age 6+</c:v>
                </c:pt>
                <c:pt idx="3">
                  <c:v>female- no kids</c:v>
                </c:pt>
                <c:pt idx="4">
                  <c:v>female- kids age 0-5</c:v>
                </c:pt>
                <c:pt idx="5">
                  <c:v>female- all kids age 6+</c:v>
                </c:pt>
              </c:strCache>
            </c:strRef>
          </c:cat>
          <c:val>
            <c:numRef>
              <c:f>Sheet2!$D$268:$D$273</c:f>
              <c:numCache>
                <c:formatCode>General</c:formatCode>
                <c:ptCount val="6"/>
                <c:pt idx="0">
                  <c:v>0</c:v>
                </c:pt>
                <c:pt idx="1">
                  <c:v>0.115</c:v>
                </c:pt>
                <c:pt idx="2">
                  <c:v>0.126</c:v>
                </c:pt>
                <c:pt idx="3">
                  <c:v>-0.34499999999999997</c:v>
                </c:pt>
                <c:pt idx="4">
                  <c:v>-0.15</c:v>
                </c:pt>
                <c:pt idx="5">
                  <c:v>-0.115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4-4114-9A78-19F5E0F0B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9528447"/>
        <c:axId val="1109528927"/>
      </c:barChart>
      <c:catAx>
        <c:axId val="11095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528927"/>
        <c:crosses val="autoZero"/>
        <c:auto val="1"/>
        <c:lblAlgn val="ctr"/>
        <c:lblOffset val="100"/>
        <c:noMultiLvlLbl val="0"/>
      </c:catAx>
      <c:valAx>
        <c:axId val="1109528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5284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01826645106502"/>
          <c:y val="0.89636577295990005"/>
          <c:w val="0.48336798615459842"/>
          <c:h val="8.781471792320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1:16:56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1:16:5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1:16:57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1:16:5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1:16:59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F4FD1-8DC4-30FC-E47D-26AD616D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33D80-117B-86EE-D895-53CA50F55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EA4EA-A290-F530-442D-AAB3BD4F3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987A-F4D9-0BA0-BD1D-10F650D11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0FB80-4C72-7781-5627-97BEB8143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9313E-CA86-B3D5-0DAC-EC282F557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F5014-A34D-3A4A-DE8F-ED8FD4B8E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3D7F-51F7-35F9-AAD6-BB43F0D79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9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FE2C-B372-7373-9167-4A18E801D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5ACFB-DB73-D330-F0CD-A2052AABE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E0833-5A7A-E8B4-5AED-92DBDB6D8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D055-521A-F155-4829-FF2093763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9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90A4-4EF6-CF5A-6519-9C6518429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B530B-01DB-469B-6A55-11DB28586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8DD2A-AB2F-5ACD-A193-685A348AF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C5EDD-FF82-0DAE-0A32-0E9D2C3E0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25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5FF2-B7DD-429E-B946-7246EE99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2AE88-F018-64AF-FCC4-7AEC327AB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61622-09B7-299A-85B9-B2BBBDCD1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671B-E0B7-B7C1-C343-41A4BF30D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3A31-18A9-8FCD-A1FC-00CDD5EA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B5FFD-372D-D297-1F05-5E02EF516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3448C-1C3C-FF3A-0355-06637AF6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7DF7-B094-FD1E-E72D-3B7A4FC30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69EE-BF4B-7CDF-8545-A3D62CB7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E1EF8-7D78-6BBC-6828-C34257277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D5172-48D9-316C-3BFF-F043B157A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E7E3C-BA51-8863-8305-3BDBDEFD9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0CAC-1444-EEFB-C8CC-2C068E0E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592DE-96D8-9128-B80F-30CD7D009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75F8F-D203-8FC7-ABF9-5321DA172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3BEE-3404-F1A8-E887-762C6EAD8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4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F4BE6-2902-526E-161E-57A6F9A10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41E7A-64EF-8517-58A1-0AEA5A535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DD8B5-FF91-0E2A-9116-856280C38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57FD-4670-B8A3-30CA-621C34D77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978AA-87AC-003D-6E26-1E3FD8EB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3E8FA-E7A7-8A28-EB94-200F87AF8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17F1B-2CD5-2298-F76B-FC6C01F9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0CC25-B4FB-005B-ABCA-CC8516F7F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1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0C198-B137-0BA5-E08A-0D4C4D53D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E9A84-0881-ECB6-ADC9-2C94EDD6F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BE0B9-9F08-BDA2-3D38-02D5ABA24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5851-66C0-6C12-D84D-C26944F85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4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hova.com/embedded/session/b0kitYLTonIzVU26vERb8gXZi%404PmOCqTY6zxshGkPQ%3D/463995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16.png"/><Relationship Id="rId9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B@BlueDoorSR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7709" y="945572"/>
            <a:ext cx="4374572" cy="5283281"/>
          </a:xfrm>
        </p:spPr>
        <p:txBody>
          <a:bodyPr anchor="ctr"/>
          <a:lstStyle/>
          <a:p>
            <a:r>
              <a:rPr lang="en-US" sz="3200" dirty="0">
                <a:solidFill>
                  <a:srgbClr val="1845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Untangling ageing and age cohort effects in auto use and active transportation</a:t>
            </a:r>
            <a:br>
              <a:rPr lang="en-US" sz="3200" dirty="0">
                <a:solidFill>
                  <a:srgbClr val="0000CC"/>
                </a:solidFill>
              </a:rPr>
            </a:br>
            <a:br>
              <a:rPr lang="en-US" sz="3200" dirty="0">
                <a:solidFill>
                  <a:srgbClr val="0000CC"/>
                </a:solidFill>
              </a:rPr>
            </a:br>
            <a:r>
              <a:rPr lang="en-US" sz="3200" dirty="0"/>
              <a:t>Mark Bradley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16F62-1879-5738-B6A1-808BA8E41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7" y="4978979"/>
            <a:ext cx="2861829" cy="734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DAD4A-0479-8814-7D71-640E2959E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253" y="6057900"/>
            <a:ext cx="3216476" cy="8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01FE0-DD04-3B9F-D684-D3EC0269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F4A0-2BEC-4F00-8FAD-A90DE308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28" y="486016"/>
            <a:ext cx="8774836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Generational effects in the opposite direction as for walk and bike in the previous example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FD23A91-E58C-B870-A9FA-A9843C1F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10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E4F8D-4A0A-A6B1-8A75-FA6459A1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A7009-DF8F-418D-D39C-E1979274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4B73EF-D704-2C41-63F5-582BE25370D9}"/>
              </a:ext>
            </a:extLst>
          </p:cNvPr>
          <p:cNvSpPr txBox="1">
            <a:spLocks/>
          </p:cNvSpPr>
          <p:nvPr/>
        </p:nvSpPr>
        <p:spPr>
          <a:xfrm>
            <a:off x="1013400" y="1628233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2A416C-E8D8-01F0-1DD4-B0C7E2FF3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987832"/>
              </p:ext>
            </p:extLst>
          </p:nvPr>
        </p:nvGraphicFramePr>
        <p:xfrm>
          <a:off x="305046" y="1272977"/>
          <a:ext cx="4010397" cy="490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75B72E-D7E0-AA84-9F29-AFD9733F2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72981"/>
              </p:ext>
            </p:extLst>
          </p:nvPr>
        </p:nvGraphicFramePr>
        <p:xfrm>
          <a:off x="4663316" y="1289307"/>
          <a:ext cx="4748646" cy="506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770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0757C-2CD2-3331-D9EB-F22D9DB0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98F0-4E84-F9B8-2353-F6FC3AD9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63" y="387742"/>
            <a:ext cx="9263209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AGE EFFECTS mostly disappear when age cohort effects are removed- they are confounded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6AA5B8-E388-47FD-CCFF-49C65F9F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11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7F72E-3F29-61B9-FD28-9AE861CC4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4256D-5866-B84F-320D-04E3F435F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C3DB2-CF94-6E42-4753-6D362D47E85D}"/>
              </a:ext>
            </a:extLst>
          </p:cNvPr>
          <p:cNvSpPr txBox="1">
            <a:spLocks/>
          </p:cNvSpPr>
          <p:nvPr/>
        </p:nvSpPr>
        <p:spPr>
          <a:xfrm>
            <a:off x="1013400" y="1628233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F5FA40-D667-39D2-5005-B352398C3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58873"/>
              </p:ext>
            </p:extLst>
          </p:nvPr>
        </p:nvGraphicFramePr>
        <p:xfrm>
          <a:off x="305046" y="1117429"/>
          <a:ext cx="4010397" cy="506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454129-DDCE-2656-75D7-A5FAE9ACF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963467"/>
              </p:ext>
            </p:extLst>
          </p:nvPr>
        </p:nvGraphicFramePr>
        <p:xfrm>
          <a:off x="4615675" y="1117428"/>
          <a:ext cx="4010397" cy="506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A02DFE-AE56-3F2F-40FE-06F68A44751C}"/>
              </a:ext>
            </a:extLst>
          </p:cNvPr>
          <p:cNvSpPr txBox="1"/>
          <p:nvPr/>
        </p:nvSpPr>
        <p:spPr>
          <a:xfrm>
            <a:off x="8419738" y="1496429"/>
            <a:ext cx="2660073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The model fit also goes down very significantly..</a:t>
            </a:r>
          </a:p>
          <a:p>
            <a:r>
              <a:rPr lang="en-CA" dirty="0"/>
              <a:t>R-squared 0.263 vs 0.247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44BDA-F2B9-A243-FD7F-B2B28ADD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C188-4BA9-70FD-5354-6061C8B1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1197487"/>
            <a:ext cx="9263209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Longitudinal data can also indicate shifts in other effects – GENDER Differences becoming less important than household lifecycle, with shift mainly occurring between 2001 and 2009 surveys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1054D0-B0AD-CCE9-2F27-5463E364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12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2B6D3-5CDA-DBB3-ADDC-26E3C067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4CC44-8346-8BEF-A95E-478A6D078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7C5B62-E7FA-E2F3-8331-549836AE0927}"/>
              </a:ext>
            </a:extLst>
          </p:cNvPr>
          <p:cNvSpPr txBox="1">
            <a:spLocks/>
          </p:cNvSpPr>
          <p:nvPr/>
        </p:nvSpPr>
        <p:spPr>
          <a:xfrm>
            <a:off x="915770" y="2172567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2BEDDE-4150-3315-D3F7-6034ED482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52178"/>
              </p:ext>
            </p:extLst>
          </p:nvPr>
        </p:nvGraphicFramePr>
        <p:xfrm>
          <a:off x="1579419" y="2006629"/>
          <a:ext cx="7460672" cy="401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35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4F122-81AF-4575-D917-2FDDA699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EEFA-81D6-8AA2-33EB-34B81183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00" y="675094"/>
            <a:ext cx="9099695" cy="59788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Conclusions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4A53C0-8863-17EF-4DC9-F0373B0F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13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390C7-FF2C-FA07-347C-3D91F3D9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26005-2709-208C-306D-1A2AE06E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1B57E8D-CAD0-210D-FF52-FF0AA69E9F7D}"/>
              </a:ext>
            </a:extLst>
          </p:cNvPr>
          <p:cNvSpPr txBox="1">
            <a:spLocks/>
          </p:cNvSpPr>
          <p:nvPr/>
        </p:nvSpPr>
        <p:spPr>
          <a:xfrm>
            <a:off x="1086136" y="2686616"/>
            <a:ext cx="2862410" cy="935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E10E68-91E2-DA67-221E-23456A50B642}"/>
              </a:ext>
            </a:extLst>
          </p:cNvPr>
          <p:cNvSpPr txBox="1">
            <a:spLocks/>
          </p:cNvSpPr>
          <p:nvPr/>
        </p:nvSpPr>
        <p:spPr>
          <a:xfrm>
            <a:off x="919882" y="1488433"/>
            <a:ext cx="8889136" cy="7502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/>
              </a:rPr>
              <a:t>Ageing effects are confounded with age cohort (generation) effects in cross-sectional data.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Longitudinal data are needed to “untangle” the effects.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/>
              </a:rPr>
              <a:t>Each generation appears to </a:t>
            </a:r>
            <a:r>
              <a:rPr lang="en-US" sz="2400" b="1" u="sng" dirty="0">
                <a:solidFill>
                  <a:schemeClr val="tx1"/>
                </a:solidFill>
                <a:latin typeface="Calibri" panose="020F0502020204030204"/>
              </a:rPr>
              <a:t>drive somewhat less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/>
              </a:rPr>
              <a:t>and </a:t>
            </a:r>
            <a:r>
              <a:rPr lang="en-US" sz="2400" b="1" u="sng" dirty="0">
                <a:solidFill>
                  <a:schemeClr val="tx1"/>
                </a:solidFill>
                <a:latin typeface="Calibri" panose="020F0502020204030204"/>
              </a:rPr>
              <a:t>walk and bike somewhat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/>
              </a:rPr>
              <a:t>than the generation it replaces, all else equal. 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More frequent and consistent national travel surveys (like those in several other countries) would improve such analysis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/>
              </a:rPr>
              <a:t>It is particularly important for longer-term forecasting models when  shifts in the future age profile are expected. (This is the case for the models used for most regional transportation plans.)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184596"/>
                </a:solidFill>
                <a:latin typeface="Calibri" panose="020F0502020204030204"/>
              </a:rPr>
              <a:t>Assumptions needed for new adults (e.g. Gen Alpha the same as Gen Z)</a:t>
            </a:r>
          </a:p>
          <a:p>
            <a:pPr marL="119063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184596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184596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8020C5-3CA0-F4A7-80BE-E160D1022347}"/>
                  </a:ext>
                </a:extLst>
              </p14:cNvPr>
              <p14:cNvContentPartPr/>
              <p14:nvPr/>
            </p14:nvContentPartPr>
            <p14:xfrm>
              <a:off x="6535931" y="608902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8020C5-3CA0-F4A7-80BE-E160D10223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9811" y="6082904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AA9EB-53D3-9F9E-DB07-BF70B01A975E}"/>
              </a:ext>
            </a:extLst>
          </p:cNvPr>
          <p:cNvGrpSpPr/>
          <p:nvPr/>
        </p:nvGrpSpPr>
        <p:grpSpPr>
          <a:xfrm>
            <a:off x="6484091" y="6015944"/>
            <a:ext cx="41400" cy="11160"/>
            <a:chOff x="6484091" y="6015944"/>
            <a:chExt cx="41400" cy="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F280AB-B563-0A95-941E-E2EAB66B7531}"/>
                    </a:ext>
                  </a:extLst>
                </p14:cNvPr>
                <p14:cNvContentPartPr/>
                <p14:nvPr/>
              </p14:nvContentPartPr>
              <p14:xfrm>
                <a:off x="6525131" y="6026744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F280AB-B563-0A95-941E-E2EAB66B75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9011" y="60206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B7FB4B-480A-52B0-AA77-B0FCD60BA157}"/>
                    </a:ext>
                  </a:extLst>
                </p14:cNvPr>
                <p14:cNvContentPartPr/>
                <p14:nvPr/>
              </p14:nvContentPartPr>
              <p14:xfrm>
                <a:off x="6484091" y="6015944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B7FB4B-480A-52B0-AA77-B0FCD60BA1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971" y="60098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D007D4-98C4-BE1F-2085-66345BBE013D}"/>
                  </a:ext>
                </a:extLst>
              </p14:cNvPr>
              <p14:cNvContentPartPr/>
              <p14:nvPr/>
            </p14:nvContentPartPr>
            <p14:xfrm>
              <a:off x="6556451" y="622402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D007D4-98C4-BE1F-2085-66345BBE01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0331" y="6217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96129B-6E44-B475-6DE7-1B31603A644F}"/>
                  </a:ext>
                </a:extLst>
              </p14:cNvPr>
              <p14:cNvContentPartPr/>
              <p14:nvPr/>
            </p14:nvContentPartPr>
            <p14:xfrm>
              <a:off x="6650051" y="616174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96129B-6E44-B475-6DE7-1B31603A64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3931" y="615562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62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535182"/>
          </a:xfrm>
        </p:spPr>
        <p:txBody>
          <a:bodyPr/>
          <a:lstStyle/>
          <a:p>
            <a:r>
              <a:rPr lang="en-US" dirty="0">
                <a:solidFill>
                  <a:srgbClr val="1845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673" y="2614648"/>
            <a:ext cx="4179570" cy="285018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845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Bradley</a:t>
            </a:r>
          </a:p>
          <a:p>
            <a:r>
              <a:rPr lang="en-US" dirty="0">
                <a:solidFill>
                  <a:srgbClr val="184596"/>
                </a:solidFill>
                <a:hlinkClick r:id="rId3"/>
              </a:rPr>
              <a:t>MarkB@BlueDoorSR.com</a:t>
            </a:r>
            <a:endParaRPr lang="en-US" dirty="0">
              <a:solidFill>
                <a:srgbClr val="184596"/>
              </a:solidFill>
            </a:endParaRPr>
          </a:p>
          <a:p>
            <a:endParaRPr lang="en-US" dirty="0">
              <a:solidFill>
                <a:srgbClr val="184596"/>
              </a:solidFill>
            </a:endParaRPr>
          </a:p>
          <a:p>
            <a:endParaRPr lang="en-US" dirty="0">
              <a:solidFill>
                <a:srgbClr val="184596"/>
              </a:solidFill>
            </a:endParaRPr>
          </a:p>
          <a:p>
            <a:endParaRPr lang="en-US" dirty="0">
              <a:solidFill>
                <a:srgbClr val="18459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A2EC2-8466-A139-D494-993A64628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268554"/>
            <a:ext cx="286536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C17A7-683B-8643-9870-378F7E01C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2A8A-6554-1D9B-C596-51ACC119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675095"/>
          </a:xfrm>
        </p:spPr>
        <p:txBody>
          <a:bodyPr/>
          <a:lstStyle/>
          <a:p>
            <a:r>
              <a:rPr lang="en-CA" b="1" dirty="0">
                <a:solidFill>
                  <a:srgbClr val="184596"/>
                </a:solidFill>
              </a:rPr>
              <a:t>What is the problem?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E3C3914-3086-ABF3-55B2-4AB20D44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2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2E66A-B2C5-7931-6679-59B99B28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73F16-71F3-F3E3-4737-EB654B9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EF7F-8FB2-E258-EC92-43F6DA9AC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42" y="1443433"/>
            <a:ext cx="8497021" cy="467681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travel demand models assume that travel behavior in a given context (the model coefficients) will remain constant into the future    &gt;&gt;&gt;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most models, in 20-30 years, all else equal…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in my generation will behave the same as people in my parents’ generation are behaving now.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in my children’s generation will behave the same as people in my generation are behaving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3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D91B7-3028-F62A-5FA8-3FE6FC42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F691E-5A60-3E2D-38F8-481EB082A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42B721-1169-8CC9-5616-65C1CE9F67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938" t="28387" r="40340" b="14054"/>
          <a:stretch>
            <a:fillRect/>
          </a:stretch>
        </p:blipFill>
        <p:spPr>
          <a:xfrm>
            <a:off x="135082" y="653437"/>
            <a:ext cx="5270204" cy="5799528"/>
          </a:xfrm>
          <a:prstGeom prst="rect">
            <a:avLst/>
          </a:prstGeom>
        </p:spPr>
      </p:pic>
      <p:pic>
        <p:nvPicPr>
          <p:cNvPr id="1028" name="Picture 4" descr="This graphic shows how the US population is ageing | World Economic Forum">
            <a:extLst>
              <a:ext uri="{FF2B5EF4-FFF2-40B4-BE49-F238E27FC236}">
                <a16:creationId xmlns:a16="http://schemas.microsoft.com/office/drawing/2014/main" id="{628986D3-D4E4-F6AF-ACF0-35EDE1DEE1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54" y="670731"/>
            <a:ext cx="5001632" cy="57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ED3E9398-49C5-8B16-265E-CCFAFD5BC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6070" y="104716"/>
            <a:ext cx="728821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https://www.visualcapitalist.com/us-population-pyramid-1980-2050/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97739-7FD7-1745-01EE-2FFD6C49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D3E4-414E-C171-B34B-A534BD45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1" y="268360"/>
            <a:ext cx="8621714" cy="675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84596"/>
                </a:solidFill>
              </a:rPr>
              <a:t>How are the generations different right now?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E7C3B2B-5F89-1481-88CD-A663EBE3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4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E5B2D-6DE0-62A6-9D3F-05006854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62007-942B-BF91-ED01-1346EC8E2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13B40EC-F0C0-7FB2-F95C-C36FFE4FBC67}"/>
              </a:ext>
            </a:extLst>
          </p:cNvPr>
          <p:cNvSpPr txBox="1">
            <a:spLocks/>
          </p:cNvSpPr>
          <p:nvPr/>
        </p:nvSpPr>
        <p:spPr>
          <a:xfrm>
            <a:off x="671420" y="1087905"/>
            <a:ext cx="3072981" cy="538235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845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 / USUALLY </a:t>
            </a:r>
            <a:r>
              <a:rPr lang="en-US" b="1" dirty="0">
                <a:solidFill>
                  <a:srgbClr val="184596"/>
                </a:solidFill>
                <a:latin typeface="Calibri" panose="020F0502020204030204"/>
              </a:rPr>
              <a:t>OBSERV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845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IN DATA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Gender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lifecycle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Work/school status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Race/ethnicity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Vehicle availability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ysClr val="windowText" lastClr="000000"/>
                </a:solidFill>
                <a:latin typeface="Calibri" panose="020F0502020204030204"/>
              </a:rPr>
              <a:t>etc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…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3D82-8504-7116-D9F9-9CAEBF91BF5E}"/>
              </a:ext>
            </a:extLst>
          </p:cNvPr>
          <p:cNvSpPr txBox="1">
            <a:spLocks/>
          </p:cNvSpPr>
          <p:nvPr/>
        </p:nvSpPr>
        <p:spPr>
          <a:xfrm>
            <a:off x="4046214" y="1087905"/>
            <a:ext cx="4989840" cy="538235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SUBJECTIVE / RARELY OBSERVABLE IN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Past travel experiences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Developed travel habits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Attitudes and habits related to health, exercise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Attitudes and behavior related to the environment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Attitudes toward &amp; use of new technologies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Participation in the “shared economy”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248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20E6B-A877-3374-9377-C4A1743A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7501-F311-E3CD-4FB6-E51C7297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50" y="955964"/>
            <a:ext cx="8621714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To separate the effects of ageing versus generational differences, we need consistent longitudinal data over a long period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1F1FDA-7CCE-E967-E4CA-D79FEF5D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5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E3939-0A67-FFDA-6299-D0EAB714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61312-DE20-91B4-7137-542C7413F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C892BC-13E2-3393-82C5-8A97E0FEFAE9}"/>
              </a:ext>
            </a:extLst>
          </p:cNvPr>
          <p:cNvSpPr txBox="1">
            <a:spLocks/>
          </p:cNvSpPr>
          <p:nvPr/>
        </p:nvSpPr>
        <p:spPr>
          <a:xfrm>
            <a:off x="1013400" y="1628233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b="1" u="sng" dirty="0">
                <a:solidFill>
                  <a:srgbClr val="184596"/>
                </a:solidFill>
                <a:latin typeface="Calibri" panose="020F0502020204030204"/>
              </a:rPr>
              <a:t>EXAMPLE</a:t>
            </a: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: First presented at the “</a:t>
            </a:r>
            <a:r>
              <a:rPr lang="en-US" sz="2400" b="1" i="1" dirty="0">
                <a:solidFill>
                  <a:srgbClr val="184596"/>
                </a:solidFill>
                <a:latin typeface="Calibri" panose="020F0502020204030204"/>
              </a:rPr>
              <a:t>Zephyr Panel on Behavior Dynamics: The Future Accelerated</a:t>
            </a: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” in December 2020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Reason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 An update of the IMPACTS 2050 model developed for </a:t>
            </a: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NCHRP Report 750: Strategic Issues Facing Transportation. Volume 6: The Effects of Socio-Demographics on Future Travel Demand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Method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 A longitudinal analysis of the National Household Travel Survey (NHTS) from 1995, 2001, 2009 and 2017 for various types of travel choice models.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Also controlled for income, race/ethnicity, household lifecycle, employment status, vehicle availability and residence area type, as well as year-specific effects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723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D03AE-EF69-1D88-EA3E-BC5D9CFD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ADC1-EFB9-0AB7-718E-696ABF58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50" y="648320"/>
            <a:ext cx="8621714" cy="5978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Age group and Generation coefficients from an adult non-work trip mode choice model</a:t>
            </a:r>
            <a:endParaRPr lang="en-US" b="1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49F693E-79B0-DA66-3993-CD4EAC7E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6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99089-C609-4116-71F6-B0273A00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8768B-68B7-8D29-CB2A-9690EB233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127DF7-3B06-C698-A261-8A11437227AA}"/>
              </a:ext>
            </a:extLst>
          </p:cNvPr>
          <p:cNvSpPr txBox="1">
            <a:spLocks/>
          </p:cNvSpPr>
          <p:nvPr/>
        </p:nvSpPr>
        <p:spPr>
          <a:xfrm>
            <a:off x="854795" y="1521698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B59A14-EFE3-6C04-75C4-DD5C7F46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4" y="1287062"/>
            <a:ext cx="4435459" cy="4833184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tile tx="0" ty="0" sx="100000" sy="100000" flip="none" algn="tl"/>
          </a:blip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1811D-FC6C-05C1-5A1D-B32005E44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63" y="1287062"/>
            <a:ext cx="4671664" cy="53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EE316-0D88-BD10-88FC-08EF265E7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4E60-B002-C2C0-EDE0-C30C95EA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00" y="675094"/>
            <a:ext cx="9099695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NEW for this presentation: an analysis of vehicle-miles traveled (VMT) by Adults over time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F54A41-59E2-4D9D-CE4B-F7DAB374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7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D0C22-9607-0AF7-5A09-FB316D9D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8D027-25B5-BEE1-AEFE-7C9C71EE7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D11003-33EC-913D-4967-FCEA174E0C03}"/>
              </a:ext>
            </a:extLst>
          </p:cNvPr>
          <p:cNvSpPr txBox="1">
            <a:spLocks/>
          </p:cNvSpPr>
          <p:nvPr/>
        </p:nvSpPr>
        <p:spPr>
          <a:xfrm>
            <a:off x="1013400" y="1628233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Previous research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 McDonald, N. (2015). " </a:t>
            </a: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Are Millennials Really the “Go-Nowhere” Generation?"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Journal of the American Planning Association.  (Used 1995, 2001, 2007 NHTS.)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RSG, Coogan, M., RAND Corp., Nelson/Nygaard. (2017). “</a:t>
            </a: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NCHRP 08-36, Task 132. Understanding Changes in Youth Mobility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”.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/>
              </a:rPr>
              <a:t>Updated method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:  Added data from 2017 and 2022 NHTS. Extended the focus beyond Millennials to all adults.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Again, controlled for income, race/ethnicity, household lifecycle, employment status, vehicle availability and residence area type, as well as year-specific effects</a:t>
            </a: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D4EE9-F885-5B16-2A2F-7BAF157D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C571-3644-8659-17CB-6ACA9350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1197487"/>
            <a:ext cx="9302604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NEW for this presentation: an analysis of vehicle-miles traveled (VMT) by Adults over time. What are the trends behind the aggregate numbers?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48B41EF-181C-95D6-2F97-FA48BA4A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8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35F64-B9A8-E27A-9D90-5C8D12A71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EBA7B-D2BA-F665-719F-8E8AF55A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6DFF8E-EEB2-E07C-4927-99142215BF62}"/>
              </a:ext>
            </a:extLst>
          </p:cNvPr>
          <p:cNvSpPr txBox="1">
            <a:spLocks/>
          </p:cNvSpPr>
          <p:nvPr/>
        </p:nvSpPr>
        <p:spPr>
          <a:xfrm>
            <a:off x="1013400" y="1628233"/>
            <a:ext cx="8954223" cy="47102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141CE6-82BE-6FFC-83D5-C54FDF604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16868"/>
              </p:ext>
            </p:extLst>
          </p:nvPr>
        </p:nvGraphicFramePr>
        <p:xfrm>
          <a:off x="1287977" y="2090082"/>
          <a:ext cx="7413171" cy="45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512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1C40D-7828-53EA-5BA5-FC2D002AE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D65B-78A9-95F6-6453-DDFDEE08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82" y="843561"/>
            <a:ext cx="9099695" cy="59788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184596"/>
                </a:solidFill>
              </a:rPr>
              <a:t>Modeling approach: Log-Linear regression at the person-day level</a:t>
            </a:r>
            <a:endParaRPr lang="en-US" b="1" dirty="0">
              <a:solidFill>
                <a:srgbClr val="184596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046EBE-6AE3-6632-EC83-A19737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3316" y="647025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200" smtClean="0"/>
              <a:pPr/>
              <a:t>9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26944-6A9B-91C8-2FB6-E47833F4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927" y="0"/>
            <a:ext cx="2660073" cy="675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795F9-BEE7-F512-2399-4AE0F4403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6231920"/>
            <a:ext cx="2549236" cy="6508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594EF9-E987-F250-1507-F7DCACE08349}"/>
              </a:ext>
            </a:extLst>
          </p:cNvPr>
          <p:cNvSpPr txBox="1">
            <a:spLocks/>
          </p:cNvSpPr>
          <p:nvPr/>
        </p:nvSpPr>
        <p:spPr>
          <a:xfrm>
            <a:off x="748146" y="2467769"/>
            <a:ext cx="3711000" cy="935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Age group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Age cohort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Worker status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Gender by presence  </a:t>
            </a:r>
          </a:p>
          <a:p>
            <a:pPr marL="119063" lvl="1" indent="0">
              <a:spcBef>
                <a:spcPts val="6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    and age of children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Household size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HH vehicle availability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Log of HH income (2025 $)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Race and ethnicity (not significant)</a:t>
            </a:r>
          </a:p>
          <a:p>
            <a:pPr marL="119063" lvl="1" indent="0">
              <a:spcBef>
                <a:spcPts val="600"/>
              </a:spcBef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488B2C-EFFB-5ACC-D4A0-7BDDA24EAEDA}"/>
              </a:ext>
            </a:extLst>
          </p:cNvPr>
          <p:cNvSpPr txBox="1">
            <a:spLocks/>
          </p:cNvSpPr>
          <p:nvPr/>
        </p:nvSpPr>
        <p:spPr>
          <a:xfrm>
            <a:off x="1086136" y="2686616"/>
            <a:ext cx="2862410" cy="935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7401FB4-1B1B-8A33-59DC-9094BB6A4010}"/>
              </a:ext>
            </a:extLst>
          </p:cNvPr>
          <p:cNvSpPr txBox="1">
            <a:spLocks/>
          </p:cNvSpPr>
          <p:nvPr/>
        </p:nvSpPr>
        <p:spPr>
          <a:xfrm>
            <a:off x="919882" y="1488433"/>
            <a:ext cx="10536382" cy="7502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84596"/>
                </a:solidFill>
                <a:latin typeface="Calibri" panose="020F0502020204030204"/>
              </a:rPr>
              <a:t>The dependent variable is  LN(vehicle-miles as a driver on the travel day + 1.0).   The independent variables are: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184596"/>
              </a:solidFill>
              <a:latin typeface="Calibri" panose="020F0502020204030204"/>
            </a:endParaRPr>
          </a:p>
          <a:p>
            <a:pPr marL="119063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184596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184596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7EC49E1-CCE5-29A8-B73F-7D0484FE8F26}"/>
              </a:ext>
            </a:extLst>
          </p:cNvPr>
          <p:cNvSpPr txBox="1">
            <a:spLocks/>
          </p:cNvSpPr>
          <p:nvPr/>
        </p:nvSpPr>
        <p:spPr>
          <a:xfrm>
            <a:off x="5013901" y="2584645"/>
            <a:ext cx="3711000" cy="935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Log of Census block group     population density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Non-MSA area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Day of the week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Month of the year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Proxy data bias</a:t>
            </a:r>
          </a:p>
          <a:p>
            <a:pPr marL="119063" lvl="1" indent="0">
              <a:spcBef>
                <a:spcPts val="600"/>
              </a:spcBef>
              <a:buNone/>
            </a:pP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Residual constant for each survey year (not very large)</a:t>
            </a:r>
          </a:p>
          <a:p>
            <a:pPr lvl="1">
              <a:spcBef>
                <a:spcPts val="600"/>
              </a:spcBef>
            </a:pP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19063" lvl="1" indent="0">
              <a:spcBef>
                <a:spcPts val="600"/>
              </a:spcBef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08601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{81280053-8D2C-43D6-8BF2-58981C43A889}TF7521aafa-c748-4c40-a498-ba511be234dc5b1b6097_win32-5039330bb2f3</Template>
  <TotalTime>332</TotalTime>
  <Words>854</Words>
  <Application>Microsoft Office PowerPoint</Application>
  <PresentationFormat>Widescreen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Custom</vt:lpstr>
      <vt:lpstr>Untangling ageing and age cohort effects in auto use and active transportation  Mark Bradley </vt:lpstr>
      <vt:lpstr>What is the problem?</vt:lpstr>
      <vt:lpstr>Source: https://www.visualcapitalist.com/us-population-pyramid-1980-2050/</vt:lpstr>
      <vt:lpstr>How are the generations different right now?</vt:lpstr>
      <vt:lpstr>To separate the effects of ageing versus generational differences, we need consistent longitudinal data over a long period</vt:lpstr>
      <vt:lpstr>Age group and Generation coefficients from an adult non-work trip mode choice model</vt:lpstr>
      <vt:lpstr>NEW for this presentation: an analysis of vehicle-miles traveled (VMT) by Adults over time</vt:lpstr>
      <vt:lpstr>NEW for this presentation: an analysis of vehicle-miles traveled (VMT) by Adults over time. What are the trends behind the aggregate numbers?</vt:lpstr>
      <vt:lpstr>Modeling approach: Log-Linear regression at the person-day level</vt:lpstr>
      <vt:lpstr>Generational effects in the opposite direction as for walk and bike in the previous example</vt:lpstr>
      <vt:lpstr>AGE EFFECTS mostly disappear when age cohort effects are removed- they are confounded</vt:lpstr>
      <vt:lpstr>Longitudinal data can also indicate shifts in other effects – GENDER Differences becoming less important than household lifecycle, with shift mainly occurring between 2001 and 2009 surveys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Bradley</dc:creator>
  <cp:lastModifiedBy>Mark Bradley</cp:lastModifiedBy>
  <cp:revision>1</cp:revision>
  <dcterms:created xsi:type="dcterms:W3CDTF">2025-09-08T20:00:44Z</dcterms:created>
  <dcterms:modified xsi:type="dcterms:W3CDTF">2025-09-09T01:32:53Z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