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23"/>
  </p:notesMasterIdLst>
  <p:sldIdLst>
    <p:sldId id="260" r:id="rId5"/>
    <p:sldId id="257" r:id="rId6"/>
    <p:sldId id="268" r:id="rId7"/>
    <p:sldId id="271" r:id="rId8"/>
    <p:sldId id="275" r:id="rId9"/>
    <p:sldId id="273" r:id="rId10"/>
    <p:sldId id="277" r:id="rId11"/>
    <p:sldId id="276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4" r:id="rId22"/>
  </p:sldIdLst>
  <p:sldSz cx="12192000" cy="6858000"/>
  <p:notesSz cx="6858000" cy="9144000"/>
  <p:embeddedFontLst>
    <p:embeddedFont>
      <p:font typeface="Poppins" panose="00000500000000000000" pitchFamily="2" charset="0"/>
      <p:regular r:id="rId24"/>
      <p:bold r:id="rId25"/>
      <p:italic r:id="rId26"/>
    </p:embeddedFont>
    <p:embeddedFont>
      <p:font typeface="Poppins Medium" panose="00000600000000000000" pitchFamily="2" charset="0"/>
      <p:regular r:id="rId27"/>
      <p:italic r:id="rId28"/>
    </p:embeddedFont>
    <p:embeddedFont>
      <p:font typeface="Poppins SemiBold" panose="00000700000000000000" pitchFamily="2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27A2BF-271F-E939-D36A-06E81ABA4E10}" name="Allie Perez" initials="AP" userId="S::APerez@psrc.org::b4672f5d-b7e1-47d1-8996-c12053e739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EAB200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78" autoAdjust="0"/>
  </p:normalViewPr>
  <p:slideViewPr>
    <p:cSldViewPr snapToGrid="0">
      <p:cViewPr varScale="1">
        <p:scale>
          <a:sx n="77" d="100"/>
          <a:sy n="77" d="100"/>
        </p:scale>
        <p:origin x="76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1776-8C95-47F2-B848-3FFF67C47C6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F16D6-7A0C-4945-A461-CA7C0184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7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448D5-53F1-0194-1C79-8B0D6078E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6CD2F7-631B-CA86-898A-15D404755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1A78E-F486-5FC6-1BF6-584220DA8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1B841-22CC-88DB-67DC-85AE6B021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EC297-8B2E-B94A-8E06-88624AF8B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DB0D4-E665-B5FA-B109-BAE6051EC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62659-46AF-BBED-DD52-69361085A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AAEAE-2985-38C8-A6DF-D90E3B9F9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FF9C4-BDB6-AB86-1424-A0223B856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86D37-CA62-C98A-7121-B9896D05C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535C5-77D5-D65E-6A79-49190F9C7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EE2E-F9A3-3E3A-7EDD-6D97F47EC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3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F691-91F3-54B7-BCAA-969DF8D2B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D421A-C4A3-3943-0BC3-E15E00196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C99346-804C-E06B-DBE4-165AD140C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269E1-40F6-2D00-DDDE-355E7E837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6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E41F1-BF4B-F81B-FAD8-BDDC3D8D8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8F1E5-308B-3822-DF54-80BAF5A03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25EE1-B560-F1D4-3E92-30FC99B50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C88A-9AE0-82D4-D018-31746E7D2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AF862-4E54-0A5E-62A5-5B0E64F9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3158F-6B67-CEE2-2734-C74EB987B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7140B-79E5-1993-1496-B3345DEF5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6BC2C-C521-76DB-5D54-626DC3A4A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2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5A00A-ECEB-57F9-CF2A-0017DA0C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1F5D62-4209-52C7-9E76-C78B29175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F0C4CD-4052-A72D-8164-624A5B1CF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DDD7-2BFE-D98B-9CC1-4CAFA0900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FE235-3225-43F5-45FD-A27C6DFA8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E60A1-7E63-D896-D8E7-F023DD17C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9B864-918B-BAFB-0304-EBD73EBC0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81923-51E0-4553-2A2C-347693E88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3F1C7-4878-99F2-65E5-1EBCE85D5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4C9C4-9E40-4B76-C356-566A80442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203CC-0BD3-9FD1-7044-71BAD1664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E91FE-77E8-EE2A-7CF8-266E215AC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9AAE-5159-4CCE-90D3-414BF1AA53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andscape with trees and blue sky&#10;&#10;Description automatically generated with low confidence">
            <a:extLst>
              <a:ext uri="{FF2B5EF4-FFF2-40B4-BE49-F238E27FC236}">
                <a16:creationId xmlns:a16="http://schemas.microsoft.com/office/drawing/2014/main" id="{E661BB55-9F80-DD82-F4AE-B143E2AE1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4DE81-EFAC-01D2-2A9B-DD0F9FEF8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401358" y="491821"/>
            <a:ext cx="11389283" cy="117161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BC5CF-114A-321A-E68F-6C7ADDE5F1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401358" y="1663432"/>
            <a:ext cx="9144000" cy="453431"/>
          </a:xfr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subtitle/date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2B0226-A611-3C32-B7A3-037899F7D7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19" y="4578048"/>
            <a:ext cx="3089881" cy="9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DC666B6-8DF4-5E57-EB32-5511E9247D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525"/>
            <a:ext cx="5081551" cy="9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8DC4A2E8-C6E7-34BA-0A1E-AE78376DF3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7791" y="5857025"/>
            <a:ext cx="7189124" cy="58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We are leaders in the region to realize equity for all. Diversity, racial equity</a:t>
            </a:r>
            <a:r>
              <a:rPr 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 </a:t>
            </a:r>
            <a:r>
              <a:rPr 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and inclusion are integrated into how we carry out all our work. 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619CFE94-D5CC-41E3-8D28-9E808756A5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09366" y="6434402"/>
            <a:ext cx="17043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rgbClr val="009D92"/>
                </a:solidFill>
                <a:latin typeface="Poppins Medium" pitchFamily="2" charset="77"/>
                <a:cs typeface="Poppins Medium" pitchFamily="2" charset="77"/>
              </a:rPr>
              <a:t>psrc.org/equity</a:t>
            </a:r>
          </a:p>
        </p:txBody>
      </p:sp>
    </p:spTree>
    <p:extLst>
      <p:ext uri="{BB962C8B-B14F-4D97-AF65-F5344CB8AC3E}">
        <p14:creationId xmlns:p14="http://schemas.microsoft.com/office/powerpoint/2010/main" val="356099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B0DA8D-CE38-D927-9B67-845EBF2E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8" b="8776"/>
          <a:stretch/>
        </p:blipFill>
        <p:spPr>
          <a:xfrm>
            <a:off x="0" y="0"/>
            <a:ext cx="12192000" cy="693637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79DA580-1AAE-2D39-95D1-F36EC3B272D2}"/>
              </a:ext>
            </a:extLst>
          </p:cNvPr>
          <p:cNvSpPr txBox="1">
            <a:spLocks/>
          </p:cNvSpPr>
          <p:nvPr/>
        </p:nvSpPr>
        <p:spPr>
          <a:xfrm>
            <a:off x="10561898" y="6387835"/>
            <a:ext cx="45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A161E-7FE9-324D-B1A3-BF3F7A54C6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C4E553A-0357-4995-E477-975E1CA08F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924" y="3664883"/>
            <a:ext cx="5268126" cy="98107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a thank you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2963D28-F8E2-9FCC-ED7D-851D7ABDD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923" y="4737407"/>
            <a:ext cx="4465409" cy="12271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contact name, title and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C3402-0FE5-BBCC-C0BF-9072AAC72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68" y="5372978"/>
            <a:ext cx="3403294" cy="10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7D55E81-D444-14A3-5F84-D2C0A5F08F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4DE81-EFAC-01D2-2A9B-DD0F9FEF8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401358" y="491821"/>
            <a:ext cx="11389283" cy="117161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BC5CF-114A-321A-E68F-6C7ADDE5F1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401358" y="1663432"/>
            <a:ext cx="9144000" cy="453431"/>
          </a:xfr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subtitle/date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2B0226-A611-3C32-B7A3-037899F7D7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19" y="4578048"/>
            <a:ext cx="3089881" cy="9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DC666B6-8DF4-5E57-EB32-5511E9247D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525"/>
            <a:ext cx="5081551" cy="9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8DC4A2E8-C6E7-34BA-0A1E-AE78376DF3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7791" y="5857025"/>
            <a:ext cx="7189124" cy="58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We are leaders in the region to realize equity for all. Diversity, racial equity</a:t>
            </a:r>
            <a:r>
              <a:rPr 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 </a:t>
            </a:r>
            <a:r>
              <a:rPr 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and inclusion are integrated into how we carry out all our work. 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619CFE94-D5CC-41E3-8D28-9E808756A5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09366" y="6434402"/>
            <a:ext cx="17043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rgbClr val="009D92"/>
                </a:solidFill>
                <a:latin typeface="Poppins Medium" pitchFamily="2" charset="77"/>
                <a:cs typeface="Poppins Medium" pitchFamily="2" charset="77"/>
              </a:rPr>
              <a:t>psrc.org/equity</a:t>
            </a:r>
          </a:p>
        </p:txBody>
      </p:sp>
    </p:spTree>
    <p:extLst>
      <p:ext uri="{BB962C8B-B14F-4D97-AF65-F5344CB8AC3E}">
        <p14:creationId xmlns:p14="http://schemas.microsoft.com/office/powerpoint/2010/main" val="308437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1B93FB-F738-6DE8-AB7C-41E17B4807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59180"/>
            <a:ext cx="12192000" cy="1038225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908E0-2B84-E0C9-D6A4-8ADADE294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78" y="233043"/>
            <a:ext cx="10515600" cy="61047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AC9EB-F72D-7916-1B22-D9D04C0F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7018" y="6259832"/>
            <a:ext cx="526420" cy="365125"/>
          </a:xfrm>
        </p:spPr>
        <p:txBody>
          <a:bodyPr/>
          <a:lstStyle/>
          <a:p>
            <a:fld id="{577A161E-7FE9-324D-B1A3-BF3F7A54C6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0DCB35-F7B5-BB0B-B9AD-109D5F52BC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34" y="6134008"/>
            <a:ext cx="718957" cy="6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36233F-95C0-FBC8-3A1F-29488004B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1500188"/>
            <a:ext cx="10182225" cy="46339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5893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hot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21F042-DB0B-98E4-A174-3D9D547AB572}"/>
              </a:ext>
            </a:extLst>
          </p:cNvPr>
          <p:cNvSpPr/>
          <p:nvPr/>
        </p:nvSpPr>
        <p:spPr>
          <a:xfrm>
            <a:off x="0" y="-59180"/>
            <a:ext cx="12192000" cy="1038225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373B09-1303-B391-17F5-85BA4985B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78" y="233043"/>
            <a:ext cx="10515600" cy="61047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88138DB-FF7B-976A-BF60-66D764563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79045"/>
            <a:ext cx="6365358" cy="5878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5E39EBB-9242-8F81-54D0-5F856C30DB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34" y="6134008"/>
            <a:ext cx="718957" cy="6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EB7CD7-9D29-6B9C-FE72-59B5BEB967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2013" y="2246313"/>
            <a:ext cx="4175125" cy="23653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9F3A8EC-D646-E3FA-3B04-84330886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7018" y="6259832"/>
            <a:ext cx="526420" cy="365125"/>
          </a:xfrm>
        </p:spPr>
        <p:txBody>
          <a:bodyPr/>
          <a:lstStyle/>
          <a:p>
            <a:fld id="{577A161E-7FE9-324D-B1A3-BF3F7A54C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5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hoto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5FB9BE-267B-DAB0-D8D6-95310EA99792}"/>
              </a:ext>
            </a:extLst>
          </p:cNvPr>
          <p:cNvSpPr/>
          <p:nvPr/>
        </p:nvSpPr>
        <p:spPr>
          <a:xfrm>
            <a:off x="0" y="-59180"/>
            <a:ext cx="12192000" cy="1038225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898A-2DB8-CA96-628B-238A257BB2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78" y="233043"/>
            <a:ext cx="10515600" cy="61047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2822151-08CB-56E1-F760-85ED67A98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9553" y="979046"/>
            <a:ext cx="6372447" cy="5878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4454BCC-53E1-93EA-FC63-B8F967B8E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34" y="6134008"/>
            <a:ext cx="718957" cy="6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057B9B5-1808-2B0A-AC20-240DF4B675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8627" y="2740725"/>
            <a:ext cx="4175125" cy="23653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B596F8-A0C8-04F4-2F54-E50F560A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7018" y="6259832"/>
            <a:ext cx="526420" cy="365125"/>
          </a:xfrm>
        </p:spPr>
        <p:txBody>
          <a:bodyPr/>
          <a:lstStyle/>
          <a:p>
            <a:fld id="{577A161E-7FE9-324D-B1A3-BF3F7A54C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 (ce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rt Placeholder 20">
            <a:extLst>
              <a:ext uri="{FF2B5EF4-FFF2-40B4-BE49-F238E27FC236}">
                <a16:creationId xmlns:a16="http://schemas.microsoft.com/office/drawing/2014/main" id="{0F32A192-37A8-BA34-9142-78E917158FD3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2691124" y="1984959"/>
            <a:ext cx="6230937" cy="4452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F04AE6-67F4-68C7-8C99-6E1CE138907F}"/>
              </a:ext>
            </a:extLst>
          </p:cNvPr>
          <p:cNvSpPr/>
          <p:nvPr/>
        </p:nvSpPr>
        <p:spPr>
          <a:xfrm>
            <a:off x="0" y="-59180"/>
            <a:ext cx="12192000" cy="1038225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92497A-FD01-D2CA-FCB6-3CCA25D0F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78" y="233043"/>
            <a:ext cx="10515600" cy="61047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F039EAB-BA68-F5B6-83C2-C6955C5BCE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34" y="6134008"/>
            <a:ext cx="718957" cy="6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F5BE88AA-C902-7117-384C-B2A8CA0818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03" y="6495749"/>
            <a:ext cx="3629231" cy="32316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Click to add citation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B9A1EA0-6545-B015-83F9-1D2DED37B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124" y="1386463"/>
            <a:ext cx="6230937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F8030ED-F1B9-460C-E66B-B563E781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7018" y="6259832"/>
            <a:ext cx="526420" cy="365125"/>
          </a:xfrm>
        </p:spPr>
        <p:txBody>
          <a:bodyPr/>
          <a:lstStyle/>
          <a:p>
            <a:fld id="{577A161E-7FE9-324D-B1A3-BF3F7A54C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E611CA78-A355-8DCA-B484-77A72DA724F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2175" y="1409700"/>
            <a:ext cx="5746750" cy="4918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97CB7-2F74-BBBC-C94F-2BD96566751F}"/>
              </a:ext>
            </a:extLst>
          </p:cNvPr>
          <p:cNvSpPr/>
          <p:nvPr/>
        </p:nvSpPr>
        <p:spPr>
          <a:xfrm>
            <a:off x="0" y="-59180"/>
            <a:ext cx="12192000" cy="1038225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A1AA11-BCFE-7206-9F3A-2EB4487CE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78" y="233043"/>
            <a:ext cx="10515600" cy="61047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4B3135-62F2-148B-8B7D-807E44E1DD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34" y="6134008"/>
            <a:ext cx="718957" cy="6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A68407E-0D0B-5958-3D2A-3170830A3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03" y="6495749"/>
            <a:ext cx="3629231" cy="32316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Click to add citation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6908B4-B047-A618-CB10-3D9DFCE3D8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531" y="2185567"/>
            <a:ext cx="3417018" cy="3366340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691433-5AE0-9497-AA61-49FFCB2BA6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67018" y="6259832"/>
            <a:ext cx="526420" cy="365125"/>
          </a:xfrm>
        </p:spPr>
        <p:txBody>
          <a:bodyPr/>
          <a:lstStyle/>
          <a:p>
            <a:fld id="{577A161E-7FE9-324D-B1A3-BF3F7A54C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 (Ce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4373623-4E82-9DA9-B42F-26D42051454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814513" y="1822450"/>
            <a:ext cx="8890000" cy="43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97CB7-2F74-BBBC-C94F-2BD96566751F}"/>
              </a:ext>
            </a:extLst>
          </p:cNvPr>
          <p:cNvSpPr/>
          <p:nvPr/>
        </p:nvSpPr>
        <p:spPr>
          <a:xfrm>
            <a:off x="0" y="-59180"/>
            <a:ext cx="12192000" cy="1038225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A1AA11-BCFE-7206-9F3A-2EB4487CE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78" y="233043"/>
            <a:ext cx="10515600" cy="61047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4B3135-62F2-148B-8B7D-807E44E1DD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34" y="6134008"/>
            <a:ext cx="718957" cy="6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D9F45B-55EE-C4CB-636C-408E798EA7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201" y="1258880"/>
            <a:ext cx="7405687" cy="37739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 sz="2400">
                <a:latin typeface="Poppins Medium" panose="00000600000000000000" pitchFamily="2" charset="0"/>
                <a:cs typeface="Poppins Medium" panose="00000600000000000000" pitchFamily="2" charset="0"/>
              </a:defRPr>
            </a:lvl3pPr>
          </a:lstStyle>
          <a:p>
            <a:pPr lvl="2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404CFF-864A-A082-6230-9A812ED65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03" y="6495749"/>
            <a:ext cx="3629231" cy="32316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Click to add citation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19D20E-58AD-FA85-9018-CE01C2E2A3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67018" y="6259832"/>
            <a:ext cx="526420" cy="365125"/>
          </a:xfrm>
        </p:spPr>
        <p:txBody>
          <a:bodyPr/>
          <a:lstStyle/>
          <a:p>
            <a:fld id="{577A161E-7FE9-324D-B1A3-BF3F7A54C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9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6D311F1-18E8-DF78-2091-6B346747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A12750-DE7D-52B7-16D7-46C74C093B5E}"/>
              </a:ext>
            </a:extLst>
          </p:cNvPr>
          <p:cNvSpPr/>
          <p:nvPr/>
        </p:nvSpPr>
        <p:spPr>
          <a:xfrm>
            <a:off x="0" y="2176011"/>
            <a:ext cx="5214777" cy="26880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4E4F3B-6DF6-D672-93E8-5ED42D01C4A0}"/>
              </a:ext>
            </a:extLst>
          </p:cNvPr>
          <p:cNvSpPr txBox="1">
            <a:spLocks/>
          </p:cNvSpPr>
          <p:nvPr/>
        </p:nvSpPr>
        <p:spPr>
          <a:xfrm>
            <a:off x="10570579" y="6377000"/>
            <a:ext cx="442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A161E-7FE9-324D-B1A3-BF3F7A54C6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5965220-7D32-5145-A4B4-AF1D364BC4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925" y="2433755"/>
            <a:ext cx="4521249" cy="98107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 dirty="0"/>
              <a:t>A thank you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3D48AD-7C7B-9353-B6DF-24DE58CA6C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924" y="3414830"/>
            <a:ext cx="4521249" cy="12271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contact name, title and email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25935-668C-E38B-1DD5-2F2438FA1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96" y="5394680"/>
            <a:ext cx="3403294" cy="10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5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BB288-D8C9-7217-99C8-A7155A12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7F8B2-B6C3-8B8D-FADB-0BE55E007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BF0A-CA22-BBCB-D783-8A5275A6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7830-E11C-C646-BE2C-E46BAF17F287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BE56-63BE-992F-7378-0D76E8D28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447-F44C-B306-B23F-BB08B4DD0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161E-7FE9-324D-B1A3-BF3F7A54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66" r:id="rId4"/>
    <p:sldLayoutId id="2147483668" r:id="rId5"/>
    <p:sldLayoutId id="2147483664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blee@psrc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src.org/our-work/household-travel-survey-program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authors.elsevier.com/a/1lkgX,L-HRtsA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uthors.elsevier.com/a/1lkgX,L-HRtsAI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rc.org/our-work/household-travel-survey-progra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BFA8-8C55-A5B4-5061-20D6B841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358" y="250752"/>
            <a:ext cx="11389283" cy="1171611"/>
          </a:xfrm>
        </p:spPr>
        <p:txBody>
          <a:bodyPr>
            <a:noAutofit/>
          </a:bodyPr>
          <a:lstStyle/>
          <a:p>
            <a:r>
              <a:rPr lang="en-US" sz="4000" dirty="0"/>
              <a:t>COVID &amp; telecommuting-induced changes in individual activity and travel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4D7E3-6D8F-DC9F-62E1-F4FCE3C01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357" y="1995945"/>
            <a:ext cx="11389283" cy="453431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1206163" algn="r"/>
              </a:tabLst>
            </a:pPr>
            <a:r>
              <a:rPr lang="en-US" dirty="0"/>
              <a:t>Brian H. Y. Lee, Ph.D.	15 Sep 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6E04A-1540-A89C-5A64-564D12B9C5ED}"/>
              </a:ext>
            </a:extLst>
          </p:cNvPr>
          <p:cNvSpPr txBox="1">
            <a:spLocks/>
          </p:cNvSpPr>
          <p:nvPr/>
        </p:nvSpPr>
        <p:spPr>
          <a:xfrm>
            <a:off x="401358" y="1542514"/>
            <a:ext cx="11389282" cy="453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</a:rPr>
              <a:t>2025 Modeling Mobility Conference</a:t>
            </a:r>
          </a:p>
        </p:txBody>
      </p:sp>
    </p:spTree>
    <p:extLst>
      <p:ext uri="{BB962C8B-B14F-4D97-AF65-F5344CB8AC3E}">
        <p14:creationId xmlns:p14="http://schemas.microsoft.com/office/powerpoint/2010/main" val="183370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09056-AE7F-26F0-EFAD-FE088FE40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C39F89-24E2-34B8-1D18-EA034C2A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Results – Trip generation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BE5C2-0E45-D87E-1E5B-CB79E87E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9A3C554-B89D-A81F-E121-FFFD1CBF2589}"/>
              </a:ext>
            </a:extLst>
          </p:cNvPr>
          <p:cNvSpPr txBox="1">
            <a:spLocks/>
          </p:cNvSpPr>
          <p:nvPr/>
        </p:nvSpPr>
        <p:spPr>
          <a:xfrm>
            <a:off x="376239" y="1391330"/>
            <a:ext cx="11499584" cy="523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Telecommuters made </a:t>
            </a:r>
            <a:r>
              <a:rPr lang="en-US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fewer overall trips</a:t>
            </a:r>
            <a:r>
              <a:rPr lang="en-US" dirty="0">
                <a:latin typeface="Poppins" pitchFamily="2" charset="77"/>
                <a:cs typeface="Poppins" pitchFamily="2" charset="77"/>
              </a:rPr>
              <a:t>, but </a:t>
            </a:r>
            <a:r>
              <a:rPr lang="en-US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more non-mandatory trips</a:t>
            </a:r>
            <a:r>
              <a:rPr lang="en-US" dirty="0">
                <a:latin typeface="Poppins" pitchFamily="2" charset="77"/>
                <a:cs typeface="Poppins" pitchFamily="2" charset="77"/>
              </a:rPr>
              <a:t> and more </a:t>
            </a:r>
            <a:r>
              <a:rPr lang="en-US" b="1" dirty="0">
                <a:solidFill>
                  <a:srgbClr val="EAB200"/>
                </a:solidFill>
                <a:latin typeface="Poppins" pitchFamily="2" charset="77"/>
                <a:cs typeface="Poppins" pitchFamily="2" charset="77"/>
              </a:rPr>
              <a:t>simple trip chains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Substitution between work &amp; non-mandatory trips is </a:t>
            </a:r>
            <a:r>
              <a:rPr lang="en-US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inelastic</a:t>
            </a:r>
            <a:r>
              <a:rPr lang="en-US" dirty="0">
                <a:latin typeface="Poppins" pitchFamily="2" charset="77"/>
                <a:cs typeface="Poppins" pitchFamily="2" charset="77"/>
              </a:rPr>
              <a:t>; X% decrease in work trips </a:t>
            </a:r>
            <a:r>
              <a:rPr lang="en-US" dirty="0"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 &gt;X% increase in non-mandatory trips</a:t>
            </a:r>
            <a:endParaRPr lang="en-US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00000"/>
              </a:lnSpc>
            </a:pPr>
            <a:endParaRPr lang="en-US" b="1" dirty="0">
              <a:solidFill>
                <a:srgbClr val="00589A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5" name="Google Shape;191;p23">
            <a:extLst>
              <a:ext uri="{FF2B5EF4-FFF2-40B4-BE49-F238E27FC236}">
                <a16:creationId xmlns:a16="http://schemas.microsoft.com/office/drawing/2014/main" id="{AAFB19E9-8469-99F9-B156-380A3C9186DF}"/>
              </a:ext>
            </a:extLst>
          </p:cNvPr>
          <p:cNvGraphicFramePr/>
          <p:nvPr/>
        </p:nvGraphicFramePr>
        <p:xfrm>
          <a:off x="784262" y="3353346"/>
          <a:ext cx="10123224" cy="257330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50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Metrics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(per person per day)</a:t>
                      </a:r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Commuters (n=936)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Telecommuters</a:t>
                      </a:r>
                      <a:endParaRPr lang="en-US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(n=950)</a:t>
                      </a:r>
                      <a:endParaRPr lang="en-US"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Effect size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Overall trips</a:t>
                      </a:r>
                      <a:endParaRPr sz="900" i="1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3.</a:t>
                      </a:r>
                      <a:r>
                        <a:rPr lang="en-US" sz="1500" dirty="0"/>
                        <a:t>94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3.</a:t>
                      </a:r>
                      <a:r>
                        <a:rPr lang="en-US" sz="1500" dirty="0"/>
                        <a:t>37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0.27 (-)*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Maintenance trips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1.30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1.50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0.11*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Discretionary trips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1.13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1.38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0.16*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Stops per trip chain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1.93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1.57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0.27 (-)*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4485BA79-E15A-EC39-0F91-31576D84C838}"/>
              </a:ext>
            </a:extLst>
          </p:cNvPr>
          <p:cNvSpPr/>
          <p:nvPr/>
        </p:nvSpPr>
        <p:spPr>
          <a:xfrm>
            <a:off x="7167464" y="4147606"/>
            <a:ext cx="774441" cy="33114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5D537AEF-BADC-1F14-8CB1-966522781C94}"/>
              </a:ext>
            </a:extLst>
          </p:cNvPr>
          <p:cNvSpPr/>
          <p:nvPr/>
        </p:nvSpPr>
        <p:spPr>
          <a:xfrm>
            <a:off x="7162797" y="4608979"/>
            <a:ext cx="774441" cy="782820"/>
          </a:xfrm>
          <a:prstGeom prst="roundRect">
            <a:avLst>
              <a:gd name="adj" fmla="val 8730"/>
            </a:avLst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3F7E948-C89B-6F64-3AD5-8750792EC807}"/>
              </a:ext>
            </a:extLst>
          </p:cNvPr>
          <p:cNvSpPr txBox="1">
            <a:spLocks/>
          </p:cNvSpPr>
          <p:nvPr/>
        </p:nvSpPr>
        <p:spPr>
          <a:xfrm>
            <a:off x="-103" y="6495750"/>
            <a:ext cx="10848212" cy="36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Statistically significant at p = 0.05; (-) means telecommuting decreases metric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EB1E515-F850-C59A-52BB-8C1C8601F1BF}"/>
              </a:ext>
            </a:extLst>
          </p:cNvPr>
          <p:cNvSpPr/>
          <p:nvPr/>
        </p:nvSpPr>
        <p:spPr>
          <a:xfrm>
            <a:off x="7162797" y="5522031"/>
            <a:ext cx="774441" cy="331141"/>
          </a:xfrm>
          <a:prstGeom prst="roundRect">
            <a:avLst/>
          </a:prstGeom>
          <a:noFill/>
          <a:ln w="41275">
            <a:solidFill>
              <a:srgbClr val="EAB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009D2-7BCF-8C35-41C4-823AB6DB3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CFE80C-AFDE-CEFC-9057-08A80568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Results – Spatial redistribution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56FD-3F95-A225-9298-AD108E60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425D80C-31B9-2E8F-8FD8-DB24D55C8546}"/>
              </a:ext>
            </a:extLst>
          </p:cNvPr>
          <p:cNvSpPr txBox="1">
            <a:spLocks/>
          </p:cNvSpPr>
          <p:nvPr/>
        </p:nvSpPr>
        <p:spPr>
          <a:xfrm>
            <a:off x="376239" y="1391330"/>
            <a:ext cx="11499584" cy="523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Telecommuters made non-mandatory trips </a:t>
            </a:r>
            <a:r>
              <a:rPr lang="en-US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closer to home</a:t>
            </a:r>
            <a:endParaRPr lang="en-US" b="1" dirty="0">
              <a:solidFill>
                <a:srgbClr val="EAB200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00000"/>
              </a:lnSpc>
            </a:pPr>
            <a:endParaRPr lang="en-US" b="1" dirty="0">
              <a:solidFill>
                <a:srgbClr val="00589A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Google Shape;207;p25">
            <a:extLst>
              <a:ext uri="{FF2B5EF4-FFF2-40B4-BE49-F238E27FC236}">
                <a16:creationId xmlns:a16="http://schemas.microsoft.com/office/drawing/2014/main" id="{69DCF9F7-4A9F-4EC4-22AE-3CE8BE0EE11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3" y="1878759"/>
            <a:ext cx="9714165" cy="4822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18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A31A-B295-5FE4-5971-F36978DE0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EDE1C-43F4-B0AB-3C98-DB1AA6ED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Results – Spatial redistribution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050B9-B9FA-54A0-CA5D-281D28B0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C26C84D-87FE-AB8F-6BD2-6A8E4F891575}"/>
              </a:ext>
            </a:extLst>
          </p:cNvPr>
          <p:cNvSpPr txBox="1">
            <a:spLocks/>
          </p:cNvSpPr>
          <p:nvPr/>
        </p:nvSpPr>
        <p:spPr>
          <a:xfrm>
            <a:off x="376239" y="1391330"/>
            <a:ext cx="11499584" cy="523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Telecommuters had </a:t>
            </a:r>
            <a:r>
              <a:rPr lang="en-US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smaller footprint </a:t>
            </a:r>
            <a:r>
              <a:rPr lang="en-US" dirty="0">
                <a:latin typeface="Poppins" pitchFamily="2" charset="77"/>
                <a:cs typeface="Poppins" pitchFamily="2" charset="77"/>
              </a:rPr>
              <a:t>around home (radius of gyration), and </a:t>
            </a:r>
            <a:r>
              <a:rPr lang="en-US" b="1" dirty="0">
                <a:solidFill>
                  <a:srgbClr val="EAB200"/>
                </a:solidFill>
                <a:latin typeface="Poppins" pitchFamily="2" charset="77"/>
                <a:cs typeface="Poppins" pitchFamily="2" charset="77"/>
              </a:rPr>
              <a:t>closer non-mandatory destinations</a:t>
            </a:r>
            <a:r>
              <a:rPr lang="en-US" dirty="0">
                <a:latin typeface="Poppins" pitchFamily="2" charset="77"/>
                <a:cs typeface="Poppins" pitchFamily="2" charset="77"/>
              </a:rPr>
              <a:t> from home</a:t>
            </a:r>
            <a:endParaRPr lang="en-US" b="1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Telecommuters </a:t>
            </a:r>
            <a:r>
              <a:rPr lang="en-US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traveled less </a:t>
            </a:r>
            <a:r>
              <a:rPr lang="en-US" dirty="0">
                <a:latin typeface="Poppins" pitchFamily="2" charset="77"/>
                <a:cs typeface="Poppins" pitchFamily="2" charset="77"/>
              </a:rPr>
              <a:t>via all modes</a:t>
            </a:r>
          </a:p>
        </p:txBody>
      </p:sp>
      <p:graphicFrame>
        <p:nvGraphicFramePr>
          <p:cNvPr id="5" name="Google Shape;191;p23">
            <a:extLst>
              <a:ext uri="{FF2B5EF4-FFF2-40B4-BE49-F238E27FC236}">
                <a16:creationId xmlns:a16="http://schemas.microsoft.com/office/drawing/2014/main" id="{286B39FC-1EA3-7553-F476-38F24FEED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580852"/>
              </p:ext>
            </p:extLst>
          </p:nvPr>
        </p:nvGraphicFramePr>
        <p:xfrm>
          <a:off x="577434" y="3015888"/>
          <a:ext cx="10123224" cy="335260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1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Metrics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(miles)</a:t>
                      </a:r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Commuters (n=936)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Telecommuters</a:t>
                      </a:r>
                      <a:endParaRPr lang="en-US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(n=950)</a:t>
                      </a:r>
                      <a:endParaRPr lang="en-US"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Effect size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Radius of gyration</a:t>
                      </a:r>
                      <a:endParaRPr sz="900" i="1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4.77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3.</a:t>
                      </a:r>
                      <a:r>
                        <a:rPr lang="en-US" sz="1500" dirty="0"/>
                        <a:t>00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0.34 (-)*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Average distance from home for maintenance destinations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3.91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3.07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0.19 (-)*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2653572049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Average distance from home for discretionary destinations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4.68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3.24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0.25 (-)*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2551329157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Total distance traveled for maintenance trips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15.1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11.7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0.23 (-)*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Total distance traveled for discretionary trips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12.2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9.69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0.18 (-)*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C9871EA4-904E-F07E-1D17-C6AC49CB50C3}"/>
              </a:ext>
            </a:extLst>
          </p:cNvPr>
          <p:cNvSpPr/>
          <p:nvPr/>
        </p:nvSpPr>
        <p:spPr>
          <a:xfrm>
            <a:off x="6960636" y="3810148"/>
            <a:ext cx="774441" cy="33114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8B71F1-CB9D-5844-18DE-B84BA61C51F8}"/>
              </a:ext>
            </a:extLst>
          </p:cNvPr>
          <p:cNvSpPr txBox="1">
            <a:spLocks/>
          </p:cNvSpPr>
          <p:nvPr/>
        </p:nvSpPr>
        <p:spPr>
          <a:xfrm>
            <a:off x="-103" y="6495750"/>
            <a:ext cx="8774233" cy="36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Statistically significant at p = 0.05; (-) means telecommuting decreases metric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F30884A5-7AB6-E759-AB14-9DA137C7BD9C}"/>
              </a:ext>
            </a:extLst>
          </p:cNvPr>
          <p:cNvSpPr/>
          <p:nvPr/>
        </p:nvSpPr>
        <p:spPr>
          <a:xfrm>
            <a:off x="6960636" y="4271839"/>
            <a:ext cx="774441" cy="953303"/>
          </a:xfrm>
          <a:prstGeom prst="roundRect">
            <a:avLst>
              <a:gd name="adj" fmla="val 5422"/>
            </a:avLst>
          </a:prstGeom>
          <a:noFill/>
          <a:ln w="41275">
            <a:solidFill>
              <a:srgbClr val="EAB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27584AE-35B5-093A-FDEA-3DD6B77A7235}"/>
              </a:ext>
            </a:extLst>
          </p:cNvPr>
          <p:cNvSpPr/>
          <p:nvPr/>
        </p:nvSpPr>
        <p:spPr>
          <a:xfrm>
            <a:off x="6960636" y="5355692"/>
            <a:ext cx="774441" cy="953303"/>
          </a:xfrm>
          <a:prstGeom prst="roundRect">
            <a:avLst>
              <a:gd name="adj" fmla="val 5422"/>
            </a:avLst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3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BD40-C1DA-3948-D005-5EB78EF1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9BB084-20BE-782C-8625-91FC94CA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Results – Temporal redistribution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DE34D-7999-BD45-BFD2-0295221F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5DB62E4-4B75-6C8F-43A1-B89FDE574AEF}"/>
              </a:ext>
            </a:extLst>
          </p:cNvPr>
          <p:cNvSpPr txBox="1">
            <a:spLocks/>
          </p:cNvSpPr>
          <p:nvPr/>
        </p:nvSpPr>
        <p:spPr>
          <a:xfrm>
            <a:off x="376239" y="1391330"/>
            <a:ext cx="11499584" cy="523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Telecommuters traveled more during </a:t>
            </a:r>
            <a:r>
              <a:rPr lang="en-US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mid-day</a:t>
            </a:r>
            <a:r>
              <a:rPr lang="en-US" dirty="0">
                <a:latin typeface="Poppins" pitchFamily="2" charset="77"/>
                <a:cs typeface="Poppins" pitchFamily="2" charset="77"/>
              </a:rPr>
              <a:t> than in morning peak</a:t>
            </a:r>
          </a:p>
          <a:p>
            <a:pPr>
              <a:lnSpc>
                <a:spcPct val="100000"/>
              </a:lnSpc>
            </a:pPr>
            <a:endParaRPr lang="en-US" b="1" dirty="0">
              <a:solidFill>
                <a:srgbClr val="00589A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Google Shape;225;p27">
            <a:extLst>
              <a:ext uri="{FF2B5EF4-FFF2-40B4-BE49-F238E27FC236}">
                <a16:creationId xmlns:a16="http://schemas.microsoft.com/office/drawing/2014/main" id="{51C4B90C-FD66-0E86-0F70-5FBFAED3A09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981" y="1904796"/>
            <a:ext cx="5957100" cy="4720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40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906B5-A9D3-3B03-5AB7-EE4046925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1DB9E-9E8A-1B3D-FDF6-B993BFCB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Results – Temporal redistribution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D64D5-0BDC-6A26-9A2B-6A1FDB82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E27BD2-1D25-0233-D954-C74C4D1ECED0}"/>
              </a:ext>
            </a:extLst>
          </p:cNvPr>
          <p:cNvSpPr txBox="1">
            <a:spLocks/>
          </p:cNvSpPr>
          <p:nvPr/>
        </p:nvSpPr>
        <p:spPr>
          <a:xfrm>
            <a:off x="376239" y="1391330"/>
            <a:ext cx="7167561" cy="5233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Shopping &amp; social trips more spread throughout day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Escort trips remain constrained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Telecommuters made fewer lunch trips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Personal businesses &amp; medical trips (84% of other) more often rescheduled during mid-day</a:t>
            </a:r>
          </a:p>
          <a:p>
            <a:pPr>
              <a:lnSpc>
                <a:spcPct val="100000"/>
              </a:lnSpc>
            </a:pPr>
            <a:endParaRPr lang="en-US" b="1" dirty="0">
              <a:solidFill>
                <a:srgbClr val="00589A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Google Shape;243;p29">
            <a:extLst>
              <a:ext uri="{FF2B5EF4-FFF2-40B4-BE49-F238E27FC236}">
                <a16:creationId xmlns:a16="http://schemas.microsoft.com/office/drawing/2014/main" id="{EE451FCD-6E63-D146-3A97-45F8DBB6D6E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803"/>
          <a:stretch/>
        </p:blipFill>
        <p:spPr>
          <a:xfrm>
            <a:off x="7906485" y="1000785"/>
            <a:ext cx="4206745" cy="5857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80D0C4-47BC-D907-0829-1700BF2BC9DC}"/>
              </a:ext>
            </a:extLst>
          </p:cNvPr>
          <p:cNvCxnSpPr/>
          <p:nvPr/>
        </p:nvCxnSpPr>
        <p:spPr>
          <a:xfrm flipV="1">
            <a:off x="6640286" y="1589314"/>
            <a:ext cx="1266199" cy="46808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72C363-E6F4-D726-E281-AB5D0712EBDE}"/>
              </a:ext>
            </a:extLst>
          </p:cNvPr>
          <p:cNvCxnSpPr>
            <a:cxnSpLocks/>
          </p:cNvCxnSpPr>
          <p:nvPr/>
        </p:nvCxnSpPr>
        <p:spPr>
          <a:xfrm>
            <a:off x="6640286" y="2057400"/>
            <a:ext cx="1266198" cy="58852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831628-F345-C256-8396-7F4693E1D270}"/>
              </a:ext>
            </a:extLst>
          </p:cNvPr>
          <p:cNvCxnSpPr>
            <a:cxnSpLocks/>
          </p:cNvCxnSpPr>
          <p:nvPr/>
        </p:nvCxnSpPr>
        <p:spPr>
          <a:xfrm>
            <a:off x="6640285" y="3812871"/>
            <a:ext cx="1266199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4D95A9-F387-B920-D6D8-390FCB05BE5A}"/>
              </a:ext>
            </a:extLst>
          </p:cNvPr>
          <p:cNvCxnSpPr>
            <a:cxnSpLocks/>
          </p:cNvCxnSpPr>
          <p:nvPr/>
        </p:nvCxnSpPr>
        <p:spPr>
          <a:xfrm>
            <a:off x="7032171" y="4672842"/>
            <a:ext cx="874313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C6670D-FD12-923E-B866-095A409D1A62}"/>
              </a:ext>
            </a:extLst>
          </p:cNvPr>
          <p:cNvCxnSpPr>
            <a:cxnSpLocks/>
          </p:cNvCxnSpPr>
          <p:nvPr/>
        </p:nvCxnSpPr>
        <p:spPr>
          <a:xfrm>
            <a:off x="7273384" y="5761414"/>
            <a:ext cx="63310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58AEC-B243-609D-F1A6-22AC06CF6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AADF19-D7E8-9791-2E3D-CD07B4CB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Results – Mode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FC88-D37F-A028-BB5E-C50FF1D4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05C9049-E3F3-69FC-2B04-2F26D9C5260B}"/>
              </a:ext>
            </a:extLst>
          </p:cNvPr>
          <p:cNvSpPr txBox="1">
            <a:spLocks/>
          </p:cNvSpPr>
          <p:nvPr/>
        </p:nvSpPr>
        <p:spPr>
          <a:xfrm>
            <a:off x="376238" y="1391330"/>
            <a:ext cx="11271475" cy="523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Telecommuters still </a:t>
            </a:r>
            <a:r>
              <a:rPr lang="en-US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favored driving</a:t>
            </a:r>
            <a:r>
              <a:rPr lang="en-US" dirty="0">
                <a:latin typeface="Poppins" pitchFamily="2" charset="77"/>
                <a:cs typeface="Poppins" pitchFamily="2" charset="77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walked more</a:t>
            </a:r>
            <a:r>
              <a:rPr lang="en-US" dirty="0">
                <a:latin typeface="Poppins" pitchFamily="2" charset="77"/>
                <a:cs typeface="Poppins" pitchFamily="2" charset="77"/>
              </a:rPr>
              <a:t>, &amp; </a:t>
            </a:r>
            <a:r>
              <a:rPr lang="en-US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used transit less</a:t>
            </a:r>
            <a:endParaRPr lang="en-US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00000"/>
              </a:lnSpc>
            </a:pPr>
            <a:endParaRPr lang="en-US" b="1" dirty="0">
              <a:solidFill>
                <a:srgbClr val="00589A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BF045-37E6-B312-92EA-603E3AED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453" y="1881806"/>
            <a:ext cx="8374290" cy="48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5C189-A16D-AC4F-CBA4-E21FC1A82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B54D69-0AE7-D069-2F7B-1ECFF412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Results – Vehicle miles traveled (VMT)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8061-E749-ACF3-CB36-7DBF41A0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E61C216-A3F5-6656-F439-E48126816616}"/>
              </a:ext>
            </a:extLst>
          </p:cNvPr>
          <p:cNvSpPr txBox="1">
            <a:spLocks/>
          </p:cNvSpPr>
          <p:nvPr/>
        </p:nvSpPr>
        <p:spPr>
          <a:xfrm>
            <a:off x="376239" y="1391330"/>
            <a:ext cx="11499584" cy="523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Telecommuters travelled significantly </a:t>
            </a:r>
            <a:r>
              <a:rPr lang="en-US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fewer miles via car </a:t>
            </a:r>
            <a:r>
              <a:rPr lang="en-US" dirty="0">
                <a:latin typeface="Poppins" pitchFamily="2" charset="77"/>
                <a:cs typeface="Poppins" pitchFamily="2" charset="77"/>
              </a:rPr>
              <a:t>for non-mandatory trips</a:t>
            </a:r>
          </a:p>
        </p:txBody>
      </p:sp>
      <p:graphicFrame>
        <p:nvGraphicFramePr>
          <p:cNvPr id="5" name="Google Shape;191;p23">
            <a:extLst>
              <a:ext uri="{FF2B5EF4-FFF2-40B4-BE49-F238E27FC236}">
                <a16:creationId xmlns:a16="http://schemas.microsoft.com/office/drawing/2014/main" id="{6A9EE3DE-C060-F645-E96D-438F30CDC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413249"/>
              </p:ext>
            </p:extLst>
          </p:nvPr>
        </p:nvGraphicFramePr>
        <p:xfrm>
          <a:off x="577434" y="3015888"/>
          <a:ext cx="10123224" cy="16497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1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Metrics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(miles)</a:t>
                      </a:r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Commuters (n=936)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Telecommuters</a:t>
                      </a:r>
                      <a:endParaRPr lang="en-US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(n=950)</a:t>
                      </a:r>
                      <a:endParaRPr lang="en-US"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Effect size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Total VMT for maintenance trips</a:t>
                      </a:r>
                      <a:endParaRPr sz="900" i="1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15.1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11.7</a:t>
                      </a:r>
                      <a:endParaRPr sz="9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0.23 (-)*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Total VMT for discretionary trips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9.97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8.25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0.18 (-)*</a:t>
                      </a:r>
                      <a:endParaRPr sz="1500" dirty="0"/>
                    </a:p>
                  </a:txBody>
                  <a:tcPr marL="111900" marR="111900" marT="41975" marB="41975" anchor="ctr"/>
                </a:tc>
                <a:extLst>
                  <a:ext uri="{0D108BD9-81ED-4DB2-BD59-A6C34878D82A}">
                    <a16:rowId xmlns:a16="http://schemas.microsoft.com/office/drawing/2014/main" val="2653572049"/>
                  </a:ext>
                </a:extLst>
              </a:tr>
            </a:tbl>
          </a:graphicData>
        </a:graphic>
      </p:graphicFrame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80A633BD-CCCB-B8A3-2D15-E27DA4C255BE}"/>
              </a:ext>
            </a:extLst>
          </p:cNvPr>
          <p:cNvSpPr/>
          <p:nvPr/>
        </p:nvSpPr>
        <p:spPr>
          <a:xfrm>
            <a:off x="6960636" y="3810148"/>
            <a:ext cx="774441" cy="81196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3B75FA3-F010-1186-E8BA-E1022E3D828F}"/>
              </a:ext>
            </a:extLst>
          </p:cNvPr>
          <p:cNvSpPr txBox="1">
            <a:spLocks/>
          </p:cNvSpPr>
          <p:nvPr/>
        </p:nvSpPr>
        <p:spPr>
          <a:xfrm>
            <a:off x="-103" y="6495750"/>
            <a:ext cx="8774233" cy="36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Statistically significant at p = 0.05; (-) means telecommuting decreases metric</a:t>
            </a:r>
          </a:p>
        </p:txBody>
      </p:sp>
    </p:spTree>
    <p:extLst>
      <p:ext uri="{BB962C8B-B14F-4D97-AF65-F5344CB8AC3E}">
        <p14:creationId xmlns:p14="http://schemas.microsoft.com/office/powerpoint/2010/main" val="375749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188AD-088D-A22A-8527-856C117C2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5073C-3D67-C817-4A91-8FC2C33C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52DE-D6FF-03EB-940F-E25A657C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66E8C-9714-2752-7888-F04080B82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11" y="1207491"/>
            <a:ext cx="11766884" cy="50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846164-9D58-A642-98F3-B20390E577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410" y="2447925"/>
            <a:ext cx="4521249" cy="981075"/>
          </a:xfrm>
        </p:spPr>
        <p:txBody>
          <a:bodyPr>
            <a:normAutofit/>
          </a:bodyPr>
          <a:lstStyle/>
          <a:p>
            <a:r>
              <a:rPr lang="en-US" sz="60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A3672-9C14-5C11-1C5F-79E28DF80D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410" y="3630962"/>
            <a:ext cx="4843354" cy="1227138"/>
          </a:xfrm>
        </p:spPr>
        <p:txBody>
          <a:bodyPr>
            <a:normAutofit/>
          </a:bodyPr>
          <a:lstStyle/>
          <a:p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Brian H. Y. Lee, Ph.D.</a:t>
            </a:r>
          </a:p>
          <a:p>
            <a:r>
              <a:rPr lang="en-US" sz="1600" dirty="0"/>
              <a:t>Program Manager, Data Solutions &amp; Research</a:t>
            </a:r>
          </a:p>
          <a:p>
            <a:r>
              <a:rPr lang="en-US" sz="1600" dirty="0">
                <a:hlinkClick r:id="rId2"/>
              </a:rPr>
              <a:t>blee@psrc.org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8939C-3F2C-07C1-9C83-7CD8651C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816" y="2245502"/>
            <a:ext cx="2053877" cy="2553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DFE9E-6DA3-3337-A267-5E99A706D220}"/>
              </a:ext>
            </a:extLst>
          </p:cNvPr>
          <p:cNvSpPr txBox="1"/>
          <p:nvPr/>
        </p:nvSpPr>
        <p:spPr>
          <a:xfrm>
            <a:off x="6459816" y="4211769"/>
            <a:ext cx="205387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 Policy paper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23379-C17C-E5CB-E821-181A861DA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211" y="2245502"/>
            <a:ext cx="2053877" cy="2553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8CB08D-8B09-1481-C949-B0FC3DCF913D}"/>
              </a:ext>
            </a:extLst>
          </p:cNvPr>
          <p:cNvSpPr txBox="1"/>
          <p:nvPr/>
        </p:nvSpPr>
        <p:spPr>
          <a:xfrm>
            <a:off x="9528671" y="4211769"/>
            <a:ext cx="205387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PSRC HTS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94D0D-D24C-5549-F7BB-50766E0A5594}"/>
              </a:ext>
            </a:extLst>
          </p:cNvPr>
          <p:cNvSpPr txBox="1"/>
          <p:nvPr/>
        </p:nvSpPr>
        <p:spPr>
          <a:xfrm>
            <a:off x="5523911" y="4799156"/>
            <a:ext cx="3925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(free access before 28 Oct 2025)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4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2FA5-0A2F-5DEC-5684-3422FAC4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&amp; reference paper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07FCE-0587-6194-F565-0D8A037E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C866A-1DEB-8B43-4D81-1C564FB65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40" y="4089862"/>
            <a:ext cx="7363504" cy="27681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  <a:latin typeface="Poppins" pitchFamily="2" charset="77"/>
                <a:cs typeface="Poppins" pitchFamily="2" charset="77"/>
              </a:rPr>
              <a:t>Transport Policy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Poppins" pitchFamily="2" charset="77"/>
                <a:cs typeface="Poppins" pitchFamily="2" charset="77"/>
              </a:rPr>
              <a:t> paper</a:t>
            </a:r>
            <a:r>
              <a:rPr lang="en-US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COVID &amp; telecommuting-induced changes in individual activity and travel patterns: Evidence from the Puget Sound Region</a:t>
            </a:r>
          </a:p>
          <a:p>
            <a:pPr>
              <a:lnSpc>
                <a:spcPct val="100000"/>
              </a:lnSpc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By Grace Jia, Kaitlyn Ng, Ekin Ugurel, Brian Lee, Ram Pendyala, Cynthia Chen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Poppins" pitchFamily="2" charset="77"/>
              <a:cs typeface="Poppins" pitchFamily="2" charset="77"/>
              <a:hlinkClick r:id="rId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47E6C-62BB-BF3F-C2F3-9E5395CE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423" y="1511957"/>
            <a:ext cx="3503967" cy="4356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CC2636-B5DA-59E3-E00E-25756F43B7BB}"/>
              </a:ext>
            </a:extLst>
          </p:cNvPr>
          <p:cNvSpPr txBox="1"/>
          <p:nvPr/>
        </p:nvSpPr>
        <p:spPr>
          <a:xfrm>
            <a:off x="8061423" y="4915723"/>
            <a:ext cx="3503967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 Policy paper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C00317-B76E-8AB4-4055-CB37F1F5AC06}"/>
              </a:ext>
            </a:extLst>
          </p:cNvPr>
          <p:cNvSpPr txBox="1">
            <a:spLocks/>
          </p:cNvSpPr>
          <p:nvPr/>
        </p:nvSpPr>
        <p:spPr>
          <a:xfrm>
            <a:off x="376239" y="1391331"/>
            <a:ext cx="7363505" cy="248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Poppins" pitchFamily="2" charset="77"/>
                <a:cs typeface="Poppins" pitchFamily="2" charset="77"/>
              </a:rPr>
              <a:t>Introduction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Poppins" pitchFamily="2" charset="77"/>
                <a:cs typeface="Poppins" pitchFamily="2" charset="77"/>
              </a:rPr>
              <a:t>Data &amp; methodology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Poppins" pitchFamily="2" charset="77"/>
                <a:cs typeface="Poppins" pitchFamily="2" charset="77"/>
              </a:rPr>
              <a:t>Results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Poppins" pitchFamily="2" charset="77"/>
                <a:cs typeface="Poppins" pitchFamily="2" charset="77"/>
              </a:rPr>
              <a:t>Conclusions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38D0A-1B5F-1FAD-60E1-2C6DAB1EF242}"/>
              </a:ext>
            </a:extLst>
          </p:cNvPr>
          <p:cNvSpPr txBox="1"/>
          <p:nvPr/>
        </p:nvSpPr>
        <p:spPr>
          <a:xfrm>
            <a:off x="7850563" y="5860592"/>
            <a:ext cx="3925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(free access before 28 Oct 2025)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3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8DFAB5-974A-E21D-BB4D-9B4F5A7A9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7" r="57003"/>
          <a:stretch/>
        </p:blipFill>
        <p:spPr>
          <a:xfrm>
            <a:off x="0" y="980094"/>
            <a:ext cx="3419688" cy="5888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72FA5-0A2F-5DEC-5684-3422FAC4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07FCE-0587-6194-F565-0D8A037E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F5DC6-F3D8-582C-B0E1-3BB88F76DB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3800" y="1500188"/>
            <a:ext cx="6824663" cy="4633912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Big picture question:</a:t>
            </a:r>
          </a:p>
          <a:p>
            <a:endParaRPr lang="en-US" sz="3200" dirty="0"/>
          </a:p>
          <a:p>
            <a:r>
              <a:rPr lang="en-US" sz="3200" dirty="0"/>
              <a:t>How does telecommuting change people’s daily activity &amp; travel patterns?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90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FDBFF-B806-2955-A85D-8659AF417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74D4-EA64-3B2D-78B5-3C7F464D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74C2C-B377-4623-E91A-AE6E97CD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999E3-E642-2D8A-D553-9DF3D0325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0054" y="1500187"/>
            <a:ext cx="5153751" cy="5124769"/>
          </a:xfrm>
        </p:spPr>
        <p:txBody>
          <a:bodyPr>
            <a:normAutofit/>
          </a:bodyPr>
          <a:lstStyle/>
          <a:p>
            <a:r>
              <a:rPr lang="en-US" sz="2800" b="1" dirty="0"/>
              <a:t>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4D86"/>
                </a:solidFill>
              </a:rPr>
              <a:t>Anchors:</a:t>
            </a:r>
            <a:r>
              <a:rPr lang="en-US" dirty="0"/>
              <a:t> home &amp; workplace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AB200"/>
                </a:solidFill>
              </a:rPr>
              <a:t>Maintenance/discretionary:</a:t>
            </a:r>
            <a:r>
              <a:rPr lang="en-US" dirty="0"/>
              <a:t> restaurants, banks, 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800" b="1" dirty="0"/>
              <a:t>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4D86"/>
                </a:solidFill>
              </a:rPr>
              <a:t>Mandatory</a:t>
            </a:r>
            <a:r>
              <a:rPr lang="en-US" dirty="0">
                <a:solidFill>
                  <a:srgbClr val="004D86"/>
                </a:solidFill>
              </a:rPr>
              <a:t>:</a:t>
            </a:r>
            <a:r>
              <a:rPr lang="en-US" dirty="0"/>
              <a:t> connect anchors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AB200"/>
                </a:solidFill>
              </a:rPr>
              <a:t>Maintenance</a:t>
            </a:r>
            <a:r>
              <a:rPr lang="en-US" dirty="0">
                <a:solidFill>
                  <a:srgbClr val="EAB200"/>
                </a:solidFill>
              </a:rPr>
              <a:t>:</a:t>
            </a:r>
            <a:r>
              <a:rPr lang="en-US" dirty="0"/>
              <a:t> grocery shopping, dry cleaning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AB200"/>
                </a:solidFill>
              </a:rPr>
              <a:t>Discretionary</a:t>
            </a:r>
            <a:r>
              <a:rPr lang="en-US" dirty="0">
                <a:solidFill>
                  <a:srgbClr val="EAB200"/>
                </a:solidFill>
              </a:rPr>
              <a:t>:</a:t>
            </a:r>
            <a:r>
              <a:rPr lang="en-US" dirty="0"/>
              <a:t> visit friends, recreation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C5FD990-C2D9-B906-B2DC-9A1A96562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4" y="1124125"/>
            <a:ext cx="5153751" cy="478681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43712B6-3033-EBF6-F1B3-2272E12C7B8A}"/>
              </a:ext>
            </a:extLst>
          </p:cNvPr>
          <p:cNvSpPr txBox="1"/>
          <p:nvPr/>
        </p:nvSpPr>
        <p:spPr>
          <a:xfrm>
            <a:off x="135052" y="6097456"/>
            <a:ext cx="538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Hypothesized movements of a person using </a:t>
            </a:r>
            <a:r>
              <a:rPr lang="en-US" dirty="0" err="1"/>
              <a:t>Hägerstrand’s</a:t>
            </a:r>
            <a:r>
              <a:rPr lang="en-US" dirty="0"/>
              <a:t> space-time prism framework</a:t>
            </a:r>
          </a:p>
        </p:txBody>
      </p:sp>
    </p:spTree>
    <p:extLst>
      <p:ext uri="{BB962C8B-B14F-4D97-AF65-F5344CB8AC3E}">
        <p14:creationId xmlns:p14="http://schemas.microsoft.com/office/powerpoint/2010/main" val="235487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619FD-A521-DD23-3069-0D5814F6F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877B-A7D5-41F9-B0FF-25D1ADE1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89ECFA-93AD-0875-04E4-F658B0D4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1AAAD-0A08-E0AC-0F4B-2844F4A1D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0054" y="1500187"/>
            <a:ext cx="5660572" cy="5124769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With workplace as an anchor point removed, </a:t>
            </a:r>
            <a:r>
              <a:rPr lang="en-US" sz="3200" dirty="0"/>
              <a:t>how do people reschedule their activities and modify their travels?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12D0E3E-C574-164E-070D-EC124384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4" y="1124125"/>
            <a:ext cx="5153751" cy="478681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B9D3BAE-3190-03D9-C0F4-7B1F185213B4}"/>
              </a:ext>
            </a:extLst>
          </p:cNvPr>
          <p:cNvSpPr txBox="1"/>
          <p:nvPr/>
        </p:nvSpPr>
        <p:spPr>
          <a:xfrm>
            <a:off x="135052" y="6097456"/>
            <a:ext cx="538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Hypothesized movements of a person using </a:t>
            </a:r>
            <a:r>
              <a:rPr lang="en-US" dirty="0" err="1"/>
              <a:t>Hägerstrand’s</a:t>
            </a:r>
            <a:r>
              <a:rPr lang="en-US" dirty="0"/>
              <a:t> space-time prism framework</a:t>
            </a: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1F0ACA87-EF7D-6942-E3E6-5A21D489E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9856" y="4632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FD01F-C1AE-3A02-F916-26828DE7F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F7BC-0C68-0052-04FE-4EAB4814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3C2400-91CF-E270-0D48-DFDA0E0C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0771A-9B18-4B4D-83A1-527382B73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0054" y="1500187"/>
            <a:ext cx="6183086" cy="5124769"/>
          </a:xfrm>
        </p:spPr>
        <p:txBody>
          <a:bodyPr/>
          <a:lstStyle/>
          <a:p>
            <a:r>
              <a:rPr lang="en-US" sz="2800" b="1" dirty="0"/>
              <a:t>Research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Trip generation</a:t>
            </a:r>
          </a:p>
          <a:p>
            <a:pPr marL="1143000" lvl="1" indent="-457200"/>
            <a:r>
              <a:rPr lang="en-US" dirty="0"/>
              <a:t>Fewer or more overall?</a:t>
            </a:r>
          </a:p>
          <a:p>
            <a:pPr marL="1143000" lvl="1" indent="-457200"/>
            <a:r>
              <a:rPr lang="en-US" dirty="0"/>
              <a:t>Maintenance vs. discretionary?</a:t>
            </a:r>
          </a:p>
          <a:p>
            <a:pPr marL="1143000" lvl="1" indent="-457200"/>
            <a:r>
              <a:rPr lang="en-US" dirty="0"/>
              <a:t>Simpler or more complex?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Activity/travel redistribution</a:t>
            </a:r>
          </a:p>
          <a:p>
            <a:pPr marL="1143000" lvl="1" indent="-457200"/>
            <a:r>
              <a:rPr lang="en-US" dirty="0"/>
              <a:t>Cluster more around home?</a:t>
            </a:r>
          </a:p>
          <a:p>
            <a:pPr marL="1143000" lvl="1" indent="-457200"/>
            <a:r>
              <a:rPr lang="en-US" dirty="0"/>
              <a:t>Shift in time of day?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Modes &amp; amount of travel</a:t>
            </a:r>
          </a:p>
          <a:p>
            <a:pPr marL="1143000" lvl="1" indent="-457200"/>
            <a:r>
              <a:rPr lang="en-US" dirty="0"/>
              <a:t>Less or more vehicle-based?</a:t>
            </a:r>
          </a:p>
          <a:p>
            <a:pPr marL="1143000" lvl="1" indent="-457200"/>
            <a:r>
              <a:rPr lang="en-US" dirty="0"/>
              <a:t>Lower or higher VMT?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ADC54BC-2095-69FF-72FF-A0B31F81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4" y="1124125"/>
            <a:ext cx="5153751" cy="478681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36D687A-9ECF-92F2-9454-A55AC74A3611}"/>
              </a:ext>
            </a:extLst>
          </p:cNvPr>
          <p:cNvSpPr txBox="1"/>
          <p:nvPr/>
        </p:nvSpPr>
        <p:spPr>
          <a:xfrm>
            <a:off x="135052" y="6097456"/>
            <a:ext cx="538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Hypothesized movements of a person using </a:t>
            </a:r>
            <a:r>
              <a:rPr lang="en-US" dirty="0" err="1"/>
              <a:t>Hägerstrand’s</a:t>
            </a:r>
            <a:r>
              <a:rPr lang="en-US" dirty="0"/>
              <a:t> space-time prism framework</a:t>
            </a: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D1C360D1-4F30-EC13-75EB-278455366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9856" y="4632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901DA-4B48-5B0E-2B9A-62E3A1CB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70D569-E69A-B7FA-ABEE-C1DED6D74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423" y="1510683"/>
            <a:ext cx="3503966" cy="4356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785822-40FD-F872-5064-D920092E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&amp; 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28C0C-EBD2-F627-2C79-4D1FD3BA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82CDE-B2F6-4CA3-BA3E-5A024EF2414A}"/>
              </a:ext>
            </a:extLst>
          </p:cNvPr>
          <p:cNvSpPr txBox="1"/>
          <p:nvPr/>
        </p:nvSpPr>
        <p:spPr>
          <a:xfrm>
            <a:off x="8061423" y="5131166"/>
            <a:ext cx="350396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PSRC HTS data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2C9DF1-D4EC-2E63-D866-7B82B3AE0A14}"/>
              </a:ext>
            </a:extLst>
          </p:cNvPr>
          <p:cNvSpPr txBox="1">
            <a:spLocks/>
          </p:cNvSpPr>
          <p:nvPr/>
        </p:nvSpPr>
        <p:spPr>
          <a:xfrm>
            <a:off x="376240" y="1391330"/>
            <a:ext cx="7570332" cy="508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Puget Sound Regional Council (PSRC) Household Travel Survey (HTS) data</a:t>
            </a:r>
            <a:endParaRPr lang="en-US" sz="2800" b="1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Representative data for four-county Seattle metropolitan region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Revealed preference of activity &amp; travel choices for residents every two years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Three waves used for analyses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2017 &amp; 2019 (pre-pandemic)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2021 (COVID era)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0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548225-882B-6D19-2E11-C33090F1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Data &amp; methodology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F123-AE9D-2A40-71CF-265CC996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8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284C23-636D-C3DF-F329-C64370702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9" y="979923"/>
            <a:ext cx="3048001" cy="588505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8CB22F7-DC4C-2F24-83B9-404268E0EA80}"/>
              </a:ext>
            </a:extLst>
          </p:cNvPr>
          <p:cNvSpPr txBox="1">
            <a:spLocks/>
          </p:cNvSpPr>
          <p:nvPr/>
        </p:nvSpPr>
        <p:spPr>
          <a:xfrm>
            <a:off x="376239" y="1391330"/>
            <a:ext cx="8609819" cy="508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COVID pandemic: biggest natural experiment in history for studying telecommuting</a:t>
            </a:r>
            <a:endParaRPr lang="en-US" sz="2800" b="1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Quasi-experimental design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2017/2019:</a:t>
            </a:r>
            <a:r>
              <a:rPr lang="en-US" dirty="0">
                <a:latin typeface="Poppins" pitchFamily="2" charset="77"/>
                <a:cs typeface="Poppins" pitchFamily="2" charset="77"/>
              </a:rPr>
              <a:t> identified </a:t>
            </a:r>
            <a:r>
              <a:rPr lang="en-US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Commuters </a:t>
            </a:r>
            <a:r>
              <a:rPr lang="en-US" dirty="0"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(control group)</a:t>
            </a:r>
            <a:endParaRPr lang="en-US" dirty="0">
              <a:latin typeface="Poppins" pitchFamily="2" charset="77"/>
              <a:cs typeface="Poppins" pitchFamily="2" charset="77"/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&gt; Work from home (WFH) policies = treatment &lt;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589A"/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2021:</a:t>
            </a:r>
            <a:r>
              <a:rPr lang="en-US" dirty="0"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 identified </a:t>
            </a:r>
            <a:r>
              <a:rPr lang="en-US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Telecommuters</a:t>
            </a:r>
            <a:r>
              <a:rPr lang="en-US" b="1" baseline="30000" dirty="0">
                <a:solidFill>
                  <a:srgbClr val="0070C0"/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 </a:t>
            </a:r>
            <a:r>
              <a:rPr lang="en-US" dirty="0">
                <a:latin typeface="Poppins" pitchFamily="2" charset="77"/>
                <a:cs typeface="Poppins" pitchFamily="2" charset="77"/>
                <a:sym typeface="Wingdings" panose="05000000000000000000" pitchFamily="2" charset="2"/>
              </a:rPr>
              <a:t>(treatment group)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Two groups matched on characteristics (covariates) found in literature that relate to telecommuting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dirty="0">
                <a:latin typeface="Poppins" pitchFamily="2" charset="77"/>
                <a:cs typeface="Poppins" pitchFamily="2" charset="77"/>
              </a:rPr>
              <a:t>Age, income, household size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dirty="0">
                <a:latin typeface="Poppins" pitchFamily="2" charset="77"/>
                <a:cs typeface="Poppins" pitchFamily="2" charset="77"/>
              </a:rPr>
              <a:t>Population density, access to jobs &amp; amenities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9B531F2-F527-E325-B915-B9DB8BF9BBB6}"/>
              </a:ext>
            </a:extLst>
          </p:cNvPr>
          <p:cNvSpPr txBox="1">
            <a:spLocks/>
          </p:cNvSpPr>
          <p:nvPr/>
        </p:nvSpPr>
        <p:spPr>
          <a:xfrm>
            <a:off x="-103" y="6495750"/>
            <a:ext cx="8774233" cy="36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Telecommuters = workers who WFH at least one day per week</a:t>
            </a:r>
          </a:p>
        </p:txBody>
      </p:sp>
    </p:spTree>
    <p:extLst>
      <p:ext uri="{BB962C8B-B14F-4D97-AF65-F5344CB8AC3E}">
        <p14:creationId xmlns:p14="http://schemas.microsoft.com/office/powerpoint/2010/main" val="178090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534E1-8470-6E7C-FBA2-788597F44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4B2315-482E-54FD-106D-212EB262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7" y="233043"/>
            <a:ext cx="11923753" cy="610473"/>
          </a:xfrm>
        </p:spPr>
        <p:txBody>
          <a:bodyPr>
            <a:normAutofit/>
          </a:bodyPr>
          <a:lstStyle/>
          <a:p>
            <a:r>
              <a:rPr lang="en-US" dirty="0"/>
              <a:t>Data &amp; methodology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A67E0-F54C-5451-65A0-E908F301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61E-7FE9-324D-B1A3-BF3F7A54C6B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4BE82E4-89E9-5790-BBFA-2B20A30BD14D}"/>
              </a:ext>
            </a:extLst>
          </p:cNvPr>
          <p:cNvSpPr txBox="1">
            <a:spLocks/>
          </p:cNvSpPr>
          <p:nvPr/>
        </p:nvSpPr>
        <p:spPr>
          <a:xfrm>
            <a:off x="376239" y="1391330"/>
            <a:ext cx="8397891" cy="523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Propensity score matching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dirty="0">
                <a:latin typeface="Poppins" pitchFamily="2" charset="77"/>
                <a:cs typeface="Poppins" pitchFamily="2" charset="77"/>
              </a:rPr>
              <a:t>Statistical technique used to estimate casual effect when treatment not randomly assigned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dirty="0">
                <a:latin typeface="Poppins" pitchFamily="2" charset="77"/>
                <a:cs typeface="Poppins" pitchFamily="2" charset="77"/>
              </a:rPr>
              <a:t>Treatment = WFH, workplace no longer anchor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dirty="0">
                <a:latin typeface="Poppins" pitchFamily="2" charset="77"/>
                <a:cs typeface="Poppins" pitchFamily="2" charset="77"/>
              </a:rPr>
              <a:t>Each telecommuter matched with its “closest” commuter based on the propensity scores</a:t>
            </a:r>
            <a:r>
              <a:rPr lang="en-US" baseline="30000" dirty="0">
                <a:latin typeface="Poppins" pitchFamily="2" charset="77"/>
                <a:cs typeface="Poppins" pitchFamily="2" charset="77"/>
              </a:rPr>
              <a:t>2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Quality check:</a:t>
            </a:r>
            <a:r>
              <a:rPr lang="en-US" dirty="0">
                <a:latin typeface="Poppins" pitchFamily="2" charset="77"/>
                <a:cs typeface="Poppins" pitchFamily="2" charset="77"/>
              </a:rPr>
              <a:t> compared two groups’ covariates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Defined </a:t>
            </a:r>
            <a:r>
              <a:rPr lang="en-US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outcome evaluation metrics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dirty="0">
                <a:latin typeface="Poppins" pitchFamily="2" charset="77"/>
                <a:cs typeface="Poppins" pitchFamily="2" charset="77"/>
              </a:rPr>
              <a:t>Trip generation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dirty="0">
                <a:latin typeface="Poppins" pitchFamily="2" charset="77"/>
                <a:cs typeface="Poppins" pitchFamily="2" charset="77"/>
              </a:rPr>
              <a:t>Spatial &amp; temporal redistribution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dirty="0">
                <a:latin typeface="Poppins" pitchFamily="2" charset="77"/>
                <a:cs typeface="Poppins" pitchFamily="2" charset="77"/>
              </a:rPr>
              <a:t>Mode &amp; VMT changes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AFABB4-4F16-6FE3-723D-8BFBE9353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9" y="979923"/>
            <a:ext cx="3048001" cy="58850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EB914-3341-C9B8-A9AF-B53DB04B8632}"/>
              </a:ext>
            </a:extLst>
          </p:cNvPr>
          <p:cNvSpPr txBox="1">
            <a:spLocks/>
          </p:cNvSpPr>
          <p:nvPr/>
        </p:nvSpPr>
        <p:spPr>
          <a:xfrm>
            <a:off x="-103" y="6495750"/>
            <a:ext cx="8774233" cy="36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Probabilities of belonging to telecommuter sample, calculated from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715616907"/>
      </p:ext>
    </p:extLst>
  </p:cSld>
  <p:clrMapOvr>
    <a:masterClrMapping/>
  </p:clrMapOvr>
</p:sld>
</file>

<file path=ppt/theme/theme1.xml><?xml version="1.0" encoding="utf-8"?>
<a:theme xmlns:a="http://schemas.openxmlformats.org/drawingml/2006/main" name="PSRC Theme Updated">
  <a:themeElements>
    <a:clrScheme name="PSRC Colors">
      <a:dk1>
        <a:sysClr val="windowText" lastClr="000000"/>
      </a:dk1>
      <a:lt1>
        <a:sysClr val="window" lastClr="FFFFFF"/>
      </a:lt1>
      <a:dk2>
        <a:srgbClr val="C0C0C0"/>
      </a:dk2>
      <a:lt2>
        <a:srgbClr val="FFFFFF"/>
      </a:lt2>
      <a:accent1>
        <a:srgbClr val="F15A29"/>
      </a:accent1>
      <a:accent2>
        <a:srgbClr val="91268F"/>
      </a:accent2>
      <a:accent3>
        <a:srgbClr val="8DC63F"/>
      </a:accent3>
      <a:accent4>
        <a:srgbClr val="00A7A0"/>
      </a:accent4>
      <a:accent5>
        <a:srgbClr val="595959"/>
      </a:accent5>
      <a:accent6>
        <a:srgbClr val="3F6618"/>
      </a:accent6>
      <a:hlink>
        <a:srgbClr val="00726D"/>
      </a:hlink>
      <a:folHlink>
        <a:srgbClr val="630460"/>
      </a:folHlink>
    </a:clrScheme>
    <a:fontScheme name="PSRC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RC Theme Updated" id="{C2F34D08-9AD4-4501-940E-74CB19D0C645}" vid="{92EB98A7-AC57-44E0-A03E-A033EA44E3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4EAFCB81DED4EA0EC4B4B9B6A5D2E" ma:contentTypeVersion="4" ma:contentTypeDescription="Create a new document." ma:contentTypeScope="" ma:versionID="ccd8059b1c7af726b8b0da60a7644371">
  <xsd:schema xmlns:xsd="http://www.w3.org/2001/XMLSchema" xmlns:xs="http://www.w3.org/2001/XMLSchema" xmlns:p="http://schemas.microsoft.com/office/2006/metadata/properties" xmlns:ns2="bf9a92c8-4919-4ae8-bb1c-eb040cbcbf89" targetNamespace="http://schemas.microsoft.com/office/2006/metadata/properties" ma:root="true" ma:fieldsID="3a02a9baee9bd4ba5e1bf96a3e1b1b11" ns2:_="">
    <xsd:import namespace="bf9a92c8-4919-4ae8-bb1c-eb040cbcbf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a92c8-4919-4ae8-bb1c-eb040cbcb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9E548B-1DFF-4824-A2B5-5F89FF6F8438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f9a92c8-4919-4ae8-bb1c-eb040cbcbf8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F85FB8-B1AB-4F5B-9FB1-F2092214AA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9EEC9-BDB8-42D7-B73F-04D8290EA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a92c8-4919-4ae8-bb1c-eb040cbcbf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PSRC Theme Updated</Template>
  <TotalTime>4779</TotalTime>
  <Words>871</Words>
  <Application>Microsoft Office PowerPoint</Application>
  <PresentationFormat>Widescreen</PresentationFormat>
  <Paragraphs>199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Poppins</vt:lpstr>
      <vt:lpstr>Poppins Medium</vt:lpstr>
      <vt:lpstr>Aptos</vt:lpstr>
      <vt:lpstr>Poppins SemiBold</vt:lpstr>
      <vt:lpstr>PSRC Theme Updated</vt:lpstr>
      <vt:lpstr>COVID &amp; telecommuting-induced changes in individual activity and travel patterns</vt:lpstr>
      <vt:lpstr>Overview &amp; reference paper</vt:lpstr>
      <vt:lpstr>Introduction</vt:lpstr>
      <vt:lpstr>Introduction</vt:lpstr>
      <vt:lpstr>Introduction</vt:lpstr>
      <vt:lpstr>Introduction</vt:lpstr>
      <vt:lpstr>Data &amp; methodology</vt:lpstr>
      <vt:lpstr>Data &amp; methodology</vt:lpstr>
      <vt:lpstr>Data &amp; methodology</vt:lpstr>
      <vt:lpstr>Results – Trip generation</vt:lpstr>
      <vt:lpstr>Results – Spatial redistribution </vt:lpstr>
      <vt:lpstr>Results – Spatial redistribution </vt:lpstr>
      <vt:lpstr>Results – Temporal redistribution </vt:lpstr>
      <vt:lpstr>Results – Temporal redistribution </vt:lpstr>
      <vt:lpstr>Results – Mode</vt:lpstr>
      <vt:lpstr>Results – Vehicle miles traveled (VMT)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PSRC Theme and Template</dc:title>
  <dc:creator>Allie Perez</dc:creator>
  <cp:lastModifiedBy>Brian H Y Lee</cp:lastModifiedBy>
  <cp:revision>11</cp:revision>
  <dcterms:created xsi:type="dcterms:W3CDTF">2024-01-22T20:39:11Z</dcterms:created>
  <dcterms:modified xsi:type="dcterms:W3CDTF">2025-09-12T17:29:07Z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0x0101006754EAFCB81DED4EA0EC4B4B9B6A5D2E</vt:lpwstr>
  </property>
</Properties>
</file>