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7" r:id="rId2"/>
    <p:sldId id="337" r:id="rId3"/>
    <p:sldId id="332" r:id="rId4"/>
    <p:sldId id="358" r:id="rId5"/>
    <p:sldId id="360" r:id="rId6"/>
    <p:sldId id="334" r:id="rId7"/>
    <p:sldId id="361" r:id="rId8"/>
    <p:sldId id="347" r:id="rId9"/>
    <p:sldId id="342" r:id="rId10"/>
    <p:sldId id="306" r:id="rId11"/>
    <p:sldId id="338" r:id="rId12"/>
    <p:sldId id="340" r:id="rId13"/>
    <p:sldId id="341" r:id="rId14"/>
    <p:sldId id="339" r:id="rId15"/>
    <p:sldId id="343" r:id="rId16"/>
    <p:sldId id="350" r:id="rId17"/>
    <p:sldId id="344" r:id="rId18"/>
    <p:sldId id="345" r:id="rId19"/>
    <p:sldId id="348" r:id="rId20"/>
    <p:sldId id="349" r:id="rId21"/>
    <p:sldId id="363" r:id="rId22"/>
    <p:sldId id="362" r:id="rId23"/>
    <p:sldId id="353" r:id="rId24"/>
    <p:sldId id="355" r:id="rId25"/>
    <p:sldId id="356" r:id="rId26"/>
    <p:sldId id="313" r:id="rId27"/>
    <p:sldId id="271" r:id="rId28"/>
    <p:sldId id="33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ABBA00-F297-46D7-8E91-DCC778A6FF59}" name="Abe Bingham" initials="AB" userId="S::abingham@sfcta.org::32464794-120d-4361-aabd-1a9ad6e9ab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69"/>
    <a:srgbClr val="DEEFED"/>
    <a:srgbClr val="CFE7E5"/>
    <a:srgbClr val="B9D9EC"/>
    <a:srgbClr val="1C355E"/>
    <a:srgbClr val="A0D0CB"/>
    <a:srgbClr val="FF8D6D"/>
    <a:srgbClr val="003B49"/>
    <a:srgbClr val="FFB81D"/>
    <a:srgbClr val="5FA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Custom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0" cmpd="sng">
              <a:solidFill>
                <a:schemeClr val="bg1"/>
              </a:solidFill>
            </a:ln>
          </a:top>
          <a:bottom>
            <a:ln w="12700" cmpd="sng">
              <a:solidFill>
                <a:srgbClr val="A0D0CB"/>
              </a:solidFill>
            </a:ln>
          </a:bottom>
          <a:insideH>
            <a:ln w="12700" cmpd="sng">
              <a:solidFill>
                <a:srgbClr val="A0D0CB"/>
              </a:solidFill>
            </a:ln>
          </a:insideH>
          <a:insideV>
            <a:ln w="0" cmpd="sng">
              <a:solidFill>
                <a:schemeClr val="bg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rgbClr val="A0D0CB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chemeClr val="accent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rgbClr val="DEEFE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6381" autoAdjust="0"/>
  </p:normalViewPr>
  <p:slideViewPr>
    <p:cSldViewPr snapToGrid="0">
      <p:cViewPr varScale="1">
        <p:scale>
          <a:sx n="62" d="100"/>
          <a:sy n="62" d="100"/>
        </p:scale>
        <p:origin x="44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SFTP+\2023%20land%20use\Summary%20(version%20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\MoMo\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BART Ridership - Average Weekday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data!$B$4:$B$15</c:f>
              <c:numCache>
                <c:formatCode>#,##0</c:formatCode>
                <c:ptCount val="12"/>
                <c:pt idx="0">
                  <c:v>395860</c:v>
                </c:pt>
                <c:pt idx="1">
                  <c:v>407337</c:v>
                </c:pt>
                <c:pt idx="2">
                  <c:v>409515</c:v>
                </c:pt>
                <c:pt idx="3">
                  <c:v>414397</c:v>
                </c:pt>
                <c:pt idx="4">
                  <c:v>412165</c:v>
                </c:pt>
                <c:pt idx="5">
                  <c:v>413521</c:v>
                </c:pt>
                <c:pt idx="6">
                  <c:v>401465</c:v>
                </c:pt>
                <c:pt idx="7">
                  <c:v>410854</c:v>
                </c:pt>
                <c:pt idx="8">
                  <c:v>426755</c:v>
                </c:pt>
                <c:pt idx="9">
                  <c:v>420277</c:v>
                </c:pt>
                <c:pt idx="10">
                  <c:v>411183</c:v>
                </c:pt>
                <c:pt idx="11">
                  <c:v>376551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E-4D28-8387-5B01EE324C65}"/>
            </c:ext>
          </c:extLst>
        </c:ser>
        <c:ser>
          <c:idx val="1"/>
          <c:order val="1"/>
          <c:tx>
            <c:strRef>
              <c:f>data!$C$3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data!$C$4:$C$15</c:f>
              <c:numCache>
                <c:formatCode>#,##0</c:formatCode>
                <c:ptCount val="12"/>
                <c:pt idx="0">
                  <c:v>388910</c:v>
                </c:pt>
                <c:pt idx="1">
                  <c:v>404552</c:v>
                </c:pt>
                <c:pt idx="2">
                  <c:v>166574</c:v>
                </c:pt>
                <c:pt idx="3">
                  <c:v>25136</c:v>
                </c:pt>
                <c:pt idx="4">
                  <c:v>29878</c:v>
                </c:pt>
                <c:pt idx="5">
                  <c:v>40979</c:v>
                </c:pt>
                <c:pt idx="6">
                  <c:v>45633</c:v>
                </c:pt>
                <c:pt idx="7">
                  <c:v>46020</c:v>
                </c:pt>
                <c:pt idx="8">
                  <c:v>48838</c:v>
                </c:pt>
                <c:pt idx="9">
                  <c:v>53255</c:v>
                </c:pt>
                <c:pt idx="10">
                  <c:v>52198</c:v>
                </c:pt>
                <c:pt idx="11">
                  <c:v>45893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E-4D28-8387-5B01EE324C65}"/>
            </c:ext>
          </c:extLst>
        </c:ser>
        <c:ser>
          <c:idx val="2"/>
          <c:order val="2"/>
          <c:tx>
            <c:strRef>
              <c:f>data!$D$3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data!$D$4:$D$15</c:f>
              <c:numCache>
                <c:formatCode>#,##0</c:formatCode>
                <c:ptCount val="12"/>
                <c:pt idx="0">
                  <c:v>43012</c:v>
                </c:pt>
                <c:pt idx="1">
                  <c:v>47665</c:v>
                </c:pt>
                <c:pt idx="2">
                  <c:v>51596</c:v>
                </c:pt>
                <c:pt idx="3">
                  <c:v>57886</c:v>
                </c:pt>
                <c:pt idx="4">
                  <c:v>64934</c:v>
                </c:pt>
                <c:pt idx="5">
                  <c:v>75963</c:v>
                </c:pt>
                <c:pt idx="6">
                  <c:v>85291</c:v>
                </c:pt>
                <c:pt idx="7">
                  <c:v>92402</c:v>
                </c:pt>
                <c:pt idx="8">
                  <c:v>105997</c:v>
                </c:pt>
                <c:pt idx="9">
                  <c:v>109781</c:v>
                </c:pt>
                <c:pt idx="10">
                  <c:v>112282</c:v>
                </c:pt>
                <c:pt idx="11">
                  <c:v>102993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EE-4D28-8387-5B01EE324C65}"/>
            </c:ext>
          </c:extLst>
        </c:ser>
        <c:ser>
          <c:idx val="3"/>
          <c:order val="3"/>
          <c:tx>
            <c:strRef>
              <c:f>data!$E$3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data!$E$4:$E$15</c:f>
              <c:numCache>
                <c:formatCode>#,##0</c:formatCode>
                <c:ptCount val="12"/>
                <c:pt idx="0">
                  <c:v>85463</c:v>
                </c:pt>
                <c:pt idx="1">
                  <c:v>105374</c:v>
                </c:pt>
                <c:pt idx="2">
                  <c:v>124094</c:v>
                </c:pt>
                <c:pt idx="3">
                  <c:v>132181</c:v>
                </c:pt>
                <c:pt idx="4">
                  <c:v>135824</c:v>
                </c:pt>
                <c:pt idx="5">
                  <c:v>140564</c:v>
                </c:pt>
                <c:pt idx="6">
                  <c:v>133858</c:v>
                </c:pt>
                <c:pt idx="7">
                  <c:v>144008</c:v>
                </c:pt>
                <c:pt idx="8">
                  <c:v>161902</c:v>
                </c:pt>
                <c:pt idx="9">
                  <c:v>159099</c:v>
                </c:pt>
                <c:pt idx="10">
                  <c:v>150242</c:v>
                </c:pt>
                <c:pt idx="11">
                  <c:v>130283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EE-4D28-8387-5B01EE324C65}"/>
            </c:ext>
          </c:extLst>
        </c:ser>
        <c:ser>
          <c:idx val="4"/>
          <c:order val="4"/>
          <c:tx>
            <c:strRef>
              <c:f>data!$F$3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data!$F$4:$F$15</c:f>
              <c:numCache>
                <c:formatCode>#,##0</c:formatCode>
                <c:ptCount val="12"/>
                <c:pt idx="0">
                  <c:v>134140</c:v>
                </c:pt>
                <c:pt idx="1">
                  <c:v>151390</c:v>
                </c:pt>
                <c:pt idx="2">
                  <c:v>151150</c:v>
                </c:pt>
                <c:pt idx="3">
                  <c:v>159696</c:v>
                </c:pt>
                <c:pt idx="4">
                  <c:v>159918</c:v>
                </c:pt>
                <c:pt idx="5">
                  <c:v>158361</c:v>
                </c:pt>
                <c:pt idx="6">
                  <c:v>154825</c:v>
                </c:pt>
                <c:pt idx="7">
                  <c:v>166637</c:v>
                </c:pt>
                <c:pt idx="8">
                  <c:v>172051</c:v>
                </c:pt>
                <c:pt idx="9">
                  <c:v>171277</c:v>
                </c:pt>
                <c:pt idx="10">
                  <c:v>165802</c:v>
                </c:pt>
                <c:pt idx="11">
                  <c:v>144070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EE-4D28-8387-5B01EE324C65}"/>
            </c:ext>
          </c:extLst>
        </c:ser>
        <c:ser>
          <c:idx val="5"/>
          <c:order val="5"/>
          <c:tx>
            <c:strRef>
              <c:f>data!$G$3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data!$G$4:$G$15</c:f>
              <c:numCache>
                <c:formatCode>#,##0</c:formatCode>
                <c:ptCount val="12"/>
                <c:pt idx="0">
                  <c:v>151854</c:v>
                </c:pt>
                <c:pt idx="1">
                  <c:v>162186</c:v>
                </c:pt>
                <c:pt idx="2">
                  <c:v>162459</c:v>
                </c:pt>
                <c:pt idx="3">
                  <c:v>163267</c:v>
                </c:pt>
                <c:pt idx="4">
                  <c:v>168356</c:v>
                </c:pt>
                <c:pt idx="5">
                  <c:v>164743</c:v>
                </c:pt>
                <c:pt idx="6">
                  <c:v>159220</c:v>
                </c:pt>
                <c:pt idx="7">
                  <c:v>165764</c:v>
                </c:pt>
                <c:pt idx="8">
                  <c:v>184248</c:v>
                </c:pt>
                <c:pt idx="9">
                  <c:v>180834</c:v>
                </c:pt>
                <c:pt idx="10">
                  <c:v>166035</c:v>
                </c:pt>
                <c:pt idx="11">
                  <c:v>156466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EE-4D28-8387-5B01EE324C65}"/>
            </c:ext>
          </c:extLst>
        </c:ser>
        <c:ser>
          <c:idx val="6"/>
          <c:order val="6"/>
          <c:tx>
            <c:strRef>
              <c:f>data!$H$3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1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data!$H$4:$H$15</c:f>
              <c:numCache>
                <c:formatCode>#,##0</c:formatCode>
                <c:ptCount val="12"/>
                <c:pt idx="0">
                  <c:v>162938</c:v>
                </c:pt>
                <c:pt idx="1">
                  <c:v>171856</c:v>
                </c:pt>
                <c:pt idx="2">
                  <c:v>174538</c:v>
                </c:pt>
                <c:pt idx="3">
                  <c:v>181466</c:v>
                </c:pt>
                <c:pt idx="4">
                  <c:v>170293</c:v>
                </c:pt>
                <c:pt idx="5">
                  <c:v>183481</c:v>
                </c:pt>
                <c:pt idx="6">
                  <c:v>172984</c:v>
                </c:pt>
                <c:pt idx="7">
                  <c:v>186515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EE-4D28-8387-5B01EE324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5851008"/>
        <c:axId val="785839968"/>
      </c:lineChart>
      <c:catAx>
        <c:axId val="7858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39968"/>
        <c:crosses val="autoZero"/>
        <c:auto val="1"/>
        <c:lblAlgn val="ctr"/>
        <c:lblOffset val="100"/>
        <c:noMultiLvlLbl val="0"/>
      </c:catAx>
      <c:valAx>
        <c:axId val="7858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5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Bay Bridge Crossings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2019</c:v>
          </c:tx>
          <c:spPr>
            <a:ln w="28575" cap="rnd">
              <a:solidFill>
                <a:schemeClr val="accent5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data!$B$38:$B$49</c:f>
              <c:numCache>
                <c:formatCode>#,##0</c:formatCode>
                <c:ptCount val="12"/>
                <c:pt idx="0">
                  <c:v>3913767</c:v>
                </c:pt>
                <c:pt idx="1">
                  <c:v>3587902</c:v>
                </c:pt>
                <c:pt idx="2">
                  <c:v>4058925</c:v>
                </c:pt>
                <c:pt idx="3">
                  <c:v>3976731</c:v>
                </c:pt>
                <c:pt idx="4">
                  <c:v>4040558</c:v>
                </c:pt>
                <c:pt idx="5">
                  <c:v>4006902</c:v>
                </c:pt>
                <c:pt idx="6">
                  <c:v>4063748</c:v>
                </c:pt>
                <c:pt idx="7">
                  <c:v>4113916</c:v>
                </c:pt>
                <c:pt idx="8">
                  <c:v>3948426</c:v>
                </c:pt>
                <c:pt idx="9">
                  <c:v>4047327</c:v>
                </c:pt>
                <c:pt idx="10">
                  <c:v>3847809</c:v>
                </c:pt>
                <c:pt idx="11">
                  <c:v>3882964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9-4ACE-996C-569A8C292ADC}"/>
            </c:ext>
          </c:extLst>
        </c:ser>
        <c:ser>
          <c:idx val="1"/>
          <c:order val="1"/>
          <c:tx>
            <c:v>2020</c:v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data!$C$38:$C$49</c:f>
              <c:numCache>
                <c:formatCode>#,##0</c:formatCode>
                <c:ptCount val="12"/>
                <c:pt idx="0">
                  <c:v>3878683</c:v>
                </c:pt>
                <c:pt idx="1">
                  <c:v>3722539</c:v>
                </c:pt>
                <c:pt idx="2">
                  <c:v>2882649</c:v>
                </c:pt>
                <c:pt idx="3">
                  <c:v>1996243</c:v>
                </c:pt>
                <c:pt idx="4">
                  <c:v>2673380</c:v>
                </c:pt>
                <c:pt idx="5">
                  <c:v>3036424</c:v>
                </c:pt>
                <c:pt idx="6">
                  <c:v>3294706</c:v>
                </c:pt>
                <c:pt idx="7">
                  <c:v>3382756</c:v>
                </c:pt>
                <c:pt idx="8">
                  <c:v>3282056</c:v>
                </c:pt>
                <c:pt idx="9">
                  <c:v>3504554</c:v>
                </c:pt>
                <c:pt idx="10">
                  <c:v>3192647</c:v>
                </c:pt>
                <c:pt idx="11">
                  <c:v>3111694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9-4ACE-996C-569A8C292ADC}"/>
            </c:ext>
          </c:extLst>
        </c:ser>
        <c:ser>
          <c:idx val="2"/>
          <c:order val="2"/>
          <c:tx>
            <c:v>2021</c:v>
          </c:tx>
          <c:spPr>
            <a:ln w="28575" cap="rnd">
              <a:solidFill>
                <a:schemeClr val="accent5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data!$D$38:$D$49</c:f>
              <c:numCache>
                <c:formatCode>#,##0</c:formatCode>
                <c:ptCount val="12"/>
                <c:pt idx="0">
                  <c:v>3041330</c:v>
                </c:pt>
                <c:pt idx="1">
                  <c:v>2989816</c:v>
                </c:pt>
                <c:pt idx="2">
                  <c:v>3532498</c:v>
                </c:pt>
                <c:pt idx="3">
                  <c:v>3522492</c:v>
                </c:pt>
                <c:pt idx="4">
                  <c:v>3671838</c:v>
                </c:pt>
                <c:pt idx="5">
                  <c:v>3673837</c:v>
                </c:pt>
                <c:pt idx="6">
                  <c:v>3803940</c:v>
                </c:pt>
                <c:pt idx="7">
                  <c:v>3737917</c:v>
                </c:pt>
                <c:pt idx="8">
                  <c:v>3618241</c:v>
                </c:pt>
                <c:pt idx="9">
                  <c:v>3700292</c:v>
                </c:pt>
                <c:pt idx="10">
                  <c:v>3546027</c:v>
                </c:pt>
                <c:pt idx="11">
                  <c:v>3529143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B9-4ACE-996C-569A8C292ADC}"/>
            </c:ext>
          </c:extLst>
        </c:ser>
        <c:ser>
          <c:idx val="3"/>
          <c:order val="3"/>
          <c:tx>
            <c:v>2022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data!$E$38:$E$49</c:f>
              <c:numCache>
                <c:formatCode>#,##0</c:formatCode>
                <c:ptCount val="12"/>
                <c:pt idx="0">
                  <c:v>3325322</c:v>
                </c:pt>
                <c:pt idx="1">
                  <c:v>3286568</c:v>
                </c:pt>
                <c:pt idx="2">
                  <c:v>3717879</c:v>
                </c:pt>
                <c:pt idx="3">
                  <c:v>3634689</c:v>
                </c:pt>
                <c:pt idx="4">
                  <c:v>3729564</c:v>
                </c:pt>
                <c:pt idx="5">
                  <c:v>3622401</c:v>
                </c:pt>
                <c:pt idx="6">
                  <c:v>3739359</c:v>
                </c:pt>
                <c:pt idx="7">
                  <c:v>3803975</c:v>
                </c:pt>
                <c:pt idx="8">
                  <c:v>3649505</c:v>
                </c:pt>
                <c:pt idx="9">
                  <c:v>3754261</c:v>
                </c:pt>
                <c:pt idx="10">
                  <c:v>3513877</c:v>
                </c:pt>
                <c:pt idx="11">
                  <c:v>3513520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B9-4ACE-996C-569A8C292ADC}"/>
            </c:ext>
          </c:extLst>
        </c:ser>
        <c:ser>
          <c:idx val="4"/>
          <c:order val="4"/>
          <c:tx>
            <c:v>2023</c:v>
          </c:tx>
          <c:spPr>
            <a:ln w="28575" cap="rnd">
              <a:solidFill>
                <a:schemeClr val="accent5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data!$F$38:$F$49</c:f>
              <c:numCache>
                <c:formatCode>#,##0</c:formatCode>
                <c:ptCount val="12"/>
                <c:pt idx="0">
                  <c:v>3383633</c:v>
                </c:pt>
                <c:pt idx="1">
                  <c:v>3199618</c:v>
                </c:pt>
                <c:pt idx="2">
                  <c:v>3568295</c:v>
                </c:pt>
                <c:pt idx="3">
                  <c:v>3649730</c:v>
                </c:pt>
                <c:pt idx="4">
                  <c:v>3763446</c:v>
                </c:pt>
                <c:pt idx="5">
                  <c:v>3673225</c:v>
                </c:pt>
                <c:pt idx="6">
                  <c:v>3711557</c:v>
                </c:pt>
                <c:pt idx="7">
                  <c:v>3795223</c:v>
                </c:pt>
                <c:pt idx="8">
                  <c:v>3613710</c:v>
                </c:pt>
                <c:pt idx="9">
                  <c:v>3686944</c:v>
                </c:pt>
                <c:pt idx="10">
                  <c:v>3399365</c:v>
                </c:pt>
                <c:pt idx="11">
                  <c:v>3573283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B9-4ACE-996C-569A8C292ADC}"/>
            </c:ext>
          </c:extLst>
        </c:ser>
        <c:ser>
          <c:idx val="5"/>
          <c:order val="5"/>
          <c:tx>
            <c:v>2024</c:v>
          </c:tx>
          <c:spPr>
            <a:ln w="2857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data!$G$38:$G$49</c:f>
              <c:numCache>
                <c:formatCode>#,##0</c:formatCode>
                <c:ptCount val="12"/>
                <c:pt idx="0">
                  <c:v>3462422</c:v>
                </c:pt>
                <c:pt idx="1">
                  <c:v>3332318</c:v>
                </c:pt>
                <c:pt idx="2">
                  <c:v>3650729</c:v>
                </c:pt>
                <c:pt idx="3">
                  <c:v>3650435</c:v>
                </c:pt>
                <c:pt idx="4">
                  <c:v>3706897</c:v>
                </c:pt>
                <c:pt idx="5">
                  <c:v>3619233</c:v>
                </c:pt>
                <c:pt idx="6">
                  <c:v>3710452</c:v>
                </c:pt>
                <c:pt idx="7">
                  <c:v>3754439</c:v>
                </c:pt>
                <c:pt idx="8">
                  <c:v>3597563</c:v>
                </c:pt>
                <c:pt idx="9">
                  <c:v>3705411</c:v>
                </c:pt>
                <c:pt idx="10">
                  <c:v>3439752</c:v>
                </c:pt>
                <c:pt idx="11">
                  <c:v>3559559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B9-4ACE-996C-569A8C292ADC}"/>
            </c:ext>
          </c:extLst>
        </c:ser>
        <c:ser>
          <c:idx val="6"/>
          <c:order val="6"/>
          <c:tx>
            <c:v>2025</c:v>
          </c:tx>
          <c:spPr>
            <a:ln w="28575" cap="rnd">
              <a:solidFill>
                <a:schemeClr val="accent5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data!$A$38:$A$49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data!$H$38:$H$49</c:f>
              <c:numCache>
                <c:formatCode>#,##0</c:formatCode>
                <c:ptCount val="12"/>
                <c:pt idx="0">
                  <c:v>3527140</c:v>
                </c:pt>
                <c:pt idx="1">
                  <c:v>3239106</c:v>
                </c:pt>
                <c:pt idx="2">
                  <c:v>3641671</c:v>
                </c:pt>
                <c:pt idx="3">
                  <c:v>3610238</c:v>
                </c:pt>
                <c:pt idx="4">
                  <c:v>3702144</c:v>
                </c:pt>
                <c:pt idx="5">
                  <c:v>3581985</c:v>
                </c:pt>
                <c:pt idx="6">
                  <c:v>3687703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B9-4ACE-996C-569A8C292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5851008"/>
        <c:axId val="785839968"/>
      </c:lineChart>
      <c:catAx>
        <c:axId val="7858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39968"/>
        <c:crosses val="autoZero"/>
        <c:auto val="1"/>
        <c:lblAlgn val="ctr"/>
        <c:lblOffset val="100"/>
        <c:noMultiLvlLbl val="0"/>
      </c:catAx>
      <c:valAx>
        <c:axId val="785839968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5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Other Bay Area Toll Bridge</a:t>
            </a:r>
            <a:r>
              <a:rPr lang="en-US" baseline="0" dirty="0"/>
              <a:t> </a:t>
            </a:r>
            <a:r>
              <a:rPr lang="en-US" dirty="0"/>
              <a:t>Crossings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2019</c:v>
          </c:tx>
          <c:spPr>
            <a:ln w="28575" cap="rnd">
              <a:solidFill>
                <a:schemeClr val="accent5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data!$B$56:$B$67</c:f>
              <c:numCache>
                <c:formatCode>#,##0</c:formatCode>
                <c:ptCount val="12"/>
                <c:pt idx="0">
                  <c:v>7538500</c:v>
                </c:pt>
                <c:pt idx="1">
                  <c:v>6910031</c:v>
                </c:pt>
                <c:pt idx="2">
                  <c:v>8017445</c:v>
                </c:pt>
                <c:pt idx="3">
                  <c:v>7920998</c:v>
                </c:pt>
                <c:pt idx="4">
                  <c:v>8201831</c:v>
                </c:pt>
                <c:pt idx="5">
                  <c:v>8202155</c:v>
                </c:pt>
                <c:pt idx="6">
                  <c:v>8377614</c:v>
                </c:pt>
                <c:pt idx="7">
                  <c:v>8549843</c:v>
                </c:pt>
                <c:pt idx="8">
                  <c:v>7959496</c:v>
                </c:pt>
                <c:pt idx="9">
                  <c:v>8136759</c:v>
                </c:pt>
                <c:pt idx="10">
                  <c:v>7614328</c:v>
                </c:pt>
                <c:pt idx="11">
                  <c:v>7551545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9B-4A93-AEE4-B385ECF50ABE}"/>
            </c:ext>
          </c:extLst>
        </c:ser>
        <c:ser>
          <c:idx val="1"/>
          <c:order val="1"/>
          <c:tx>
            <c:v>2020</c:v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data!$C$56:$C$67</c:f>
              <c:numCache>
                <c:formatCode>#,##0</c:formatCode>
                <c:ptCount val="12"/>
                <c:pt idx="0">
                  <c:v>7568435</c:v>
                </c:pt>
                <c:pt idx="1">
                  <c:v>7343547</c:v>
                </c:pt>
                <c:pt idx="2">
                  <c:v>5491765</c:v>
                </c:pt>
                <c:pt idx="3">
                  <c:v>2617992</c:v>
                </c:pt>
                <c:pt idx="4">
                  <c:v>4745633</c:v>
                </c:pt>
                <c:pt idx="5">
                  <c:v>5856837</c:v>
                </c:pt>
                <c:pt idx="6">
                  <c:v>6290371</c:v>
                </c:pt>
                <c:pt idx="7">
                  <c:v>6260897</c:v>
                </c:pt>
                <c:pt idx="8">
                  <c:v>6111347</c:v>
                </c:pt>
                <c:pt idx="9">
                  <c:v>5533549</c:v>
                </c:pt>
                <c:pt idx="10">
                  <c:v>5887519</c:v>
                </c:pt>
                <c:pt idx="11">
                  <c:v>5737554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B-4A93-AEE4-B385ECF50ABE}"/>
            </c:ext>
          </c:extLst>
        </c:ser>
        <c:ser>
          <c:idx val="2"/>
          <c:order val="2"/>
          <c:tx>
            <c:v>2021</c:v>
          </c:tx>
          <c:spPr>
            <a:ln w="28575" cap="rnd">
              <a:solidFill>
                <a:schemeClr val="accent5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data!$D$56:$D$67</c:f>
              <c:numCache>
                <c:formatCode>#,##0</c:formatCode>
                <c:ptCount val="12"/>
                <c:pt idx="0">
                  <c:v>5521839</c:v>
                </c:pt>
                <c:pt idx="1">
                  <c:v>5599047</c:v>
                </c:pt>
                <c:pt idx="2">
                  <c:v>6559287</c:v>
                </c:pt>
                <c:pt idx="3">
                  <c:v>6620209</c:v>
                </c:pt>
                <c:pt idx="4">
                  <c:v>7062323</c:v>
                </c:pt>
                <c:pt idx="5">
                  <c:v>7126052</c:v>
                </c:pt>
                <c:pt idx="6">
                  <c:v>7357246</c:v>
                </c:pt>
                <c:pt idx="7">
                  <c:v>7171602</c:v>
                </c:pt>
                <c:pt idx="8">
                  <c:v>6941161</c:v>
                </c:pt>
                <c:pt idx="9">
                  <c:v>7022015</c:v>
                </c:pt>
                <c:pt idx="10">
                  <c:v>6801585</c:v>
                </c:pt>
                <c:pt idx="11">
                  <c:v>6667872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9B-4A93-AEE4-B385ECF50ABE}"/>
            </c:ext>
          </c:extLst>
        </c:ser>
        <c:ser>
          <c:idx val="3"/>
          <c:order val="3"/>
          <c:tx>
            <c:v>2022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data!$E$56:$E$67</c:f>
              <c:numCache>
                <c:formatCode>#,##0</c:formatCode>
                <c:ptCount val="12"/>
                <c:pt idx="0">
                  <c:v>6025847</c:v>
                </c:pt>
                <c:pt idx="1">
                  <c:v>6036446</c:v>
                </c:pt>
                <c:pt idx="2">
                  <c:v>6853492</c:v>
                </c:pt>
                <c:pt idx="3">
                  <c:v>6708990</c:v>
                </c:pt>
                <c:pt idx="4">
                  <c:v>6956649</c:v>
                </c:pt>
                <c:pt idx="5">
                  <c:v>6847223</c:v>
                </c:pt>
                <c:pt idx="6">
                  <c:v>6902801</c:v>
                </c:pt>
                <c:pt idx="7">
                  <c:v>7139527</c:v>
                </c:pt>
                <c:pt idx="8">
                  <c:v>6864207</c:v>
                </c:pt>
                <c:pt idx="9">
                  <c:v>7114002</c:v>
                </c:pt>
                <c:pt idx="10">
                  <c:v>6599555</c:v>
                </c:pt>
                <c:pt idx="11">
                  <c:v>6465731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9B-4A93-AEE4-B385ECF50ABE}"/>
            </c:ext>
          </c:extLst>
        </c:ser>
        <c:ser>
          <c:idx val="4"/>
          <c:order val="4"/>
          <c:tx>
            <c:v>2023</c:v>
          </c:tx>
          <c:spPr>
            <a:ln w="28575" cap="rnd">
              <a:solidFill>
                <a:schemeClr val="accent5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data!$F$56:$F$67</c:f>
              <c:numCache>
                <c:formatCode>#,##0</c:formatCode>
                <c:ptCount val="12"/>
                <c:pt idx="0">
                  <c:v>5769969</c:v>
                </c:pt>
                <c:pt idx="1">
                  <c:v>5364167</c:v>
                </c:pt>
                <c:pt idx="2">
                  <c:v>6454883</c:v>
                </c:pt>
                <c:pt idx="3">
                  <c:v>6974515</c:v>
                </c:pt>
                <c:pt idx="4">
                  <c:v>7386349</c:v>
                </c:pt>
                <c:pt idx="5">
                  <c:v>7351625</c:v>
                </c:pt>
                <c:pt idx="6">
                  <c:v>7327483</c:v>
                </c:pt>
                <c:pt idx="7">
                  <c:v>7452672</c:v>
                </c:pt>
                <c:pt idx="8">
                  <c:v>6972622</c:v>
                </c:pt>
                <c:pt idx="9">
                  <c:v>7192921</c:v>
                </c:pt>
                <c:pt idx="10">
                  <c:v>6775420</c:v>
                </c:pt>
                <c:pt idx="11">
                  <c:v>6656119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9B-4A93-AEE4-B385ECF50ABE}"/>
            </c:ext>
          </c:extLst>
        </c:ser>
        <c:ser>
          <c:idx val="5"/>
          <c:order val="5"/>
          <c:tx>
            <c:v>2024</c:v>
          </c:tx>
          <c:spPr>
            <a:ln w="2857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data!$G$56:$G$67</c:f>
              <c:numCache>
                <c:formatCode>#,##0</c:formatCode>
                <c:ptCount val="12"/>
                <c:pt idx="0">
                  <c:v>6485811</c:v>
                </c:pt>
                <c:pt idx="1">
                  <c:v>6304254</c:v>
                </c:pt>
                <c:pt idx="2">
                  <c:v>6972065</c:v>
                </c:pt>
                <c:pt idx="3">
                  <c:v>6975523</c:v>
                </c:pt>
                <c:pt idx="4">
                  <c:v>7397319</c:v>
                </c:pt>
                <c:pt idx="5">
                  <c:v>7161128</c:v>
                </c:pt>
                <c:pt idx="6">
                  <c:v>7284249</c:v>
                </c:pt>
                <c:pt idx="7">
                  <c:v>7436801</c:v>
                </c:pt>
                <c:pt idx="8">
                  <c:v>7025961</c:v>
                </c:pt>
                <c:pt idx="9">
                  <c:v>7373720</c:v>
                </c:pt>
                <c:pt idx="10">
                  <c:v>6696982</c:v>
                </c:pt>
                <c:pt idx="11">
                  <c:v>6745460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9B-4A93-AEE4-B385ECF50ABE}"/>
            </c:ext>
          </c:extLst>
        </c:ser>
        <c:ser>
          <c:idx val="6"/>
          <c:order val="6"/>
          <c:tx>
            <c:v>2025</c:v>
          </c:tx>
          <c:spPr>
            <a:ln w="28575" cap="rnd">
              <a:solidFill>
                <a:schemeClr val="accent5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data!$A$56:$A$67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data!$H$56:$H$67</c:f>
              <c:numCache>
                <c:formatCode>#,##0</c:formatCode>
                <c:ptCount val="12"/>
                <c:pt idx="0">
                  <c:v>6697741</c:v>
                </c:pt>
                <c:pt idx="1">
                  <c:v>6118931</c:v>
                </c:pt>
                <c:pt idx="2">
                  <c:v>7053303</c:v>
                </c:pt>
                <c:pt idx="3">
                  <c:v>6632948</c:v>
                </c:pt>
                <c:pt idx="4">
                  <c:v>7475575</c:v>
                </c:pt>
                <c:pt idx="5">
                  <c:v>7224991</c:v>
                </c:pt>
                <c:pt idx="6">
                  <c:v>7450398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9B-4A93-AEE4-B385ECF50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5851008"/>
        <c:axId val="785839968"/>
      </c:lineChart>
      <c:catAx>
        <c:axId val="7858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39968"/>
        <c:crosses val="autoZero"/>
        <c:auto val="1"/>
        <c:lblAlgn val="ctr"/>
        <c:lblOffset val="100"/>
        <c:noMultiLvlLbl val="0"/>
      </c:catAx>
      <c:valAx>
        <c:axId val="785839968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85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San Francisco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58851904243289E-2"/>
          <c:y val="0.10844097650655483"/>
          <c:w val="0.88233357952672453"/>
          <c:h val="0.70140557054697306"/>
        </c:manualLayout>
      </c:layout>
      <c:lineChart>
        <c:grouping val="standard"/>
        <c:varyColors val="0"/>
        <c:ser>
          <c:idx val="1"/>
          <c:order val="0"/>
          <c:tx>
            <c:v>Census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4.888344884103886E-2"/>
                  <c:y val="-3.85356571649468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809k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E4-43D3-9261-5BCECF2EA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'SF Population'!$B$6:$B$19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'SF Population'!$H$6:$H$19</c:f>
              <c:numCache>
                <c:formatCode>#,##0</c:formatCode>
                <c:ptCount val="14"/>
                <c:pt idx="0">
                  <c:v>805463</c:v>
                </c:pt>
                <c:pt idx="1">
                  <c:v>812826</c:v>
                </c:pt>
                <c:pt idx="2">
                  <c:v>825863</c:v>
                </c:pt>
                <c:pt idx="3">
                  <c:v>837442</c:v>
                </c:pt>
                <c:pt idx="4">
                  <c:v>852469</c:v>
                </c:pt>
                <c:pt idx="5">
                  <c:v>864816</c:v>
                </c:pt>
                <c:pt idx="6">
                  <c:v>870887</c:v>
                </c:pt>
                <c:pt idx="7">
                  <c:v>884363</c:v>
                </c:pt>
                <c:pt idx="8">
                  <c:v>883305</c:v>
                </c:pt>
                <c:pt idx="9">
                  <c:v>881549</c:v>
                </c:pt>
                <c:pt idx="10">
                  <c:v>873965</c:v>
                </c:pt>
                <c:pt idx="11">
                  <c:v>815201</c:v>
                </c:pt>
                <c:pt idx="12">
                  <c:v>808437</c:v>
                </c:pt>
                <c:pt idx="13">
                  <c:v>808988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E4-43D3-9261-5BCECF2EACA2}"/>
            </c:ext>
          </c:extLst>
        </c:ser>
        <c:ser>
          <c:idx val="0"/>
          <c:order val="1"/>
          <c:tx>
            <c:strRef>
              <c:f>'SF Population'!$C$4</c:f>
              <c:strCache>
                <c:ptCount val="1"/>
                <c:pt idx="0">
                  <c:v>CA DOF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3.1107649262479276E-2"/>
                  <c:y val="-4.2389222881441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842k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E4-43D3-9261-5BCECF2EA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'SF Population'!$B$6:$B$19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'SF Population'!$C$6:$C$19</c:f>
              <c:numCache>
                <c:formatCode>#,##0</c:formatCode>
                <c:ptCount val="14"/>
                <c:pt idx="0">
                  <c:v>805235</c:v>
                </c:pt>
                <c:pt idx="1">
                  <c:v>815714</c:v>
                </c:pt>
                <c:pt idx="2">
                  <c:v>826354</c:v>
                </c:pt>
                <c:pt idx="3">
                  <c:v>839556</c:v>
                </c:pt>
                <c:pt idx="4">
                  <c:v>846661</c:v>
                </c:pt>
                <c:pt idx="5">
                  <c:v>855489</c:v>
                </c:pt>
                <c:pt idx="6">
                  <c:v>861977</c:v>
                </c:pt>
                <c:pt idx="7">
                  <c:v>867378</c:v>
                </c:pt>
                <c:pt idx="8">
                  <c:v>872724</c:v>
                </c:pt>
                <c:pt idx="9">
                  <c:v>872219</c:v>
                </c:pt>
                <c:pt idx="10">
                  <c:v>873444</c:v>
                </c:pt>
                <c:pt idx="11">
                  <c:v>855338</c:v>
                </c:pt>
                <c:pt idx="12">
                  <c:v>840575</c:v>
                </c:pt>
                <c:pt idx="13">
                  <c:v>842224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4-43D3-9261-5BCECF2EA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4201328"/>
        <c:axId val="1694203728"/>
      </c:lineChart>
      <c:catAx>
        <c:axId val="16942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203728"/>
        <c:crosses val="autoZero"/>
        <c:auto val="1"/>
        <c:lblAlgn val="ctr"/>
        <c:lblOffset val="100"/>
        <c:noMultiLvlLbl val="0"/>
      </c:catAx>
      <c:valAx>
        <c:axId val="169420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20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SF Weekday Resident Trips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'two models compared'!$A$15</c:f>
              <c:strCache>
                <c:ptCount val="1"/>
                <c:pt idx="0">
                  <c:v>CHAMP 7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459-4A93-804B-0BC037258F93}"/>
              </c:ext>
            </c:extLst>
          </c:dPt>
          <c:xVal>
            <c:numRef>
              <c:f>'two models compared'!$B$24:$B$25</c:f>
              <c:numCache>
                <c:formatCode>General</c:formatCode>
                <c:ptCount val="2"/>
                <c:pt idx="0">
                  <c:v>2019</c:v>
                </c:pt>
                <c:pt idx="1">
                  <c:v>2050</c:v>
                </c:pt>
              </c:numCache>
            </c:numRef>
          </c:xVal>
          <c:yVal>
            <c:numRef>
              <c:f>'two models compared'!$C$24:$C$25</c:f>
              <c:numCache>
                <c:formatCode>_(* #,##0_);_(* \(#,##0\);_(* "-"??_);_(@_)</c:formatCode>
                <c:ptCount val="2"/>
                <c:pt idx="0">
                  <c:v>3231685</c:v>
                </c:pt>
                <c:pt idx="1">
                  <c:v>4692649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59-4A93-804B-0BC037258F93}"/>
            </c:ext>
          </c:extLst>
        </c:ser>
        <c:ser>
          <c:idx val="1"/>
          <c:order val="1"/>
          <c:tx>
            <c:strRef>
              <c:f>'two models compared'!$A$8</c:f>
              <c:strCache>
                <c:ptCount val="1"/>
                <c:pt idx="0">
                  <c:v>CHAMP 7CE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459-4A93-804B-0BC037258F93}"/>
              </c:ext>
            </c:extLst>
          </c:dPt>
          <c:xVal>
            <c:numRef>
              <c:f>'two models compared'!$B$26:$B$27</c:f>
              <c:numCache>
                <c:formatCode>General</c:formatCode>
                <c:ptCount val="2"/>
                <c:pt idx="0">
                  <c:v>2023</c:v>
                </c:pt>
                <c:pt idx="1">
                  <c:v>2050</c:v>
                </c:pt>
              </c:numCache>
            </c:numRef>
          </c:xVal>
          <c:yVal>
            <c:numRef>
              <c:f>'two models compared'!$C$26:$C$27</c:f>
              <c:numCache>
                <c:formatCode>_(* #,##0_);_(* \(#,##0\);_(* "-"??_);_(@_)</c:formatCode>
                <c:ptCount val="2"/>
                <c:pt idx="0">
                  <c:v>2635002</c:v>
                </c:pt>
                <c:pt idx="1">
                  <c:v>3736016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459-4A93-804B-0BC037258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944032"/>
        <c:axId val="1813955072"/>
      </c:scatterChart>
      <c:valAx>
        <c:axId val="1813944032"/>
        <c:scaling>
          <c:orientation val="minMax"/>
          <c:max val="2055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55072"/>
        <c:crosses val="autoZero"/>
        <c:crossBetween val="midCat"/>
        <c:majorUnit val="10"/>
      </c:valAx>
      <c:valAx>
        <c:axId val="1813955072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4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SF </a:t>
            </a:r>
            <a:r>
              <a:rPr lang="en-US" baseline="0" dirty="0"/>
              <a:t>Daily VMT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CHAMP 7</c:v>
          </c:tx>
          <c:spPr>
            <a:ln w="38100" cap="rnd">
              <a:solidFill>
                <a:schemeClr val="accent1"/>
              </a:solidFill>
              <a:round/>
              <a:tailEnd type="triangle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F075-43B5-AAB7-10E00C8064E9}"/>
              </c:ext>
            </c:extLst>
          </c:dPt>
          <c:xVal>
            <c:numRef>
              <c:f>'two models compared'!$B$6:$B$7</c:f>
              <c:numCache>
                <c:formatCode>General</c:formatCode>
                <c:ptCount val="2"/>
                <c:pt idx="0">
                  <c:v>2019</c:v>
                </c:pt>
                <c:pt idx="1">
                  <c:v>2050</c:v>
                </c:pt>
              </c:numCache>
            </c:numRef>
          </c:xVal>
          <c:yVal>
            <c:numRef>
              <c:f>'two models compared'!$C$6:$C$7</c:f>
              <c:numCache>
                <c:formatCode>_(* #,##0_);_(* \(#,##0\);_(* "-"??_);_(@_)</c:formatCode>
                <c:ptCount val="2"/>
                <c:pt idx="0">
                  <c:v>8504563</c:v>
                </c:pt>
                <c:pt idx="1">
                  <c:v>10607633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3B5-AAB7-10E00C8064E9}"/>
            </c:ext>
          </c:extLst>
        </c:ser>
        <c:ser>
          <c:idx val="1"/>
          <c:order val="1"/>
          <c:tx>
            <c:strRef>
              <c:f>'two models compared'!$A$8</c:f>
              <c:strCache>
                <c:ptCount val="1"/>
                <c:pt idx="0">
                  <c:v>CHAMP 7CE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  <a:headEnd type="none"/>
              <a:tailEnd type="triangl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075-43B5-AAB7-10E00C8064E9}"/>
              </c:ext>
            </c:extLst>
          </c:dPt>
          <c:xVal>
            <c:numRef>
              <c:f>'two models compared'!$B$8:$B$9</c:f>
              <c:numCache>
                <c:formatCode>General</c:formatCode>
                <c:ptCount val="2"/>
                <c:pt idx="0">
                  <c:v>2023</c:v>
                </c:pt>
                <c:pt idx="1">
                  <c:v>2050</c:v>
                </c:pt>
              </c:numCache>
            </c:numRef>
          </c:xVal>
          <c:yVal>
            <c:numRef>
              <c:f>'two models compared'!$C$8:$C$9</c:f>
              <c:numCache>
                <c:formatCode>_(* #,##0_);_(* \(#,##0\);_(* "-"??_);_(@_)</c:formatCode>
                <c:ptCount val="2"/>
                <c:pt idx="0">
                  <c:v>7502731</c:v>
                </c:pt>
                <c:pt idx="1">
                  <c:v>9730060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075-43B5-AAB7-10E00C806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944032"/>
        <c:axId val="1813955072"/>
      </c:scatterChart>
      <c:valAx>
        <c:axId val="1813944032"/>
        <c:scaling>
          <c:orientation val="minMax"/>
          <c:max val="2055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55072"/>
        <c:crosses val="autoZero"/>
        <c:crossBetween val="midCat"/>
        <c:majorUnit val="10"/>
      </c:valAx>
      <c:valAx>
        <c:axId val="1813955072"/>
        <c:scaling>
          <c:orientation val="minMax"/>
          <c:min val="6000000.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44032"/>
        <c:crosses val="autoZero"/>
        <c:crossBetween val="midCat"/>
        <c:maj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SF </a:t>
            </a:r>
            <a:r>
              <a:rPr lang="en-US" baseline="0" dirty="0"/>
              <a:t>Transit Mode Share</a:t>
            </a:r>
            <a:endParaRPr lang="en-US" dirty="0"/>
          </a:p>
        </c:rich>
      </c:tx>
      <c:layout>
        <c:manualLayout>
          <c:xMode val="edge"/>
          <c:yMode val="edge"/>
          <c:x val="0.1349255042004508"/>
          <c:y val="2.2883295194508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'two models compared'!$A$15</c:f>
              <c:strCache>
                <c:ptCount val="1"/>
                <c:pt idx="0">
                  <c:v>CHAMP 7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F23-45C5-9F4D-E66278DAE64A}"/>
              </c:ext>
            </c:extLst>
          </c:dPt>
          <c:xVal>
            <c:numRef>
              <c:f>'two models compared'!$B$33:$B$34</c:f>
              <c:numCache>
                <c:formatCode>General</c:formatCode>
                <c:ptCount val="2"/>
                <c:pt idx="0">
                  <c:v>2019</c:v>
                </c:pt>
                <c:pt idx="1">
                  <c:v>2050</c:v>
                </c:pt>
              </c:numCache>
            </c:numRef>
          </c:xVal>
          <c:yVal>
            <c:numRef>
              <c:f>'two models compared'!$C$33:$C$34</c:f>
              <c:numCache>
                <c:formatCode>0.0%</c:formatCode>
                <c:ptCount val="2"/>
                <c:pt idx="0">
                  <c:v>0.19035139051291897</c:v>
                </c:pt>
                <c:pt idx="1">
                  <c:v>0.21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23-45C5-9F4D-E66278DAE64A}"/>
            </c:ext>
          </c:extLst>
        </c:ser>
        <c:ser>
          <c:idx val="1"/>
          <c:order val="1"/>
          <c:tx>
            <c:strRef>
              <c:f>'two models compared'!$A$8</c:f>
              <c:strCache>
                <c:ptCount val="1"/>
                <c:pt idx="0">
                  <c:v>CHAMP 7CE</c:v>
                </c:pt>
              </c:strCache>
            </c:strRef>
          </c:tx>
          <c:spPr>
            <a:ln w="38100" cap="rnd">
              <a:solidFill>
                <a:schemeClr val="accent2">
                  <a:alpha val="91000"/>
                </a:schemeClr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F23-45C5-9F4D-E66278DAE64A}"/>
              </c:ext>
            </c:extLst>
          </c:dPt>
          <c:xVal>
            <c:numRef>
              <c:f>'two models compared'!$B$35:$B$36</c:f>
              <c:numCache>
                <c:formatCode>General</c:formatCode>
                <c:ptCount val="2"/>
                <c:pt idx="0">
                  <c:v>2023</c:v>
                </c:pt>
                <c:pt idx="1">
                  <c:v>2050</c:v>
                </c:pt>
              </c:numCache>
            </c:numRef>
          </c:xVal>
          <c:yVal>
            <c:numRef>
              <c:f>'two models compared'!$C$35:$C$36</c:f>
              <c:numCache>
                <c:formatCode>0.0%</c:formatCode>
                <c:ptCount val="2"/>
                <c:pt idx="0">
                  <c:v>0.14306145334556614</c:v>
                </c:pt>
                <c:pt idx="1">
                  <c:v>0.15410525590285878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F23-45C5-9F4D-E66278DAE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944032"/>
        <c:axId val="1813955072"/>
      </c:scatterChart>
      <c:valAx>
        <c:axId val="1813944032"/>
        <c:scaling>
          <c:orientation val="minMax"/>
          <c:max val="2055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55072"/>
        <c:crosses val="autoZero"/>
        <c:crossBetween val="midCat"/>
        <c:majorUnit val="10"/>
      </c:valAx>
      <c:valAx>
        <c:axId val="1813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4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SF </a:t>
            </a:r>
            <a:r>
              <a:rPr lang="en-US" baseline="0" dirty="0"/>
              <a:t>Daily Muni Boardings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'two models compared'!$A$15</c:f>
              <c:strCache>
                <c:ptCount val="1"/>
                <c:pt idx="0">
                  <c:v>CHAMP 7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76B-430B-8DE3-7DA1D7A81BE2}"/>
              </c:ext>
            </c:extLst>
          </c:dPt>
          <c:xVal>
            <c:numRef>
              <c:f>'two models compared'!$B$15:$B$16</c:f>
              <c:numCache>
                <c:formatCode>General</c:formatCode>
                <c:ptCount val="2"/>
                <c:pt idx="0">
                  <c:v>2019</c:v>
                </c:pt>
                <c:pt idx="1">
                  <c:v>2050</c:v>
                </c:pt>
              </c:numCache>
            </c:numRef>
          </c:xVal>
          <c:yVal>
            <c:numRef>
              <c:f>'two models compared'!$C$15:$C$16</c:f>
              <c:numCache>
                <c:formatCode>_(* #,##0_);_(* \(#,##0\);_(* "-"??_);_(@_)</c:formatCode>
                <c:ptCount val="2"/>
                <c:pt idx="0">
                  <c:v>712286</c:v>
                </c:pt>
                <c:pt idx="1">
                  <c:v>1127012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6B-430B-8DE3-7DA1D7A81BE2}"/>
            </c:ext>
          </c:extLst>
        </c:ser>
        <c:ser>
          <c:idx val="1"/>
          <c:order val="1"/>
          <c:tx>
            <c:strRef>
              <c:f>'two models compared'!$A$8</c:f>
              <c:strCache>
                <c:ptCount val="1"/>
                <c:pt idx="0">
                  <c:v>CHAMP 7CE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  <a:tailEnd type="triangle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76B-430B-8DE3-7DA1D7A81BE2}"/>
              </c:ext>
            </c:extLst>
          </c:dPt>
          <c:xVal>
            <c:numRef>
              <c:f>'two models compared'!$B$17:$B$18</c:f>
              <c:numCache>
                <c:formatCode>General</c:formatCode>
                <c:ptCount val="2"/>
                <c:pt idx="0">
                  <c:v>2023</c:v>
                </c:pt>
                <c:pt idx="1">
                  <c:v>2050</c:v>
                </c:pt>
              </c:numCache>
            </c:numRef>
          </c:xVal>
          <c:yVal>
            <c:numRef>
              <c:f>'two models compared'!$C$17:$C$18</c:f>
              <c:numCache>
                <c:formatCode>_(* #,##0_);_(* \(#,##0\);_(* "-"??_);_(@_)</c:formatCode>
                <c:ptCount val="2"/>
                <c:pt idx="0">
                  <c:v>480929</c:v>
                </c:pt>
                <c:pt idx="1">
                  <c:v>710019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6B-430B-8DE3-7DA1D7A81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944032"/>
        <c:axId val="1813955072"/>
      </c:scatterChart>
      <c:valAx>
        <c:axId val="1813944032"/>
        <c:scaling>
          <c:orientation val="minMax"/>
          <c:max val="2055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55072"/>
        <c:crosses val="autoZero"/>
        <c:crossBetween val="midCat"/>
        <c:majorUnit val="10"/>
      </c:valAx>
      <c:valAx>
        <c:axId val="1813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4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E2CFD-B368-6347-80AB-141727108E6A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8FB1-BFE2-2345-8B78-5F94D83245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5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B17D-794C-2045-83C9-1AFC4DC63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11" y="162910"/>
            <a:ext cx="11866179" cy="6532180"/>
          </a:xfrm>
          <a:prstGeom prst="rect">
            <a:avLst/>
          </a:prstGeom>
          <a:solidFill>
            <a:srgbClr val="A0D0CB">
              <a:alpha val="57000"/>
            </a:srgbClr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006C69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7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3425414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BF71760-AE57-834F-AA4E-CFF43FBE2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0351" y="557766"/>
            <a:ext cx="3430671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9D5EDF-2F05-A1A1-21DF-F4F6F7C20A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0360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557766"/>
            <a:ext cx="3430671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592AA8E-89B9-44BA-2FFD-AE0AC113E3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61E9B5-E1F4-594A-8C24-B2614D92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CECA-24EA-A84A-8016-F0013760DC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66" y="1304259"/>
            <a:ext cx="7253256" cy="4667050"/>
          </a:xfrm>
        </p:spPr>
        <p:txBody>
          <a:bodyPr>
            <a:noAutofit/>
          </a:bodyPr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1DE714-9302-CAB7-D899-D332B87AD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804AF1C-A0B5-DD45-836C-B36094DF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CECA-24EA-A84A-8016-F0013760DC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66" y="1304259"/>
            <a:ext cx="3425414" cy="4667050"/>
          </a:xfrm>
        </p:spPr>
        <p:txBody>
          <a:bodyPr>
            <a:noAutofit/>
          </a:bodyPr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A961F5-7DF2-6640-9011-9B26A5294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0351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21D514-80B9-FE06-AE20-00FFB36DFA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60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1DE714-9302-CAB7-D899-D332B87AD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804AF1C-A0B5-DD45-836C-B36094DF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0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3B48D0D-00E7-5D14-D754-F13F7CDCDB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7149" y="578048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A961F5-7DF2-6640-9011-9B26A5294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0351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11155-7603-1CC9-9EEE-BD83EF341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60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304260"/>
            <a:ext cx="3430671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AE2EE7F-F378-812A-C4EC-734B4E663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0" y="1304260"/>
            <a:ext cx="5341964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3B48D0D-00E7-5D14-D754-F13F7CDCDB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8442" y="578048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A961F5-7DF2-6640-9011-9B26A5294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644" y="1304260"/>
            <a:ext cx="5342589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11155-7603-1CC9-9EEE-BD83EF341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7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0" y="1304260"/>
            <a:ext cx="11076468" cy="46670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EC685A9-CD65-A7D8-A50D-0E6E7B51AB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1603-856E-698B-1C88-913207893D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7140" y="1304260"/>
            <a:ext cx="11076468" cy="4667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5" y="505691"/>
            <a:ext cx="11076468" cy="553998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1603-856E-698B-1C88-913207893D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7140" y="1304260"/>
            <a:ext cx="5341964" cy="4667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B6124-1419-0718-5E5D-199F72FABB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91644" y="1304261"/>
            <a:ext cx="5341964" cy="4667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6F55303-A4EB-1341-A7DD-F265148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911" y="162910"/>
            <a:ext cx="11866179" cy="65321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D0E7792-6B9E-2944-7D14-A1A05D5418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A259E-ADD2-6F49-A491-569FAEDB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95" y="505691"/>
            <a:ext cx="11166411" cy="553998"/>
          </a:xfrm>
          <a:solidFill>
            <a:schemeClr val="bg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>
              <a:lnSpc>
                <a:spcPct val="100000"/>
              </a:lnSpc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3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3B7764-6482-BF4C-90BC-D17F230836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911" y="162910"/>
            <a:ext cx="11866179" cy="6532180"/>
          </a:xfr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algn="ct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C0BBECA-7F49-F00E-6285-656B8EB2F6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A259E-ADD2-6F49-A491-569FAEDB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67" y="1571861"/>
            <a:ext cx="9288666" cy="3385187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lIns="45720" rIns="45720" anchor="ctr" anchorCtr="0">
            <a:no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0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A0D0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1C355E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9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col) and photo (1-col)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DC7B29-1BBD-5C43-8ADC-96AD7DB5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09" y="505690"/>
            <a:ext cx="7256198" cy="5465618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lnSpc>
                <a:spcPct val="100000"/>
              </a:lnSpc>
              <a:spcBef>
                <a:spcPts val="0"/>
              </a:spcBef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62910"/>
            <a:ext cx="3825527" cy="6532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F2FB812-6CDD-A89A-D470-4853686E7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pic>
        <p:nvPicPr>
          <p:cNvPr id="11" name="Picture 10" descr="San Francisco County Transportation Authority logo">
            <a:extLst>
              <a:ext uri="{FF2B5EF4-FFF2-40B4-BE49-F238E27FC236}">
                <a16:creationId xmlns:a16="http://schemas.microsoft.com/office/drawing/2014/main" id="{A7C5A7CC-EF77-EF43-B819-9F2E26993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8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1-col)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8" y="505691"/>
            <a:ext cx="5335550" cy="5465618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684" y="162910"/>
            <a:ext cx="5730405" cy="6532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7D5786D-FF49-7888-D569-1053F92A8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pic>
        <p:nvPicPr>
          <p:cNvPr id="16" name="Picture 15" descr="San Francisco County Transportation Authority logo">
            <a:extLst>
              <a:ext uri="{FF2B5EF4-FFF2-40B4-BE49-F238E27FC236}">
                <a16:creationId xmlns:a16="http://schemas.microsoft.com/office/drawing/2014/main" id="{596D65AD-D2C9-814C-8A95-26B4BB110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2-col)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09" y="505690"/>
            <a:ext cx="3430671" cy="5465618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8036" y="162910"/>
            <a:ext cx="7651053" cy="6532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DEA0A5-C994-F02E-0F4D-7AC5BA3C46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428" y="6504269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pic>
        <p:nvPicPr>
          <p:cNvPr id="20" name="Picture 19" descr="San Francisco County Transportation Authority logo">
            <a:extLst>
              <a:ext uri="{FF2B5EF4-FFF2-40B4-BE49-F238E27FC236}">
                <a16:creationId xmlns:a16="http://schemas.microsoft.com/office/drawing/2014/main" id="{7324FF63-BDBC-2B40-AC72-B601E0961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0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CB79-6A9C-C94D-A4AB-70073CCD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A0D0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C2DAA3-FD59-DF42-B5BD-C183EA52E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6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FC9B5B5-6AE0-A445-A4AC-40E38C01B5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1C355E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6" name="Picture 5" descr="San Francisco County Transportation Authority logo">
            <a:extLst>
              <a:ext uri="{FF2B5EF4-FFF2-40B4-BE49-F238E27FC236}">
                <a16:creationId xmlns:a16="http://schemas.microsoft.com/office/drawing/2014/main" id="{ADFA180D-FA00-4342-9BBE-A4D50E9A4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4D1601-0DE8-E145-9384-FF34F6236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19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CB79-6A9C-C94D-A4AB-70073CCD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B9D9E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C2DAA3-FD59-DF42-B5BD-C183EA52E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6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D5855D83-0304-BB4E-BD4B-E4E2D7E1B3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006C69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5" name="Picture 4" descr="San Francisco County Transportation Authority logo">
            <a:extLst>
              <a:ext uri="{FF2B5EF4-FFF2-40B4-BE49-F238E27FC236}">
                <a16:creationId xmlns:a16="http://schemas.microsoft.com/office/drawing/2014/main" id="{250DA629-0661-D84F-8D2D-E7E851325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4A563-18C4-DD47-A775-DDDB20ADC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60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CB79-6A9C-C94D-A4AB-70073CCD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FFB8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C2DAA3-FD59-DF42-B5BD-C183EA52E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6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FF8D6D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221B56-DB1D-F447-9BE7-1E44943F7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FF8D6D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5" name="Picture 4" descr="San Francisco County Transportation Authority logo">
            <a:extLst>
              <a:ext uri="{FF2B5EF4-FFF2-40B4-BE49-F238E27FC236}">
                <a16:creationId xmlns:a16="http://schemas.microsoft.com/office/drawing/2014/main" id="{7C9F8657-A9DD-1441-9A86-15AD9120E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4BFE5-BFF7-CB45-8F4D-13078EB79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00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A0D0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2513823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Project webpage and/or email</a:t>
            </a:r>
            <a:br>
              <a:rPr lang="en-US" dirty="0"/>
            </a:br>
            <a:r>
              <a:rPr lang="en-US" dirty="0"/>
              <a:t>(use the indent button for to move between styles)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E81E-02DD-8E41-81AF-0DCCC379F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1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email.address@sfcta.org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E5B01-586C-2B4D-95A8-778F55C9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176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2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email.address@sfcta.org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87BF879-4EBE-7F4C-B843-0822AA07BE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4153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3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email.address@sfcta.org</a:t>
            </a:r>
          </a:p>
        </p:txBody>
      </p:sp>
      <p:pic>
        <p:nvPicPr>
          <p:cNvPr id="13" name="Picture 12" descr="Facebook">
            <a:extLst>
              <a:ext uri="{FF2B5EF4-FFF2-40B4-BE49-F238E27FC236}">
                <a16:creationId xmlns:a16="http://schemas.microsoft.com/office/drawing/2014/main" id="{F0EBC8B4-3A60-A1FD-ED4E-CC4C16976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843" y="5573956"/>
            <a:ext cx="240792" cy="240792"/>
          </a:xfrm>
          <a:prstGeom prst="rect">
            <a:avLst/>
          </a:prstGeom>
          <a:noFill/>
        </p:spPr>
      </p:pic>
      <p:pic>
        <p:nvPicPr>
          <p:cNvPr id="14" name="Picture 13" descr="Instagram">
            <a:extLst>
              <a:ext uri="{FF2B5EF4-FFF2-40B4-BE49-F238E27FC236}">
                <a16:creationId xmlns:a16="http://schemas.microsoft.com/office/drawing/2014/main" id="{BFC908A4-067C-14D8-4A4E-E49695A0A5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131" y="5573956"/>
            <a:ext cx="240792" cy="240792"/>
          </a:xfrm>
          <a:prstGeom prst="rect">
            <a:avLst/>
          </a:prstGeom>
          <a:noFill/>
        </p:spPr>
      </p:pic>
      <p:pic>
        <p:nvPicPr>
          <p:cNvPr id="16" name="Picture 15" descr="LinkedIn">
            <a:extLst>
              <a:ext uri="{FF2B5EF4-FFF2-40B4-BE49-F238E27FC236}">
                <a16:creationId xmlns:a16="http://schemas.microsoft.com/office/drawing/2014/main" id="{18ADBA3D-55B6-F697-E72A-2BA9AD55A4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419" y="5573956"/>
            <a:ext cx="240792" cy="240792"/>
          </a:xfrm>
          <a:prstGeom prst="rect">
            <a:avLst/>
          </a:prstGeom>
          <a:noFill/>
        </p:spPr>
      </p:pic>
      <p:pic>
        <p:nvPicPr>
          <p:cNvPr id="18" name="Picture 17" descr="Twitter">
            <a:extLst>
              <a:ext uri="{FF2B5EF4-FFF2-40B4-BE49-F238E27FC236}">
                <a16:creationId xmlns:a16="http://schemas.microsoft.com/office/drawing/2014/main" id="{C01E39A2-2B35-71F8-B536-FAD1282E9E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1707" y="5573956"/>
            <a:ext cx="240792" cy="240792"/>
          </a:xfrm>
          <a:prstGeom prst="rect">
            <a:avLst/>
          </a:prstGeom>
          <a:noFill/>
        </p:spPr>
      </p:pic>
      <p:pic>
        <p:nvPicPr>
          <p:cNvPr id="19" name="Picture 18" descr="YouTube">
            <a:extLst>
              <a:ext uri="{FF2B5EF4-FFF2-40B4-BE49-F238E27FC236}">
                <a16:creationId xmlns:a16="http://schemas.microsoft.com/office/drawing/2014/main" id="{3B55B897-8919-41E8-EA5C-8E4213734A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3993" y="5573956"/>
            <a:ext cx="240792" cy="24079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14EAA-8C19-4E1D-BDD1-844C99F8F1DB}"/>
              </a:ext>
            </a:extLst>
          </p:cNvPr>
          <p:cNvSpPr txBox="1"/>
          <p:nvPr userDrawn="1"/>
        </p:nvSpPr>
        <p:spPr>
          <a:xfrm>
            <a:off x="4476176" y="5377235"/>
            <a:ext cx="6877624" cy="6373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0" algn="l"/>
                <a:tab pos="4740275" algn="l"/>
              </a:tabLst>
              <a:defRPr/>
            </a:pPr>
            <a:r>
              <a:rPr lang="en-US" sz="2400" baseline="10000" dirty="0">
                <a:solidFill>
                  <a:srgbClr val="1C355E"/>
                </a:solidFill>
                <a:latin typeface="Franklin Gothic Book" panose="020B0503020102020204" pitchFamily="34" charset="0"/>
              </a:rPr>
              <a:t>sfcta.org/stay-connected</a:t>
            </a:r>
            <a:endParaRPr lang="en-US" sz="1400" baseline="10000" dirty="0">
              <a:solidFill>
                <a:srgbClr val="1C355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 descr="San Francisco County Transportation Authority logo">
            <a:extLst>
              <a:ext uri="{FF2B5EF4-FFF2-40B4-BE49-F238E27FC236}">
                <a16:creationId xmlns:a16="http://schemas.microsoft.com/office/drawing/2014/main" id="{1F308109-E40A-9C49-A59F-167F0D29FC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1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0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2513823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B9D9EC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Project webpage and/or email</a:t>
            </a:r>
            <a:br>
              <a:rPr lang="en-US" dirty="0"/>
            </a:br>
            <a:r>
              <a:rPr lang="en-US" dirty="0"/>
              <a:t>(use the indent button for to move between styles)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8635FDA-C5CA-FB4D-A310-4A54407D88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1 Name</a:t>
            </a:r>
          </a:p>
          <a:p>
            <a:pPr lvl="1"/>
            <a:r>
              <a:rPr lang="en-US" dirty="0" err="1"/>
              <a:t>email.address@sfcta.org</a:t>
            </a:r>
            <a:endParaRPr lang="en-US" dirty="0"/>
          </a:p>
          <a:p>
            <a:pPr lvl="1"/>
            <a:r>
              <a:rPr lang="en-US" dirty="0"/>
              <a:t>415-522-4800 office</a:t>
            </a:r>
          </a:p>
          <a:p>
            <a:pPr lvl="1"/>
            <a:r>
              <a:rPr lang="en-US" dirty="0"/>
              <a:t>415-522-4800 cell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A35918-2FFD-304F-BE98-332CDEBD2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176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2 Name</a:t>
            </a:r>
          </a:p>
          <a:p>
            <a:pPr lvl="1"/>
            <a:r>
              <a:rPr lang="en-US" dirty="0" err="1"/>
              <a:t>email.address@sfcta.org</a:t>
            </a:r>
            <a:endParaRPr lang="en-US" dirty="0"/>
          </a:p>
          <a:p>
            <a:pPr lvl="1"/>
            <a:r>
              <a:rPr lang="en-US" dirty="0"/>
              <a:t>415-522-4800 office</a:t>
            </a:r>
          </a:p>
          <a:p>
            <a:pPr lvl="1"/>
            <a:r>
              <a:rPr lang="en-US" dirty="0"/>
              <a:t>415-522-4800 cell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28F0103-041E-4544-BBA1-76F604995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4153" y="3688014"/>
            <a:ext cx="3239647" cy="123110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3 Name</a:t>
            </a:r>
          </a:p>
          <a:p>
            <a:pPr lvl="1"/>
            <a:r>
              <a:rPr lang="en-US" dirty="0" err="1"/>
              <a:t>email.address@sfcta.org</a:t>
            </a:r>
            <a:endParaRPr lang="en-US" dirty="0"/>
          </a:p>
          <a:p>
            <a:pPr lvl="1"/>
            <a:r>
              <a:rPr lang="en-US" dirty="0"/>
              <a:t>415-522-4800 office</a:t>
            </a:r>
          </a:p>
          <a:p>
            <a:pPr lvl="1"/>
            <a:r>
              <a:rPr lang="en-US" dirty="0"/>
              <a:t>415-522-4800 cell</a:t>
            </a:r>
          </a:p>
        </p:txBody>
      </p:sp>
      <p:pic>
        <p:nvPicPr>
          <p:cNvPr id="10" name="Picture 9" descr="Facebook">
            <a:extLst>
              <a:ext uri="{FF2B5EF4-FFF2-40B4-BE49-F238E27FC236}">
                <a16:creationId xmlns:a16="http://schemas.microsoft.com/office/drawing/2014/main" id="{C2F03F35-A9AD-F581-B5F2-A6B332E76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843" y="5573956"/>
            <a:ext cx="240792" cy="240792"/>
          </a:xfrm>
          <a:prstGeom prst="rect">
            <a:avLst/>
          </a:prstGeom>
        </p:spPr>
      </p:pic>
      <p:pic>
        <p:nvPicPr>
          <p:cNvPr id="11" name="Picture 10" descr="Instagram">
            <a:extLst>
              <a:ext uri="{FF2B5EF4-FFF2-40B4-BE49-F238E27FC236}">
                <a16:creationId xmlns:a16="http://schemas.microsoft.com/office/drawing/2014/main" id="{92B73644-757F-18B9-13F6-E9572CDEAE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131" y="5573956"/>
            <a:ext cx="240792" cy="240792"/>
          </a:xfrm>
          <a:prstGeom prst="rect">
            <a:avLst/>
          </a:prstGeom>
        </p:spPr>
      </p:pic>
      <p:pic>
        <p:nvPicPr>
          <p:cNvPr id="13" name="Picture 12" descr="LinkedIn">
            <a:extLst>
              <a:ext uri="{FF2B5EF4-FFF2-40B4-BE49-F238E27FC236}">
                <a16:creationId xmlns:a16="http://schemas.microsoft.com/office/drawing/2014/main" id="{A3B5F076-E5C9-D2AE-F25C-58B522E06F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419" y="5573956"/>
            <a:ext cx="240792" cy="240792"/>
          </a:xfrm>
          <a:prstGeom prst="rect">
            <a:avLst/>
          </a:prstGeom>
        </p:spPr>
      </p:pic>
      <p:pic>
        <p:nvPicPr>
          <p:cNvPr id="15" name="Picture 14" descr="Twitter">
            <a:extLst>
              <a:ext uri="{FF2B5EF4-FFF2-40B4-BE49-F238E27FC236}">
                <a16:creationId xmlns:a16="http://schemas.microsoft.com/office/drawing/2014/main" id="{43A117BB-2B4E-D9EF-18B6-F3FC5A5BAB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07" y="5573956"/>
            <a:ext cx="240792" cy="240792"/>
          </a:xfrm>
          <a:prstGeom prst="rect">
            <a:avLst/>
          </a:prstGeom>
        </p:spPr>
      </p:pic>
      <p:pic>
        <p:nvPicPr>
          <p:cNvPr id="16" name="Picture 15" descr="YouTube">
            <a:extLst>
              <a:ext uri="{FF2B5EF4-FFF2-40B4-BE49-F238E27FC236}">
                <a16:creationId xmlns:a16="http://schemas.microsoft.com/office/drawing/2014/main" id="{12B98166-E6B6-1AB6-33EF-403AC25C4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993" y="5573956"/>
            <a:ext cx="240792" cy="240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030AD6-1280-E442-8AE3-EE6D4A74A035}"/>
              </a:ext>
            </a:extLst>
          </p:cNvPr>
          <p:cNvSpPr txBox="1"/>
          <p:nvPr userDrawn="1"/>
        </p:nvSpPr>
        <p:spPr>
          <a:xfrm>
            <a:off x="4476176" y="5377235"/>
            <a:ext cx="6877624" cy="6373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0" algn="l"/>
                <a:tab pos="4740275" algn="l"/>
              </a:tabLst>
              <a:defRPr/>
            </a:pPr>
            <a:r>
              <a:rPr lang="en-US" sz="2400" baseline="1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sfcta.org/stay-connected</a:t>
            </a:r>
            <a:endParaRPr lang="en-US" sz="1400" baseline="10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377236"/>
            <a:ext cx="2283690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78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ed Al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B21311-1436-1040-B0A9-F5EEE2B2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65" y="505691"/>
            <a:ext cx="11076468" cy="984885"/>
          </a:xfrm>
        </p:spPr>
        <p:txBody>
          <a:bodyPr wrap="square"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Name of the Project Goes Here</a:t>
            </a:r>
            <a:br>
              <a:rPr lang="en-US" dirty="0"/>
            </a:br>
            <a:r>
              <a:rPr lang="en-US" dirty="0"/>
              <a:t>(SFMTA) Construction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C9B54-A621-4009-1A53-D14D042AB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765" y="1682885"/>
            <a:ext cx="7253255" cy="4288424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1682884"/>
            <a:ext cx="3430671" cy="4288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1DE714-9302-CAB7-D899-D332B87AD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804AF1C-A0B5-DD45-836C-B36094DF79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B9D9E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rgbClr val="1C355E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rgbClr val="1C355E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rgbClr val="1C355E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</a:p>
          <a:p>
            <a:pPr lvl="0"/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77236"/>
            <a:ext cx="2283691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B7FF3-DEE3-4A42-A9B1-858562DC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911" y="162909"/>
            <a:ext cx="11866178" cy="6532179"/>
          </a:xfrm>
          <a:prstGeom prst="rect">
            <a:avLst/>
          </a:prstGeom>
          <a:solidFill>
            <a:srgbClr val="0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12DC8-C2E1-214F-A484-3CE0F7CE9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6637"/>
            <a:ext cx="10515600" cy="4062525"/>
          </a:xfrm>
          <a:effectLst/>
        </p:spPr>
        <p:txBody>
          <a:bodyPr>
            <a:noAutofit/>
          </a:bodyPr>
          <a:lstStyle>
            <a:lvl1pPr marL="6350" indent="0">
              <a:lnSpc>
                <a:spcPct val="90000"/>
              </a:lnSpc>
              <a:spcAft>
                <a:spcPts val="1600"/>
              </a:spcAft>
              <a:buNone/>
              <a:tabLst/>
              <a:defRPr sz="7200" b="1" i="0">
                <a:solidFill>
                  <a:srgbClr val="B9D9EC"/>
                </a:solidFill>
                <a:latin typeface="Avenir Next LT Pro" panose="020B0504020202020204" pitchFamily="34" charset="0"/>
              </a:defRPr>
            </a:lvl1pPr>
            <a:lvl2pPr marL="6350" indent="0">
              <a:spcAft>
                <a:spcPts val="1600"/>
              </a:spcAft>
              <a:buNone/>
              <a:tabLst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 marL="6350" indent="0">
              <a:lnSpc>
                <a:spcPct val="100000"/>
              </a:lnSpc>
              <a:buNone/>
              <a:tabLst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 in this space</a:t>
            </a:r>
          </a:p>
          <a:p>
            <a:pPr lvl="1"/>
            <a:r>
              <a:rPr lang="en-US" dirty="0"/>
              <a:t>Use the indent button for subtitle styles</a:t>
            </a:r>
          </a:p>
          <a:p>
            <a:pPr lvl="2"/>
            <a:r>
              <a:rPr lang="en-US" dirty="0"/>
              <a:t>Keep indenting to get this very small sub-subtitle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75A8C-AAF0-7648-8B92-F02D94649A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837" y="5377235"/>
            <a:ext cx="7051964" cy="637309"/>
          </a:xfrm>
        </p:spPr>
        <p:txBody>
          <a:bodyPr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algn="r">
              <a:defRPr sz="1400">
                <a:latin typeface="Franklin Gothic Book" panose="020B0503020102020204" pitchFamily="34" charset="0"/>
              </a:defRPr>
            </a:lvl2pPr>
            <a:lvl3pPr algn="r">
              <a:defRPr sz="1400">
                <a:latin typeface="Franklin Gothic Book" panose="020B0503020102020204" pitchFamily="34" charset="0"/>
              </a:defRPr>
            </a:lvl3pPr>
            <a:lvl4pPr algn="r">
              <a:defRPr sz="1400">
                <a:latin typeface="Franklin Gothic Book" panose="020B0503020102020204" pitchFamily="34" charset="0"/>
              </a:defRPr>
            </a:lvl4pPr>
            <a:lvl5pPr algn="r"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Committee Name — Agenda Item 1</a:t>
            </a:r>
            <a:br>
              <a:rPr lang="en-US" dirty="0"/>
            </a:br>
            <a:r>
              <a:rPr lang="en-US" dirty="0"/>
              <a:t>January 1, 2021</a:t>
            </a:r>
          </a:p>
        </p:txBody>
      </p:sp>
      <p:pic>
        <p:nvPicPr>
          <p:cNvPr id="14" name="Picture 13" descr="San Francisco County Transportation Authority logo">
            <a:extLst>
              <a:ext uri="{FF2B5EF4-FFF2-40B4-BE49-F238E27FC236}">
                <a16:creationId xmlns:a16="http://schemas.microsoft.com/office/drawing/2014/main" id="{8BA8CE1F-73E0-8445-BAFC-39579410D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377236"/>
            <a:ext cx="2283690" cy="6373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A044EF-881A-744F-A6FE-A76BC08E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5175199"/>
            <a:ext cx="10515600" cy="0"/>
          </a:xfrm>
          <a:prstGeom prst="line">
            <a:avLst/>
          </a:prstGeom>
          <a:ln w="2540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10B-CAAC-4BA1-9D85-A6A13B81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7" y="505689"/>
            <a:ext cx="3425414" cy="54656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1600"/>
              </a:spcAft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FEF3A-1423-0A4C-AF77-93E366743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5721" y="505688"/>
            <a:ext cx="7258511" cy="5465619"/>
          </a:xfrm>
        </p:spPr>
        <p:txBody>
          <a:bodyPr>
            <a:noAutofit/>
          </a:bodyPr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E77C4C-C504-1B4B-B34A-36992F1D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11076468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 u="none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lnSpc>
                <a:spcPct val="100000"/>
              </a:lnSpc>
              <a:spcBef>
                <a:spcPts val="0"/>
              </a:spcBef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  <a:lvl7pPr marL="1025525" indent="-174625">
              <a:buClr>
                <a:srgbClr val="006C69"/>
              </a:buClr>
              <a:buFont typeface="Avenir Next LT Pro" panose="020B0504020202020204" pitchFamily="34" charset="0"/>
              <a:buChar char="∙"/>
              <a:defRPr sz="1800" cap="none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7pPr>
            <a:lvl8pPr marL="1204913" indent="-174625">
              <a:buClr>
                <a:srgbClr val="006C69"/>
              </a:buClr>
              <a:buFont typeface="Avenir Next LT Pro" panose="020B0504020202020204" pitchFamily="34" charset="0"/>
              <a:buChar char="-"/>
              <a:tabLst/>
              <a:defRPr sz="1800">
                <a:latin typeface="+mn-lt"/>
              </a:defRPr>
            </a:lvl8pPr>
            <a:lvl9pPr marL="1371600" indent="-173038">
              <a:buClr>
                <a:srgbClr val="006C69"/>
              </a:buClr>
              <a:buFont typeface="Arial" panose="020B0604020202020204" pitchFamily="34" charset="0"/>
              <a:buChar char="◦"/>
              <a:defRPr sz="1800"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1E22499-681A-D74D-825C-C133F24B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0" descr="San Francisco County Transportation Authority logo">
            <a:extLst>
              <a:ext uri="{FF2B5EF4-FFF2-40B4-BE49-F238E27FC236}">
                <a16:creationId xmlns:a16="http://schemas.microsoft.com/office/drawing/2014/main" id="{F70A7BAD-387D-D842-9806-AE7C90ECE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2-col) -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3425415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8036" y="557766"/>
            <a:ext cx="7256197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CB7C31D-5732-48E7-C1E2-1E7ED04AD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9EDF4B-3A06-3C4D-8A26-652EA3A5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4D082EF0-8D24-4083-96A5-EB15AADA68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col) and photo (1-col) -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5335551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684" y="557766"/>
            <a:ext cx="5335549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524DED-7FD1-6E19-BC7B-C3555D76E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BEB45F-8AB4-A84C-8CB3-C8204B84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9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col) and photo (1-col) -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EADA-2FC3-4CA7-A230-410E408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66" y="505690"/>
            <a:ext cx="7250940" cy="5465619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 sz="3600">
                <a:solidFill>
                  <a:srgbClr val="006C69"/>
                </a:solidFill>
                <a:latin typeface="Avenir Next LT Pro" panose="020B0504020202020204" pitchFamily="34" charset="0"/>
              </a:defRPr>
            </a:lvl1pPr>
            <a:lvl2pPr>
              <a:defRPr b="1">
                <a:latin typeface="Avenir Next LT Pro" panose="020B0504020202020204" pitchFamily="34" charset="0"/>
              </a:defRPr>
            </a:lvl2pPr>
            <a:lvl3pPr marL="6350" indent="0">
              <a:buNone/>
              <a:tabLst/>
              <a:defRPr sz="2800">
                <a:latin typeface="Avenir Next LT Pro" panose="020B0504020202020204" pitchFamily="34" charset="0"/>
              </a:defRPr>
            </a:lvl3pPr>
            <a:lvl4pPr marL="288925" indent="-282575">
              <a:lnSpc>
                <a:spcPct val="100000"/>
              </a:lnSpc>
              <a:spcBef>
                <a:spcPts val="0"/>
              </a:spcBef>
              <a:buFont typeface="System Font Regular"/>
              <a:buChar char="●"/>
              <a:tabLst/>
              <a:defRPr sz="2400">
                <a:latin typeface="Avenir Next LT Pro" panose="020B0504020202020204" pitchFamily="34" charset="0"/>
              </a:defRPr>
            </a:lvl4pPr>
            <a:lvl5pPr marL="571500" indent="-282575">
              <a:buFont typeface="System Font Regular"/>
              <a:buChar char="-"/>
              <a:tabLst/>
              <a:defRPr>
                <a:latin typeface="Avenir Next LT Pro" panose="020B0504020202020204" pitchFamily="34" charset="0"/>
              </a:defRPr>
            </a:lvl5pPr>
            <a:lvl6pPr marL="862013" indent="-220663">
              <a:buFont typeface="System Font Regular"/>
              <a:buChar char="◦"/>
              <a:tabLst/>
              <a:defRPr>
                <a:latin typeface="Avenir Next LT Pro" panose="020B0504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B67E9-9EFB-724E-9C14-E3D8B00E4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3562" y="557766"/>
            <a:ext cx="3430671" cy="541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004F85B-D13F-8267-FDB1-08A02F3BD9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3571" y="5780488"/>
            <a:ext cx="2300662" cy="190821"/>
          </a:xfrm>
          <a:solidFill>
            <a:schemeClr val="tx1">
              <a:alpha val="60000"/>
            </a:schemeClr>
          </a:solidFill>
        </p:spPr>
        <p:txBody>
          <a:bodyPr wrap="square" lIns="45720" tIns="9144" rIns="45720" bIns="27432">
            <a:spAutoFit/>
          </a:bodyPr>
          <a:lstStyle>
            <a:lvl1pPr algn="r">
              <a:spcAft>
                <a:spcPts val="0"/>
              </a:spcAft>
              <a:defRPr sz="10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Photo by First </a:t>
            </a:r>
            <a:r>
              <a:rPr lang="en-US" dirty="0" err="1"/>
              <a:t>Lastname</a:t>
            </a:r>
            <a:r>
              <a:rPr lang="en-US" dirty="0"/>
              <a:t>, flic.kr/p/12345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61E9B5-E1F4-594A-8C24-B2614D92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34" y="6220258"/>
            <a:ext cx="2743200" cy="365125"/>
          </a:xfrm>
        </p:spPr>
        <p:txBody>
          <a:bodyPr rIns="0"/>
          <a:lstStyle/>
          <a:p>
            <a:fld id="{4D082EF0-8D24-4083-96A5-EB15AADA68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an Francisco County Transportation Authority logo">
            <a:extLst>
              <a:ext uri="{FF2B5EF4-FFF2-40B4-BE49-F238E27FC236}">
                <a16:creationId xmlns:a16="http://schemas.microsoft.com/office/drawing/2014/main" id="{A7D8044D-6220-3C4D-871B-9ED7B816A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7" y="6143306"/>
            <a:ext cx="1859852" cy="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DC686-86CE-4D20-910F-98C13610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B813-2C9A-4EDB-9452-0337A17B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6E83-72A9-44CA-B44E-5049552EB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A53F2C65-8097-C341-BBA6-AC20959BFF55}" type="datetime1">
              <a:rPr lang="en-US" smtClean="0"/>
              <a:t>9/14/2025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93D5-ACEF-4AC1-8036-958640F34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5D184-5979-4D42-88DC-0D0888C7B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4D082EF0-8D24-4083-96A5-EB15AADA686A}" type="slidenum">
              <a:rPr lang="en-US" smtClean="0"/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78" r:id="rId4"/>
    <p:sldLayoutId id="2147483683" r:id="rId5"/>
    <p:sldLayoutId id="2147483650" r:id="rId6"/>
    <p:sldLayoutId id="2147483666" r:id="rId7"/>
    <p:sldLayoutId id="2147483664" r:id="rId8"/>
    <p:sldLayoutId id="2147483667" r:id="rId9"/>
    <p:sldLayoutId id="2147483684" r:id="rId10"/>
    <p:sldLayoutId id="2147483689" r:id="rId11"/>
    <p:sldLayoutId id="2147483670" r:id="rId12"/>
    <p:sldLayoutId id="2147483669" r:id="rId13"/>
    <p:sldLayoutId id="2147483692" r:id="rId14"/>
    <p:sldLayoutId id="2147483673" r:id="rId15"/>
    <p:sldLayoutId id="2147483688" r:id="rId16"/>
    <p:sldLayoutId id="2147483691" r:id="rId17"/>
    <p:sldLayoutId id="2147483674" r:id="rId18"/>
    <p:sldLayoutId id="2147483682" r:id="rId19"/>
    <p:sldLayoutId id="2147483663" r:id="rId20"/>
    <p:sldLayoutId id="2147483661" r:id="rId21"/>
    <p:sldLayoutId id="2147483662" r:id="rId22"/>
    <p:sldLayoutId id="2147483672" r:id="rId23"/>
    <p:sldLayoutId id="2147483675" r:id="rId24"/>
    <p:sldLayoutId id="2147483681" r:id="rId25"/>
    <p:sldLayoutId id="2147483687" r:id="rId26"/>
    <p:sldLayoutId id="2147483685" r:id="rId27"/>
    <p:sldLayoutId id="2147483690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C69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800" b="1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35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2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288925" indent="-282575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System Font Regular"/>
        <a:buChar char="●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571500" indent="-247650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System Font Regular"/>
        <a:buChar char="-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862013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System Font Regular"/>
        <a:buChar char="◦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1028700" indent="-169863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venir Next LT Pro" panose="020B0504020202020204" pitchFamily="34" charset="0"/>
        <a:buChar char="∙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6pPr>
      <a:lvl7pPr marL="1204913" indent="-166688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venir Next L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3038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rial" panose="020B060402020202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82725" indent="-117475" algn="l" defTabSz="914400" rtl="0" eaLnBrk="1" latinLnBrk="0" hangingPunct="1">
        <a:lnSpc>
          <a:spcPct val="90000"/>
        </a:lnSpc>
        <a:spcBef>
          <a:spcPts val="200"/>
        </a:spcBef>
        <a:spcAft>
          <a:spcPts val="800"/>
        </a:spcAft>
        <a:buClr>
          <a:srgbClr val="006C69"/>
        </a:buClr>
        <a:buFont typeface="Avenir Next LT Pro" panose="020B0504020202020204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 cap="all" spc="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5447C-E801-46DB-7E6C-ABD70D6F3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/>
              <a:t>Post-Pandemic Travel Demand Modeling and Forecasting</a:t>
            </a:r>
          </a:p>
          <a:p>
            <a:r>
              <a:rPr lang="en-US" sz="3200" b="0" dirty="0"/>
              <a:t>San Francisco’s Experience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19EB8-E385-8D36-683F-0E582BDD2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 Modeling Mobility Conference, Travel Behavior Trends Session</a:t>
            </a:r>
          </a:p>
          <a:p>
            <a:r>
              <a:rPr lang="en-US" dirty="0"/>
              <a:t>9/15/2025</a:t>
            </a:r>
          </a:p>
        </p:txBody>
      </p:sp>
    </p:spTree>
    <p:extLst>
      <p:ext uri="{BB962C8B-B14F-4D97-AF65-F5344CB8AC3E}">
        <p14:creationId xmlns:p14="http://schemas.microsoft.com/office/powerpoint/2010/main" val="6430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7EE2F-D717-4E18-0241-192542D4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10E719-FB3E-5BE0-7E42-23865134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SF-CHAMP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1603D6-11F1-FC69-5A8A-9CC96F3544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Land Use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Data Sources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Census 2023 American Community Survey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1-year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5-year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California Department of Finance Population Estimates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Census LEHD Origin-Destination Employment Statistics / QCEW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California Employment Development Department 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San Francisco Planning Department local land use data</a:t>
            </a:r>
          </a:p>
          <a:p>
            <a:pPr lvl="3">
              <a:lnSpc>
                <a:spcPct val="100000"/>
              </a:lnSpc>
            </a:pPr>
            <a:endParaRPr lang="en-US" dirty="0">
              <a:highlight>
                <a:srgbClr val="FFFF00"/>
              </a:highlight>
            </a:endParaRPr>
          </a:p>
          <a:p>
            <a:pPr lvl="3">
              <a:lnSpc>
                <a:spcPct val="100000"/>
              </a:lnSpc>
            </a:pPr>
            <a:endParaRPr lang="en-US" dirty="0"/>
          </a:p>
          <a:p>
            <a:pPr lvl="3">
              <a:lnSpc>
                <a:spcPct val="100000"/>
              </a:lnSpc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0011-B72F-E6CB-D8C0-E1612748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9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34C2-BAEA-76AA-650D-0D525D86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38780-3C62-6EB2-BE92-059B2592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6486DAF-32F5-C04C-5D52-0D84C4863146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6C71974-39FE-2984-36EC-DD604D12C011}"/>
              </a:ext>
            </a:extLst>
          </p:cNvPr>
          <p:cNvSpPr txBox="1">
            <a:spLocks/>
          </p:cNvSpPr>
          <p:nvPr/>
        </p:nvSpPr>
        <p:spPr>
          <a:xfrm>
            <a:off x="557767" y="1263720"/>
            <a:ext cx="55382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Land Use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Population decline, 2019-2023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Disagreement between CA Dept of Finance and Census ACS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Census estimated decline of 8%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Changing household structure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Despite population loss, SF households increased by 2%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Census estimated HH size fell from 2.36 in 2019 to 2.09 in 2023</a:t>
            </a: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F90782-8A53-4E4B-B3C3-28972EED4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49643"/>
              </p:ext>
            </p:extLst>
          </p:nvPr>
        </p:nvGraphicFramePr>
        <p:xfrm>
          <a:off x="6096000" y="1781175"/>
          <a:ext cx="5652852" cy="329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27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58AAE-1239-181F-8B91-A9F61212B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5FDF8-F8B8-93BC-4DFE-2B523514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76E6980-EA6F-3DFA-5CC1-69545DDC8000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974AAD9-9486-AFD0-4B9E-8866D3FCFF76}"/>
              </a:ext>
            </a:extLst>
          </p:cNvPr>
          <p:cNvSpPr txBox="1">
            <a:spLocks/>
          </p:cNvSpPr>
          <p:nvPr/>
        </p:nvSpPr>
        <p:spPr>
          <a:xfrm>
            <a:off x="557767" y="1263720"/>
            <a:ext cx="55382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Land Use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Aging population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More 65+ residents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Biggest drop in 18-44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Increased auto ownership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2% more households with vehicles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Limited post-pandemic land use and socioeconomic data at smaller geographies</a:t>
            </a:r>
          </a:p>
        </p:txBody>
      </p:sp>
      <p:pic>
        <p:nvPicPr>
          <p:cNvPr id="2" name="Google Shape;296;p54">
            <a:extLst>
              <a:ext uri="{FF2B5EF4-FFF2-40B4-BE49-F238E27FC236}">
                <a16:creationId xmlns:a16="http://schemas.microsoft.com/office/drawing/2014/main" id="{399FE3B3-CB5C-F39A-CDDE-141F1F44C752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953" y="1520575"/>
            <a:ext cx="4653280" cy="393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52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7BBC-BF52-DFEB-7F93-01C22EF2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B7913-3B68-8374-85A1-A80A8626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SF-CHAMP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2A530-2876-C829-4202-EF9B5159B8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Land Use</a:t>
            </a:r>
          </a:p>
          <a:p>
            <a:pPr lvl="2"/>
            <a:r>
              <a:rPr lang="en-US" dirty="0"/>
              <a:t>Modest changes in employment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3% drop in San Francisco jobs, 2019-2023 (2023 on par with 2017/2018)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No change from 2019 to 2023 in employed residents</a:t>
            </a:r>
          </a:p>
          <a:p>
            <a:pPr lvl="2"/>
            <a:r>
              <a:rPr lang="en-US" dirty="0"/>
              <a:t>But job locations don’t mean what they used to</a:t>
            </a:r>
          </a:p>
          <a:p>
            <a:pPr lvl="3"/>
            <a:r>
              <a:rPr lang="en-US" dirty="0"/>
              <a:t>With high remote work rates, a job data job became even less representative of a workplace destination than before (jobs data has always been messy)</a:t>
            </a:r>
          </a:p>
          <a:p>
            <a:pPr lvl="3"/>
            <a:r>
              <a:rPr lang="en-US" dirty="0"/>
              <a:t>Mismatch between jobs reported in data and the quantity of regular commuting</a:t>
            </a:r>
          </a:p>
          <a:p>
            <a:pPr lvl="3"/>
            <a:r>
              <a:rPr lang="en-US" dirty="0"/>
              <a:t>Addressed in SF-CHAMP by making a percentage of jobs in each county unavailable for work location choice</a:t>
            </a:r>
          </a:p>
          <a:p>
            <a:pPr lvl="3">
              <a:lnSpc>
                <a:spcPct val="100000"/>
              </a:lnSpc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12ABA-23BD-6A45-D2C9-51CC0F7B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7393-25B8-B690-518E-364C023D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D5190-381D-2EAD-0413-29201308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8056D78-23CE-D172-654B-1BE6E2D67FF4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FE96ACF-608E-0310-D68B-0E9901FBF8E6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4743698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Mostly sourced from 2023 household travel survey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Remote Work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Fully remote work in San Francisco from 7% pre-pandemic to 24% in 2023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Typical weekday in 2023 – 60% as many work tours as pre-pandemic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E61F08-8E75-D1B4-16C8-A0C46FC6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99055"/>
              </p:ext>
            </p:extLst>
          </p:nvPr>
        </p:nvGraphicFramePr>
        <p:xfrm>
          <a:off x="6096000" y="2277165"/>
          <a:ext cx="5622356" cy="2303670"/>
        </p:xfrm>
        <a:graphic>
          <a:graphicData uri="http://schemas.openxmlformats.org/drawingml/2006/table">
            <a:tbl>
              <a:tblPr firstRow="1" bandRow="1">
                <a:tableStyleId>{0817EA92-75D0-4044-A80A-286907CE0DDB}</a:tableStyleId>
              </a:tblPr>
              <a:tblGrid>
                <a:gridCol w="2207730">
                  <a:extLst>
                    <a:ext uri="{9D8B030D-6E8A-4147-A177-3AD203B41FA5}">
                      <a16:colId xmlns:a16="http://schemas.microsoft.com/office/drawing/2014/main" val="3141585966"/>
                    </a:ext>
                  </a:extLst>
                </a:gridCol>
                <a:gridCol w="1189045">
                  <a:extLst>
                    <a:ext uri="{9D8B030D-6E8A-4147-A177-3AD203B41FA5}">
                      <a16:colId xmlns:a16="http://schemas.microsoft.com/office/drawing/2014/main" val="4098208849"/>
                    </a:ext>
                  </a:extLst>
                </a:gridCol>
                <a:gridCol w="1043021">
                  <a:extLst>
                    <a:ext uri="{9D8B030D-6E8A-4147-A177-3AD203B41FA5}">
                      <a16:colId xmlns:a16="http://schemas.microsoft.com/office/drawing/2014/main" val="1134957004"/>
                    </a:ext>
                  </a:extLst>
                </a:gridCol>
                <a:gridCol w="1182560">
                  <a:extLst>
                    <a:ext uri="{9D8B030D-6E8A-4147-A177-3AD203B41FA5}">
                      <a16:colId xmlns:a16="http://schemas.microsoft.com/office/drawing/2014/main" val="2633243542"/>
                    </a:ext>
                  </a:extLst>
                </a:gridCol>
              </a:tblGrid>
              <a:tr h="7678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2019 ACS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2023 ACS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2023 HHTS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958788"/>
                  </a:ext>
                </a:extLst>
              </a:tr>
              <a:tr h="76789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San Francisco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5362861"/>
                  </a:ext>
                </a:extLst>
              </a:tr>
              <a:tr h="76789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Bay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1294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90794F-7194-2127-ECF1-DB52D1DB37FB}"/>
              </a:ext>
            </a:extLst>
          </p:cNvPr>
          <p:cNvSpPr txBox="1"/>
          <p:nvPr/>
        </p:nvSpPr>
        <p:spPr>
          <a:xfrm>
            <a:off x="6032835" y="1907833"/>
            <a:ext cx="422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Fully Remote Work, 2019 and 2023</a:t>
            </a:r>
          </a:p>
        </p:txBody>
      </p:sp>
    </p:spTree>
    <p:extLst>
      <p:ext uri="{BB962C8B-B14F-4D97-AF65-F5344CB8AC3E}">
        <p14:creationId xmlns:p14="http://schemas.microsoft.com/office/powerpoint/2010/main" val="107693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49918-633B-EA7F-A4B3-CD45A56C1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B1BC6-7BB6-BD5B-5E13-10651B71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A752D48-6F2B-0EC5-3D5A-06B93838CD86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D88A654-BCF5-0C7F-BB04-4D170B8C609A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4255930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</a:p>
          <a:p>
            <a:pPr lvl="1"/>
            <a:r>
              <a:rPr lang="en-US" sz="2400" dirty="0"/>
              <a:t>Significantly less trip-making in 2023, and a greater share of trips are drive trips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1/3 fewer trips to/from/within SF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Transit mode share dropped by 7%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Auto modes share increased by 6% </a:t>
            </a:r>
          </a:p>
        </p:txBody>
      </p:sp>
      <p:pic>
        <p:nvPicPr>
          <p:cNvPr id="6" name="Google Shape;435;p63">
            <a:extLst>
              <a:ext uri="{FF2B5EF4-FFF2-40B4-BE49-F238E27FC236}">
                <a16:creationId xmlns:a16="http://schemas.microsoft.com/office/drawing/2014/main" id="{A4DA775B-9FEA-A8DF-2D49-065F25AA6F3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8565" y="1848338"/>
            <a:ext cx="6820534" cy="278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36;p63">
            <a:extLst>
              <a:ext uri="{FF2B5EF4-FFF2-40B4-BE49-F238E27FC236}">
                <a16:creationId xmlns:a16="http://schemas.microsoft.com/office/drawing/2014/main" id="{07B6DD32-855B-8EE5-7592-8AA5871FCC97}"/>
              </a:ext>
            </a:extLst>
          </p:cNvPr>
          <p:cNvSpPr txBox="1"/>
          <p:nvPr/>
        </p:nvSpPr>
        <p:spPr>
          <a:xfrm>
            <a:off x="5198565" y="4632634"/>
            <a:ext cx="6820534" cy="8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Average daily trips to/from/within SF by Bay Area residents (excludes goods delivery, commercial, freight, visitor travel)</a:t>
            </a:r>
            <a:endParaRPr sz="1800" i="1" dirty="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81039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07FB9-B967-52E9-4DA6-6F52CFE7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75F65-B822-90AB-4534-8DF0D9C6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94F2F04-7FF4-9470-514B-59C96F917EC4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359B347-81CC-B091-92B3-36AC5C29BCF3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4255930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</a:p>
          <a:p>
            <a:pPr lvl="1"/>
            <a:r>
              <a:rPr lang="en-US" sz="2400" dirty="0"/>
              <a:t>Transit ridership patterns unevenly distributed</a:t>
            </a:r>
          </a:p>
          <a:p>
            <a:pPr lvl="2"/>
            <a:r>
              <a:rPr lang="en-US" sz="2000" dirty="0"/>
              <a:t>Regional rail has had weakest recovery (less than 50% of ‘19)</a:t>
            </a:r>
          </a:p>
          <a:p>
            <a:pPr lvl="2"/>
            <a:r>
              <a:rPr lang="en-US" sz="2000" dirty="0"/>
              <a:t>Local bus most resilient (-21%)</a:t>
            </a:r>
          </a:p>
          <a:p>
            <a:pPr lvl="2"/>
            <a:r>
              <a:rPr lang="en-US" sz="2000" dirty="0"/>
              <a:t>Off-peak and weekend travel account for greater shares of transit ridership</a:t>
            </a:r>
          </a:p>
        </p:txBody>
      </p:sp>
      <p:pic>
        <p:nvPicPr>
          <p:cNvPr id="2" name="Google Shape;322;p58">
            <a:extLst>
              <a:ext uri="{FF2B5EF4-FFF2-40B4-BE49-F238E27FC236}">
                <a16:creationId xmlns:a16="http://schemas.microsoft.com/office/drawing/2014/main" id="{60C5C5DF-7047-970F-158B-B7E0879992B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1756" y="1520575"/>
            <a:ext cx="6542994" cy="314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94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0563-3D9D-C1B2-6388-28BD5DA1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9F2C5-1751-1948-9169-6C59A418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A729550-3E31-EE1D-9002-0D29D72C2EFB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99AB11-54C5-CC89-EFBF-94CB60B16B52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</a:p>
          <a:p>
            <a:pPr lvl="1"/>
            <a:r>
              <a:rPr lang="en-US" sz="2400" dirty="0"/>
              <a:t>Work is no longer the dominant tour purpose</a:t>
            </a:r>
          </a:p>
          <a:p>
            <a:pPr lvl="2"/>
            <a:r>
              <a:rPr lang="en-US" sz="1800" dirty="0"/>
              <a:t>Work tours decreased the most followed by Meal</a:t>
            </a:r>
          </a:p>
          <a:p>
            <a:pPr lvl="2"/>
            <a:r>
              <a:rPr lang="en-US" sz="1800" dirty="0"/>
              <a:t>31% fewer tours overall</a:t>
            </a:r>
          </a:p>
        </p:txBody>
      </p:sp>
      <p:pic>
        <p:nvPicPr>
          <p:cNvPr id="2" name="Google Shape;499;p69">
            <a:extLst>
              <a:ext uri="{FF2B5EF4-FFF2-40B4-BE49-F238E27FC236}">
                <a16:creationId xmlns:a16="http://schemas.microsoft.com/office/drawing/2014/main" id="{E8900D54-5BDC-1D58-1375-BFEFCC04EE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5230" y="2278606"/>
            <a:ext cx="7627717" cy="2559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98;p69">
            <a:extLst>
              <a:ext uri="{FF2B5EF4-FFF2-40B4-BE49-F238E27FC236}">
                <a16:creationId xmlns:a16="http://schemas.microsoft.com/office/drawing/2014/main" id="{341E572F-E028-465B-49A1-BC9218F0580A}"/>
              </a:ext>
            </a:extLst>
          </p:cNvPr>
          <p:cNvSpPr txBox="1"/>
          <p:nvPr/>
        </p:nvSpPr>
        <p:spPr>
          <a:xfrm>
            <a:off x="4375230" y="4821313"/>
            <a:ext cx="6423950" cy="118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Average daily tours to/from/within SF by Bay Area residents (excludes goods delivery, commercial, freight, visitor travel)</a:t>
            </a:r>
            <a:endParaRPr sz="1800" i="1" dirty="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59074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C483B-17FF-521E-211D-E6A55468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48AC1-70DC-9128-7969-E81529D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D9EEA78-4234-D0D6-760B-C798F5597879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FE24FF7-B34B-5F4A-CC1A-A39409937E4F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</a:p>
          <a:p>
            <a:pPr lvl="1"/>
            <a:r>
              <a:rPr lang="en-US" sz="2400" dirty="0"/>
              <a:t>Transit tours no longer dominated by work/school purpose</a:t>
            </a:r>
          </a:p>
          <a:p>
            <a:pPr lvl="2"/>
            <a:r>
              <a:rPr lang="en-US" sz="1800" dirty="0"/>
              <a:t>Overall transit tours are down 51%</a:t>
            </a:r>
          </a:p>
          <a:p>
            <a:pPr lvl="2"/>
            <a:r>
              <a:rPr lang="en-US" sz="1800" dirty="0"/>
              <a:t>In 2019, 61% of transit tours were for work; in 2023, only 35%</a:t>
            </a:r>
          </a:p>
          <a:p>
            <a:pPr lvl="2"/>
            <a:r>
              <a:rPr lang="en-US" sz="1800" dirty="0"/>
              <a:t>School and escort transit tours increased in absolute terms</a:t>
            </a:r>
          </a:p>
          <a:p>
            <a:pPr lvl="2"/>
            <a:r>
              <a:rPr lang="en-US" sz="1800" dirty="0"/>
              <a:t>All other trip purposes have declined, but not as much as work trips</a:t>
            </a:r>
          </a:p>
        </p:txBody>
      </p:sp>
      <p:pic>
        <p:nvPicPr>
          <p:cNvPr id="6" name="Google Shape;506;p70">
            <a:extLst>
              <a:ext uri="{FF2B5EF4-FFF2-40B4-BE49-F238E27FC236}">
                <a16:creationId xmlns:a16="http://schemas.microsoft.com/office/drawing/2014/main" id="{066A48F1-CADE-BA16-1569-F46BB138450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37527" y="1887470"/>
            <a:ext cx="7170325" cy="26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08;p70">
            <a:extLst>
              <a:ext uri="{FF2B5EF4-FFF2-40B4-BE49-F238E27FC236}">
                <a16:creationId xmlns:a16="http://schemas.microsoft.com/office/drawing/2014/main" id="{BB73EA4F-1465-80D7-91B8-0ADFE1CEE9E7}"/>
              </a:ext>
            </a:extLst>
          </p:cNvPr>
          <p:cNvSpPr txBox="1"/>
          <p:nvPr/>
        </p:nvSpPr>
        <p:spPr>
          <a:xfrm>
            <a:off x="4637526" y="4563320"/>
            <a:ext cx="7170325" cy="8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Average daily transit tours to/from/within SF by Bay Area residents (excludes goods delivery, commercial, visitor travel)</a:t>
            </a:r>
            <a:endParaRPr sz="1800" i="1" dirty="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2674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FF1D-9564-32D9-BD0E-9F7332C4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AF3B6-80CD-17DB-69D8-A895711F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8CA5699-EBA9-5614-FBAC-E18F4977C25E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C444184-E422-5575-4657-1F00FA23B99A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</a:p>
          <a:p>
            <a:pPr lvl="1"/>
            <a:r>
              <a:rPr lang="en-US" sz="2400" dirty="0"/>
              <a:t>Mode share and change by household income</a:t>
            </a:r>
          </a:p>
          <a:p>
            <a:pPr lvl="2"/>
            <a:r>
              <a:rPr lang="en-US" sz="1800" dirty="0"/>
              <a:t>Largest changes in lower income groups</a:t>
            </a:r>
          </a:p>
          <a:p>
            <a:pPr lvl="2"/>
            <a:r>
              <a:rPr lang="en-US" sz="1800" dirty="0"/>
              <a:t>Fewer differences by income in 2023</a:t>
            </a:r>
          </a:p>
          <a:p>
            <a:pPr lvl="2"/>
            <a:r>
              <a:rPr lang="en-US" sz="1800" dirty="0"/>
              <a:t>Transit use fell for everyone, but especially the lowest income group</a:t>
            </a:r>
          </a:p>
          <a:p>
            <a:pPr lvl="2"/>
            <a:r>
              <a:rPr lang="en-US" sz="1800" dirty="0"/>
              <a:t>The lower income groups are driving more </a:t>
            </a:r>
          </a:p>
        </p:txBody>
      </p:sp>
      <p:pic>
        <p:nvPicPr>
          <p:cNvPr id="3" name="Google Shape;539;p73">
            <a:extLst>
              <a:ext uri="{FF2B5EF4-FFF2-40B4-BE49-F238E27FC236}">
                <a16:creationId xmlns:a16="http://schemas.microsoft.com/office/drawing/2014/main" id="{7FD8003C-1D01-D09A-622D-EFF42DEAF12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9600" y="1292854"/>
            <a:ext cx="7772400" cy="5218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5;p73">
            <a:extLst>
              <a:ext uri="{FF2B5EF4-FFF2-40B4-BE49-F238E27FC236}">
                <a16:creationId xmlns:a16="http://schemas.microsoft.com/office/drawing/2014/main" id="{87FEDE57-DE44-07A8-146C-22AF357BB3C3}"/>
              </a:ext>
            </a:extLst>
          </p:cNvPr>
          <p:cNvSpPr/>
          <p:nvPr/>
        </p:nvSpPr>
        <p:spPr>
          <a:xfrm>
            <a:off x="4824675" y="1646898"/>
            <a:ext cx="1846676" cy="4575458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" name="Google Shape;546;p73">
            <a:extLst>
              <a:ext uri="{FF2B5EF4-FFF2-40B4-BE49-F238E27FC236}">
                <a16:creationId xmlns:a16="http://schemas.microsoft.com/office/drawing/2014/main" id="{77228E6F-D58F-02B2-9835-80E520BC78BA}"/>
              </a:ext>
            </a:extLst>
          </p:cNvPr>
          <p:cNvSpPr/>
          <p:nvPr/>
        </p:nvSpPr>
        <p:spPr>
          <a:xfrm>
            <a:off x="6673300" y="1646898"/>
            <a:ext cx="1816176" cy="4575307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547;p73">
            <a:extLst>
              <a:ext uri="{FF2B5EF4-FFF2-40B4-BE49-F238E27FC236}">
                <a16:creationId xmlns:a16="http://schemas.microsoft.com/office/drawing/2014/main" id="{0C1A062F-F0FE-375C-44BD-2121483FDD58}"/>
              </a:ext>
            </a:extLst>
          </p:cNvPr>
          <p:cNvSpPr/>
          <p:nvPr/>
        </p:nvSpPr>
        <p:spPr>
          <a:xfrm>
            <a:off x="8491425" y="1646748"/>
            <a:ext cx="1816176" cy="4575458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" name="Google Shape;548;p73">
            <a:extLst>
              <a:ext uri="{FF2B5EF4-FFF2-40B4-BE49-F238E27FC236}">
                <a16:creationId xmlns:a16="http://schemas.microsoft.com/office/drawing/2014/main" id="{99A86008-F8DA-028C-41A2-B41CE34EE8D7}"/>
              </a:ext>
            </a:extLst>
          </p:cNvPr>
          <p:cNvSpPr/>
          <p:nvPr/>
        </p:nvSpPr>
        <p:spPr>
          <a:xfrm>
            <a:off x="10309550" y="1646746"/>
            <a:ext cx="1816176" cy="457545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83456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55CC-FAB3-3C62-33CD-D6399CCA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2DC9CF-FE2D-4601-F950-F660DDE0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and Model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0BD1C-E571-118E-0AF8-6E549FEBAD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/>
              <a:t>San Francisco County Transportation Authority</a:t>
            </a:r>
          </a:p>
          <a:p>
            <a:pPr lvl="2"/>
            <a:r>
              <a:rPr lang="en-US" sz="2000" dirty="0"/>
              <a:t>County transportation authority overseeing local sales tax</a:t>
            </a:r>
          </a:p>
          <a:p>
            <a:pPr lvl="2"/>
            <a:r>
              <a:rPr lang="en-US" sz="2000" dirty="0"/>
              <a:t>Congestion Management Agency for San Francisco</a:t>
            </a:r>
          </a:p>
          <a:p>
            <a:pPr lvl="2"/>
            <a:r>
              <a:rPr lang="en-US" sz="2000" dirty="0"/>
              <a:t>Maintain and apply an Activity-Based Model</a:t>
            </a:r>
          </a:p>
          <a:p>
            <a:pPr lvl="2"/>
            <a:endParaRPr lang="en-US" sz="2000" dirty="0"/>
          </a:p>
          <a:p>
            <a:pPr marL="0" lvl="2" indent="0">
              <a:buNone/>
            </a:pPr>
            <a:r>
              <a:rPr lang="en-US" b="1" dirty="0"/>
              <a:t>SF-CHAMP</a:t>
            </a:r>
          </a:p>
          <a:p>
            <a:pPr lvl="2"/>
            <a:r>
              <a:rPr lang="en-US" sz="2000" dirty="0"/>
              <a:t>Currently uses DaySim for the demand model (since ~2018)</a:t>
            </a:r>
          </a:p>
          <a:p>
            <a:pPr lvl="2"/>
            <a:r>
              <a:rPr lang="en-US" sz="2000" dirty="0"/>
              <a:t>Pre-pandemic model version updated and re-estimated for a 2019 base year (completed 2023)</a:t>
            </a:r>
          </a:p>
          <a:p>
            <a:pPr lvl="2"/>
            <a:r>
              <a:rPr lang="en-US" sz="2000" dirty="0"/>
              <a:t>New post-pandemic model version represents a 2023 base year (completed early 2025)</a:t>
            </a:r>
          </a:p>
          <a:p>
            <a:pPr lvl="2"/>
            <a:r>
              <a:rPr lang="en-US" sz="2000" dirty="0"/>
              <a:t>Nomenclature</a:t>
            </a:r>
          </a:p>
          <a:p>
            <a:pPr lvl="3"/>
            <a:r>
              <a:rPr lang="en-US" dirty="0"/>
              <a:t>2019: CHAMP 7(BCE) – Before “</a:t>
            </a:r>
            <a:r>
              <a:rPr lang="en-US" i="1" dirty="0"/>
              <a:t>COVID”</a:t>
            </a:r>
            <a:r>
              <a:rPr lang="en-US" dirty="0"/>
              <a:t> Era</a:t>
            </a:r>
          </a:p>
          <a:p>
            <a:pPr lvl="3"/>
            <a:r>
              <a:rPr lang="en-US" dirty="0"/>
              <a:t>2023: CHAMP 7CE – “</a:t>
            </a:r>
            <a:r>
              <a:rPr lang="en-US" i="1" dirty="0"/>
              <a:t>COVID”</a:t>
            </a:r>
            <a:r>
              <a:rPr lang="en-US" dirty="0"/>
              <a:t>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CC45B-21E0-0BAB-D3CF-2F9CF7B4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3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B24A-E297-C185-B762-04FFAC081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9F799-D8A2-C17F-98CC-C4359135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20E5B2C-9AC4-F1FC-BB63-C1D4D2598F7F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1A1A65B-7D31-5073-08CF-5AFBF4B3D01B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Calibration Data</a:t>
            </a:r>
          </a:p>
          <a:p>
            <a:pPr lvl="1"/>
            <a:r>
              <a:rPr lang="en-US" sz="2400" dirty="0"/>
              <a:t>SF residents spend less time traveling in 2023</a:t>
            </a:r>
          </a:p>
          <a:p>
            <a:pPr lvl="2"/>
            <a:r>
              <a:rPr lang="en-US" sz="2000" dirty="0"/>
              <a:t>People are traveling less in general</a:t>
            </a:r>
          </a:p>
          <a:p>
            <a:pPr lvl="2"/>
            <a:r>
              <a:rPr lang="en-US" sz="2000" dirty="0"/>
              <a:t>People are driving more, which is faster</a:t>
            </a:r>
          </a:p>
          <a:p>
            <a:pPr lvl="2"/>
            <a:r>
              <a:rPr lang="en-US" sz="2000" dirty="0"/>
              <a:t>Higher income households have the largest drop in travel time (26%)</a:t>
            </a:r>
          </a:p>
        </p:txBody>
      </p:sp>
      <p:pic>
        <p:nvPicPr>
          <p:cNvPr id="2" name="Google Shape;586;p77">
            <a:extLst>
              <a:ext uri="{FF2B5EF4-FFF2-40B4-BE49-F238E27FC236}">
                <a16:creationId xmlns:a16="http://schemas.microsoft.com/office/drawing/2014/main" id="{16858B71-FDED-0FB9-F827-0E1AF8443D3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27084" y="1186426"/>
            <a:ext cx="7216373" cy="43770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89;p77">
            <a:extLst>
              <a:ext uri="{FF2B5EF4-FFF2-40B4-BE49-F238E27FC236}">
                <a16:creationId xmlns:a16="http://schemas.microsoft.com/office/drawing/2014/main" id="{44B5D9AF-28EC-6303-7211-3FCFE252BD87}"/>
              </a:ext>
            </a:extLst>
          </p:cNvPr>
          <p:cNvSpPr txBox="1"/>
          <p:nvPr/>
        </p:nvSpPr>
        <p:spPr>
          <a:xfrm>
            <a:off x="4627084" y="5563518"/>
            <a:ext cx="28575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Trips by SF residents only</a:t>
            </a:r>
            <a:r>
              <a:rPr lang="en-US" sz="1800" dirty="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dirty="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42787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771D-6637-45D6-7935-A440C6D9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9967F-2E11-E711-8C82-F3B9FE65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2C277CA-4671-55B1-E850-1B3B7E066A91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8E5A77D-FC88-5D9A-CE90-782AE017374D}"/>
              </a:ext>
            </a:extLst>
          </p:cNvPr>
          <p:cNvSpPr txBox="1">
            <a:spLocks/>
          </p:cNvSpPr>
          <p:nvPr/>
        </p:nvSpPr>
        <p:spPr>
          <a:xfrm>
            <a:off x="557769" y="1263720"/>
            <a:ext cx="3356685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Model Validation</a:t>
            </a:r>
          </a:p>
          <a:p>
            <a:pPr lvl="1"/>
            <a:r>
              <a:rPr lang="en-US" sz="2400" dirty="0"/>
              <a:t>Implemented SimWrapper model run summary and validation workbook for easy, automated validation comparisons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AF6FE-C29D-FBF0-A5E0-5B583074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6" t="24320" r="16466"/>
          <a:stretch>
            <a:fillRect/>
          </a:stretch>
        </p:blipFill>
        <p:spPr>
          <a:xfrm>
            <a:off x="4463901" y="2863385"/>
            <a:ext cx="7493876" cy="3721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84800-0E44-D250-A00B-E1DFA334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83" t="37627" r="18275" b="25862"/>
          <a:stretch>
            <a:fillRect/>
          </a:stretch>
        </p:blipFill>
        <p:spPr>
          <a:xfrm>
            <a:off x="6482991" y="479132"/>
            <a:ext cx="5504058" cy="1649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995185-5890-F9FB-8BDB-4E7E611EB3F4}"/>
              </a:ext>
            </a:extLst>
          </p:cNvPr>
          <p:cNvSpPr txBox="1"/>
          <p:nvPr/>
        </p:nvSpPr>
        <p:spPr>
          <a:xfrm>
            <a:off x="6482991" y="2113645"/>
            <a:ext cx="227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Next LT Pro" panose="020B0504020202020204" pitchFamily="34" charset="0"/>
              </a:rPr>
              <a:t>https://docs.simwrapper.app/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BB261-DE79-EFCC-60CD-4BD71A216BDA}"/>
              </a:ext>
            </a:extLst>
          </p:cNvPr>
          <p:cNvSpPr txBox="1"/>
          <p:nvPr/>
        </p:nvSpPr>
        <p:spPr>
          <a:xfrm>
            <a:off x="4385350" y="2586386"/>
            <a:ext cx="5868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venir Next LT Pro" panose="020B0504020202020204" pitchFamily="34" charset="0"/>
              </a:rPr>
              <a:t>Transit topsheet in SFCTA SimWrapper model summary and validation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100341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AF395-427E-0383-3483-C2B64737A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F2FBF-B2C3-9C00-B86D-0B834299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28EDDB0-8667-655C-4839-81CF367106C2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pic>
        <p:nvPicPr>
          <p:cNvPr id="7" name="Google Shape;336;p60">
            <a:extLst>
              <a:ext uri="{FF2B5EF4-FFF2-40B4-BE49-F238E27FC236}">
                <a16:creationId xmlns:a16="http://schemas.microsoft.com/office/drawing/2014/main" id="{9043BECB-F39C-BF5F-3AED-A3AD526148F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798" y="239745"/>
            <a:ext cx="6438472" cy="276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43;p61">
            <a:extLst>
              <a:ext uri="{FF2B5EF4-FFF2-40B4-BE49-F238E27FC236}">
                <a16:creationId xmlns:a16="http://schemas.microsoft.com/office/drawing/2014/main" id="{0133D79A-89F8-D47A-27B9-847AAC13EB48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068" y="3265998"/>
            <a:ext cx="652020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B3C463F-AEA8-5951-02E0-8584EDC5188E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Model Validation</a:t>
            </a:r>
          </a:p>
          <a:p>
            <a:pPr lvl="1"/>
            <a:r>
              <a:rPr lang="en-US" sz="2400" dirty="0"/>
              <a:t>Transit ridership validation examples</a:t>
            </a:r>
          </a:p>
          <a:p>
            <a:pPr lvl="2"/>
            <a:r>
              <a:rPr lang="en-US" sz="2000" dirty="0"/>
              <a:t>2023 weekday transit boardings by service type</a:t>
            </a:r>
          </a:p>
          <a:p>
            <a:pPr lvl="2"/>
            <a:r>
              <a:rPr lang="en-US" sz="2000" dirty="0"/>
              <a:t>2023 weekday transit boardings by operator</a:t>
            </a:r>
          </a:p>
        </p:txBody>
      </p:sp>
    </p:spTree>
    <p:extLst>
      <p:ext uri="{BB962C8B-B14F-4D97-AF65-F5344CB8AC3E}">
        <p14:creationId xmlns:p14="http://schemas.microsoft.com/office/powerpoint/2010/main" val="2607939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616D8-0D77-20E3-0C4A-0CB4E3AF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A92CC-5B96-3FE7-F8A5-0D784FDF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E77279E-C86F-0824-C032-B1EAB1EF40A8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AF8581C-7A09-BBA1-8E06-2E85BE6EDD3C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Model Validation</a:t>
            </a:r>
          </a:p>
          <a:p>
            <a:pPr lvl="1"/>
            <a:r>
              <a:rPr lang="en-US" sz="2400" dirty="0"/>
              <a:t>Transit ridership validation examples</a:t>
            </a:r>
          </a:p>
          <a:p>
            <a:pPr lvl="2"/>
            <a:r>
              <a:rPr lang="en-US" sz="2000" dirty="0"/>
              <a:t>2023 weekday Muni ridership by sub-mode</a:t>
            </a:r>
          </a:p>
          <a:p>
            <a:pPr lvl="2"/>
            <a:r>
              <a:rPr lang="en-US" sz="2000" dirty="0"/>
              <a:t>2023 weekday Muni ridership by time of day</a:t>
            </a:r>
          </a:p>
          <a:p>
            <a:pPr lvl="1"/>
            <a:endParaRPr lang="en-US" sz="2000" dirty="0"/>
          </a:p>
        </p:txBody>
      </p:sp>
      <p:pic>
        <p:nvPicPr>
          <p:cNvPr id="3" name="Google Shape;350;p62">
            <a:extLst>
              <a:ext uri="{FF2B5EF4-FFF2-40B4-BE49-F238E27FC236}">
                <a16:creationId xmlns:a16="http://schemas.microsoft.com/office/drawing/2014/main" id="{02740E36-4B8F-FDAD-491A-FBE52C12971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662" y="767546"/>
            <a:ext cx="6246744" cy="275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7;p63">
            <a:extLst>
              <a:ext uri="{FF2B5EF4-FFF2-40B4-BE49-F238E27FC236}">
                <a16:creationId xmlns:a16="http://schemas.microsoft.com/office/drawing/2014/main" id="{A0ED602B-6ED9-A565-D40A-68B781666C8E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160" y="3753520"/>
            <a:ext cx="6162246" cy="283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1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180A-A65F-37B1-1609-1FA251D7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703D4-337A-5742-6680-8C0BBC5E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454B388-4055-74AB-3C6B-7397C4996FD8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43D4F4C-C964-49F9-D9D9-E745B21FAB25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Roadway validation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Difficult to find adequate data – no comprehensive count program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Used any counts we could find spanning roughly 2022-2024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Data quality issues from some sources</a:t>
            </a: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pic>
        <p:nvPicPr>
          <p:cNvPr id="2" name="Google Shape;378;p66">
            <a:extLst>
              <a:ext uri="{FF2B5EF4-FFF2-40B4-BE49-F238E27FC236}">
                <a16:creationId xmlns:a16="http://schemas.microsoft.com/office/drawing/2014/main" id="{B87FE362-2E7E-6C22-4C0C-AD0F06F216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7758" y="3551423"/>
            <a:ext cx="6066552" cy="303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43DAC-ABFB-D3F1-90C3-DA605DA5F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8101" y="466361"/>
            <a:ext cx="2869813" cy="27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6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49AFC-19B9-8359-EECF-E84D3112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512CC-6C66-24B2-FF00-9AAF36B5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15B6F56-0081-ED39-33EF-8156FD56D597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28D0FE-A487-9CC3-0D22-EA10793440E7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3906133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</a:t>
            </a:r>
          </a:p>
          <a:p>
            <a:pPr lvl="1"/>
            <a:r>
              <a:rPr lang="en-US" sz="2400" dirty="0"/>
              <a:t>Future year forecasts differ considerably between pre-pandemic (CHAMP 7) and post-pandemic (CHAMP 7CE) model versions (yes, land use and networks differ too)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7FB03D-4052-4BF4-A507-F7C4A1D03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698684"/>
              </p:ext>
            </p:extLst>
          </p:nvPr>
        </p:nvGraphicFramePr>
        <p:xfrm>
          <a:off x="5474734" y="505689"/>
          <a:ext cx="34163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5804D6-AC44-3CFF-EF57-500680CDF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24556"/>
              </p:ext>
            </p:extLst>
          </p:nvPr>
        </p:nvGraphicFramePr>
        <p:xfrm>
          <a:off x="8775700" y="505689"/>
          <a:ext cx="34163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17D86D3-DE5C-4088-9F3A-FA2F568BD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063419"/>
              </p:ext>
            </p:extLst>
          </p:nvPr>
        </p:nvGraphicFramePr>
        <p:xfrm>
          <a:off x="5474734" y="3566611"/>
          <a:ext cx="34163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35332A9-9D55-4963-B41B-4A40225F2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320979"/>
              </p:ext>
            </p:extLst>
          </p:nvPr>
        </p:nvGraphicFramePr>
        <p:xfrm>
          <a:off x="8775700" y="3566611"/>
          <a:ext cx="34163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691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4B310-BE1D-5CEB-B340-78A1B9694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0847E5-6CEF-482B-55E4-770E0E05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Considerations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48465D-269F-9855-9E34-0E85E3991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lnSpc>
                <a:spcPct val="100000"/>
              </a:lnSpc>
            </a:pPr>
            <a:r>
              <a:rPr lang="en-US" dirty="0"/>
              <a:t>Travel behaviors haven’t really stabilized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Frequent news articles about new back to work policies – maybe this time companies mean it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Transit ridership in Bay Area seems to be continuing to grow faster than would be expected by population and economic growth alone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Is a 2023-based model appropriate for future year forecasting?</a:t>
            </a:r>
          </a:p>
          <a:p>
            <a:pPr lvl="2"/>
            <a:r>
              <a:rPr lang="en-US" dirty="0"/>
              <a:t>Assessing model performance over short term</a:t>
            </a:r>
          </a:p>
          <a:p>
            <a:pPr lvl="3"/>
            <a:r>
              <a:rPr lang="en-US" dirty="0"/>
              <a:t>Back casting isn’t an option – behaviors were different</a:t>
            </a:r>
          </a:p>
          <a:p>
            <a:pPr lvl="3"/>
            <a:r>
              <a:rPr lang="en-US" dirty="0"/>
              <a:t>Some time before short term re-validation, e.g. 2025, is possible </a:t>
            </a:r>
          </a:p>
          <a:p>
            <a:pPr lvl="2"/>
            <a:r>
              <a:rPr lang="en-US" dirty="0"/>
              <a:t>Weekly patterns have changed</a:t>
            </a:r>
          </a:p>
          <a:p>
            <a:pPr lvl="3"/>
            <a:r>
              <a:rPr lang="en-US" dirty="0"/>
              <a:t>Big deviation between Monday/Friday and Tuesday/Wednesday/Thursday, especially for transit ridership</a:t>
            </a:r>
          </a:p>
          <a:p>
            <a:pPr lvl="3"/>
            <a:r>
              <a:rPr lang="en-US" dirty="0"/>
              <a:t>Warrants extra consideration to what a weekday means in a travel model</a:t>
            </a:r>
          </a:p>
          <a:p>
            <a:pPr lvl="3"/>
            <a:endParaRPr lang="en-US" dirty="0">
              <a:highlight>
                <a:srgbClr val="FFFF00"/>
              </a:highlight>
            </a:endParaRPr>
          </a:p>
          <a:p>
            <a:pPr lvl="2">
              <a:lnSpc>
                <a:spcPct val="100000"/>
              </a:lnSpc>
            </a:pPr>
            <a:endParaRPr lang="en-US" dirty="0">
              <a:highlight>
                <a:srgbClr val="FFFF00"/>
              </a:highlight>
            </a:endParaRPr>
          </a:p>
          <a:p>
            <a:pPr lvl="3">
              <a:lnSpc>
                <a:spcPct val="100000"/>
              </a:lnSpc>
            </a:pPr>
            <a:endParaRPr lang="en-US" dirty="0"/>
          </a:p>
          <a:p>
            <a:pPr lvl="3">
              <a:lnSpc>
                <a:spcPct val="100000"/>
              </a:lnSpc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114A2-B980-8E12-90CD-FE52C89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8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CC9D54-035B-7D48-A427-F30E36CB6E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96925"/>
            <a:ext cx="10515600" cy="2513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B9D9EC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CD45C-B4F3-B845-A225-4F5C62FB6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88014"/>
            <a:ext cx="4292600" cy="1231106"/>
          </a:xfrm>
        </p:spPr>
        <p:txBody>
          <a:bodyPr/>
          <a:lstStyle/>
          <a:p>
            <a:r>
              <a:rPr lang="en-US" dirty="0"/>
              <a:t>Daniel Tischler</a:t>
            </a:r>
          </a:p>
          <a:p>
            <a:pPr lvl="1"/>
            <a:r>
              <a:rPr lang="en-US" dirty="0"/>
              <a:t>Principal Transportation Modeler</a:t>
            </a:r>
          </a:p>
          <a:p>
            <a:pPr lvl="1"/>
            <a:r>
              <a:rPr lang="en-US" dirty="0"/>
              <a:t>dan.tischler@sfcta.org</a:t>
            </a:r>
          </a:p>
        </p:txBody>
      </p:sp>
    </p:spTree>
    <p:extLst>
      <p:ext uri="{BB962C8B-B14F-4D97-AF65-F5344CB8AC3E}">
        <p14:creationId xmlns:p14="http://schemas.microsoft.com/office/powerpoint/2010/main" val="87529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03E318-76B8-64AE-C1F7-9D10A26E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12516-4B1A-4505-932D-DFB4FC7E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7F67710-1EF7-BD5D-6820-09B4817A4306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Early Pandemic Modeling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3B9124C-A525-2892-B253-BCAD5DC011AE}"/>
              </a:ext>
            </a:extLst>
          </p:cNvPr>
          <p:cNvSpPr txBox="1">
            <a:spLocks/>
          </p:cNvSpPr>
          <p:nvPr/>
        </p:nvSpPr>
        <p:spPr>
          <a:xfrm>
            <a:off x="557767" y="1263720"/>
            <a:ext cx="6140984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2" indent="0">
              <a:lnSpc>
                <a:spcPct val="100000"/>
              </a:lnSpc>
              <a:buNone/>
            </a:pPr>
            <a:r>
              <a:rPr lang="en-US" b="1" dirty="0"/>
              <a:t>2020</a:t>
            </a:r>
          </a:p>
          <a:p>
            <a:pPr lvl="2"/>
            <a:r>
              <a:rPr lang="en-US" dirty="0"/>
              <a:t>Limited data</a:t>
            </a:r>
          </a:p>
          <a:p>
            <a:pPr lvl="2"/>
            <a:r>
              <a:rPr lang="en-US" dirty="0"/>
              <a:t>Rapidly changing conditions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Quick response tool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Pared down version of SF-CHAMP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Adjustments factors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Employment changes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WFH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Transit avoidance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Trip suppression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Network changes (transit service / toll changes)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3E5104-9B09-11E5-F469-5446AA3EC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2991" y="1704099"/>
            <a:ext cx="5536412" cy="34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FE288-5DAB-8003-7FB0-9B2265F8F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1F56D-36B1-F347-AC01-9292CD69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45FFCB-CFF3-6C83-0035-104E8238EDED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668372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Changing Conditions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1068AA9-C6CC-088A-C5B2-BB2A3211AB50}"/>
              </a:ext>
            </a:extLst>
          </p:cNvPr>
          <p:cNvSpPr txBox="1">
            <a:spLocks/>
          </p:cNvSpPr>
          <p:nvPr/>
        </p:nvSpPr>
        <p:spPr>
          <a:xfrm>
            <a:off x="557767" y="1263720"/>
            <a:ext cx="6290072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/>
              <a:t>2020 – Pandemic starts</a:t>
            </a:r>
            <a:r>
              <a:rPr lang="en-US" sz="1800" b="1" dirty="0"/>
              <a:t> 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This is a brief disruption, expect behavior patterns to return to long term trends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Travel Forecasting</a:t>
            </a:r>
          </a:p>
          <a:p>
            <a:pPr lvl="3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Use existing models with pre-pandemic bases for long term forecasts</a:t>
            </a:r>
          </a:p>
          <a:p>
            <a:pPr lvl="3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Quick response scenario-testing for short term </a:t>
            </a:r>
          </a:p>
          <a:p>
            <a:pPr lvl="1"/>
            <a:r>
              <a:rPr lang="en-US" sz="2400" b="1" dirty="0"/>
              <a:t>2024/2025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Behavior has not returned to pre-pandemic norms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Does not seem to be on track to do so anytime soon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Models reflecting pre-pandemic conditions appear dated, lack confidence of decision makers and public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240B0-2CD1-D4B4-BA3D-56B8AA87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7839" y="979784"/>
            <a:ext cx="3516041" cy="24370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69B09F-55D2-947F-B246-EC896B2E7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7408" y="2292234"/>
            <a:ext cx="3921760" cy="22735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E09437-C24F-AEBB-C2F1-19D501F4F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0221" y="3542790"/>
            <a:ext cx="3749039" cy="205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B5B837-2F9C-7C36-C38D-C267B2B2A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2528" y="4855319"/>
            <a:ext cx="3271520" cy="174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82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5C5DE-603F-39C0-D3BA-08E4FA90B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08FB42-DB1B-6274-651F-9168D8A5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Post-Pandemic Model Update Considerations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CDB6F-8E49-6C3F-79A3-27525DA11E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5721" y="505689"/>
            <a:ext cx="7258511" cy="3998052"/>
          </a:xfrm>
        </p:spPr>
        <p:txBody>
          <a:bodyPr/>
          <a:lstStyle/>
          <a:p>
            <a:pPr lvl="1"/>
            <a:r>
              <a:rPr lang="en-US" sz="2400" b="1" dirty="0"/>
              <a:t>Data needs</a:t>
            </a:r>
          </a:p>
          <a:p>
            <a:pPr lvl="2"/>
            <a:r>
              <a:rPr lang="en-US" sz="1800" dirty="0"/>
              <a:t>Activity-based models are data hungry – inputs, calibration, validation</a:t>
            </a:r>
          </a:p>
          <a:p>
            <a:pPr lvl="2"/>
            <a:r>
              <a:rPr lang="en-US" sz="1800" dirty="0"/>
              <a:t>Necessary inputs have time lag</a:t>
            </a:r>
          </a:p>
          <a:p>
            <a:pPr lvl="2"/>
            <a:r>
              <a:rPr lang="en-US" sz="1800" dirty="0"/>
              <a:t>Some data collection on hold during pandemic</a:t>
            </a:r>
          </a:p>
          <a:p>
            <a:pPr lvl="1"/>
            <a:r>
              <a:rPr lang="en-US" sz="2400" b="1" dirty="0"/>
              <a:t>Data availability status</a:t>
            </a:r>
          </a:p>
          <a:p>
            <a:pPr lvl="2"/>
            <a:r>
              <a:rPr lang="en-US" sz="1800" dirty="0"/>
              <a:t>Census and other land use data sources now runs through at least 2023 </a:t>
            </a:r>
          </a:p>
          <a:p>
            <a:pPr lvl="2"/>
            <a:r>
              <a:rPr lang="en-US" sz="1800" dirty="0"/>
              <a:t>Return of transit surveys</a:t>
            </a:r>
          </a:p>
          <a:p>
            <a:pPr lvl="2"/>
            <a:r>
              <a:rPr lang="en-US" sz="1800" dirty="0"/>
              <a:t>Household survey - 2023 Bay Area Travel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E33E1-ECCC-826B-91D8-1237C830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6BF33-B3D6-6BAF-9940-36C233D84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7729" y="4503740"/>
            <a:ext cx="4202217" cy="1888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6477D-4475-A6E0-9314-6708D9E743D7}"/>
              </a:ext>
            </a:extLst>
          </p:cNvPr>
          <p:cNvSpPr txBox="1"/>
          <p:nvPr/>
        </p:nvSpPr>
        <p:spPr>
          <a:xfrm>
            <a:off x="5687729" y="6374221"/>
            <a:ext cx="4795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Next LT Pro" panose="020B0504020202020204" pitchFamily="34" charset="0"/>
              </a:rPr>
              <a:t>mtc.ca.gov/tools-resources/survey-program/bay-area-travel-study</a:t>
            </a:r>
          </a:p>
        </p:txBody>
      </p:sp>
    </p:spTree>
    <p:extLst>
      <p:ext uri="{BB962C8B-B14F-4D97-AF65-F5344CB8AC3E}">
        <p14:creationId xmlns:p14="http://schemas.microsoft.com/office/powerpoint/2010/main" val="406133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CD10E-5C18-9822-2D4B-5E639842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B91453-3B40-5EDD-28DF-CA6B5381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Post-Pandemic Model Update Considerations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3096E-E40C-0564-8BD7-90114561F2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sz="2400" b="1" dirty="0"/>
              <a:t>Behavioral stability</a:t>
            </a:r>
          </a:p>
          <a:p>
            <a:pPr lvl="2"/>
            <a:r>
              <a:rPr lang="en-US" sz="1800" dirty="0"/>
              <a:t>Rapid behavior changes make a model obsolete quickly</a:t>
            </a:r>
          </a:p>
          <a:p>
            <a:pPr lvl="2"/>
            <a:r>
              <a:rPr lang="en-US" sz="1800" dirty="0"/>
              <a:t>Are observed travel changes due to behavioral preferences or variable model inputs?</a:t>
            </a:r>
          </a:p>
          <a:p>
            <a:pPr marL="6350" lvl="2" indent="0">
              <a:buNone/>
            </a:pPr>
            <a:r>
              <a:rPr lang="en-US" b="1" dirty="0"/>
              <a:t>Observed travel behavior</a:t>
            </a:r>
          </a:p>
          <a:p>
            <a:pPr lvl="2"/>
            <a:r>
              <a:rPr lang="en-US" sz="1800" dirty="0"/>
              <a:t>Transit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SF transit ridership recovery growth slowed significantly by 2023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BART change 2021-2022: </a:t>
            </a:r>
            <a:r>
              <a:rPr lang="en-US" b="1" dirty="0"/>
              <a:t>+69%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BART change 2023-2024: </a:t>
            </a:r>
            <a:r>
              <a:rPr lang="en-US" b="1" dirty="0"/>
              <a:t>+5%</a:t>
            </a:r>
          </a:p>
          <a:p>
            <a:pPr lvl="2"/>
            <a:r>
              <a:rPr lang="en-US" sz="1800" dirty="0"/>
              <a:t>Traffic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Bay Area toll bridge crossings roughly stable by 2022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Bay Bridge </a:t>
            </a:r>
            <a:r>
              <a:rPr lang="en-US" b="1" dirty="0"/>
              <a:t>9% </a:t>
            </a:r>
            <a:r>
              <a:rPr lang="en-US" dirty="0"/>
              <a:t>lower than pre-pandemic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Other bridges </a:t>
            </a:r>
            <a:r>
              <a:rPr lang="en-US" b="1" dirty="0"/>
              <a:t>12-15% </a:t>
            </a:r>
            <a:r>
              <a:rPr lang="en-US" dirty="0"/>
              <a:t>lower</a:t>
            </a:r>
          </a:p>
          <a:p>
            <a:pPr marL="323850" lvl="3" indent="0">
              <a:lnSpc>
                <a:spcPct val="10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38BF1-E525-071D-6D7F-010F34E5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0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A64B7-E488-7A33-8F8D-5116ADEC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E8C40-66BB-F4A3-B76E-9347A45B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5554" y="6220258"/>
            <a:ext cx="2743200" cy="365125"/>
          </a:xfrm>
        </p:spPr>
        <p:txBody>
          <a:bodyPr/>
          <a:lstStyle/>
          <a:p>
            <a:fld id="{4D082EF0-8D24-4083-96A5-EB15AADA686A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03B7AC-9BB3-0090-C7F0-521D8BF9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864" y="505689"/>
            <a:ext cx="5421594" cy="352403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8058C9-F5E6-5865-1C93-068D0743A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500121"/>
              </p:ext>
            </p:extLst>
          </p:nvPr>
        </p:nvGraphicFramePr>
        <p:xfrm>
          <a:off x="6400803" y="3565133"/>
          <a:ext cx="5585717" cy="32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6DDE106-E954-B1C2-EDDC-0095C908B128}"/>
              </a:ext>
            </a:extLst>
          </p:cNvPr>
          <p:cNvSpPr txBox="1"/>
          <p:nvPr/>
        </p:nvSpPr>
        <p:spPr>
          <a:xfrm>
            <a:off x="7559624" y="233072"/>
            <a:ext cx="3855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venir Next LT Pro" panose="020B0504020202020204" pitchFamily="34" charset="0"/>
              </a:rPr>
              <a:t>Muni Ridership Recovery, % of Pre-Pandemic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486207-E85D-CA19-3E4A-5673E2B016C4}"/>
              </a:ext>
            </a:extLst>
          </p:cNvPr>
          <p:cNvCxnSpPr>
            <a:cxnSpLocks/>
          </p:cNvCxnSpPr>
          <p:nvPr/>
        </p:nvCxnSpPr>
        <p:spPr>
          <a:xfrm flipH="1" flipV="1">
            <a:off x="9883400" y="1422400"/>
            <a:ext cx="995680" cy="93472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95A9C5-3327-B3EC-260A-19909D5F9A54}"/>
              </a:ext>
            </a:extLst>
          </p:cNvPr>
          <p:cNvCxnSpPr>
            <a:cxnSpLocks/>
          </p:cNvCxnSpPr>
          <p:nvPr/>
        </p:nvCxnSpPr>
        <p:spPr>
          <a:xfrm flipH="1">
            <a:off x="10452360" y="2715031"/>
            <a:ext cx="538480" cy="244624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1A5B89-281D-4337-416F-3FD910B78A10}"/>
              </a:ext>
            </a:extLst>
          </p:cNvPr>
          <p:cNvSpPr txBox="1"/>
          <p:nvPr/>
        </p:nvSpPr>
        <p:spPr>
          <a:xfrm>
            <a:off x="10787251" y="2334029"/>
            <a:ext cx="772159" cy="3810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2023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64B830-16A9-0558-E160-F9EBA5989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058605"/>
              </p:ext>
            </p:extLst>
          </p:nvPr>
        </p:nvGraphicFramePr>
        <p:xfrm>
          <a:off x="428657" y="-7354"/>
          <a:ext cx="5464142" cy="343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33F60C-948C-04EC-F535-8B976E631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382190"/>
              </p:ext>
            </p:extLst>
          </p:nvPr>
        </p:nvGraphicFramePr>
        <p:xfrm>
          <a:off x="428657" y="3526371"/>
          <a:ext cx="5464143" cy="318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248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62870-ADD3-C47A-64E9-D38A98D3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327962-21C9-1201-40BA-883F961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Post-Pandemic Model Update Considerations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43ACB-6B7B-6B05-EF95-5BE0F895A7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b="1" dirty="0"/>
              <a:t>Needs of model clients</a:t>
            </a:r>
          </a:p>
          <a:p>
            <a:pPr lvl="2"/>
            <a:r>
              <a:rPr lang="en-US" dirty="0"/>
              <a:t>Who needs our model, for what, and when?</a:t>
            </a:r>
          </a:p>
          <a:p>
            <a:pPr lvl="1"/>
            <a:r>
              <a:rPr lang="en-US" b="1" dirty="0"/>
              <a:t>Answers</a:t>
            </a:r>
          </a:p>
          <a:p>
            <a:pPr lvl="2"/>
            <a:r>
              <a:rPr lang="en-US" dirty="0"/>
              <a:t>Planners</a:t>
            </a:r>
          </a:p>
          <a:p>
            <a:pPr lvl="2"/>
            <a:r>
              <a:rPr lang="en-US" dirty="0"/>
              <a:t>Multiple project studies and a Countywide Plan</a:t>
            </a:r>
          </a:p>
          <a:p>
            <a:pPr lvl="2"/>
            <a:r>
              <a:rPr lang="en-US" dirty="0"/>
              <a:t>Yesterday, please</a:t>
            </a:r>
          </a:p>
          <a:p>
            <a:pPr marL="6350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90D2-82EC-3D7B-AA3C-B17B1D52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3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85698-9F37-FB3B-7D6F-5CEDA450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0D9F52-C1B2-57FB-B472-7A584EF3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Post-Pandemic Model Update Approach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708D8A-0D0E-EE7B-819A-A04E6F437D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6350" lvl="2" indent="0">
              <a:buNone/>
            </a:pPr>
            <a:r>
              <a:rPr lang="en-US" b="1" dirty="0"/>
              <a:t>2024, with new data in hand and urgent demand for a post-pandemic model</a:t>
            </a:r>
          </a:p>
          <a:p>
            <a:pPr lvl="2"/>
            <a:r>
              <a:rPr lang="en-US" dirty="0"/>
              <a:t>Set 2023 as new base year</a:t>
            </a:r>
          </a:p>
          <a:p>
            <a:pPr lvl="2"/>
            <a:r>
              <a:rPr lang="en-US" dirty="0"/>
              <a:t>Updates / improvements</a:t>
            </a:r>
          </a:p>
          <a:p>
            <a:pPr lvl="3"/>
            <a:r>
              <a:rPr lang="en-US" sz="2400" dirty="0"/>
              <a:t>Transport networks</a:t>
            </a:r>
          </a:p>
          <a:p>
            <a:pPr lvl="3"/>
            <a:r>
              <a:rPr lang="en-US" sz="2400" dirty="0"/>
              <a:t>2023 land use / synthetic population</a:t>
            </a:r>
          </a:p>
          <a:p>
            <a:pPr lvl="3"/>
            <a:r>
              <a:rPr lang="en-US" sz="2400" dirty="0"/>
              <a:t>Re-calibrate DaySim choice models</a:t>
            </a:r>
          </a:p>
          <a:p>
            <a:pPr lvl="2"/>
            <a:r>
              <a:rPr lang="en-US" dirty="0"/>
              <a:t>Validate with available 2023 observed data</a:t>
            </a:r>
          </a:p>
          <a:p>
            <a:pPr lvl="3"/>
            <a:r>
              <a:rPr lang="en-US" sz="2400" dirty="0"/>
              <a:t>Implement SimWrapper validation workbook</a:t>
            </a:r>
          </a:p>
          <a:p>
            <a:pPr lvl="2"/>
            <a:r>
              <a:rPr lang="en-US" dirty="0"/>
              <a:t>Quickly move into production to meet planning schedules</a:t>
            </a:r>
          </a:p>
          <a:p>
            <a:pPr lvl="2"/>
            <a:endParaRPr lang="en-US" dirty="0"/>
          </a:p>
          <a:p>
            <a:pPr lvl="3">
              <a:lnSpc>
                <a:spcPct val="100000"/>
              </a:lnSpc>
            </a:pPr>
            <a:endParaRPr lang="en-US" dirty="0"/>
          </a:p>
          <a:p>
            <a:pPr lvl="3">
              <a:lnSpc>
                <a:spcPct val="100000"/>
              </a:lnSpc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6076C-94B2-2DFF-E4E6-EAB18E4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0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48594-D193-9941-FE1A-49FDCA391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1D42D-6EFD-E942-287E-15D58FD4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2EF0-8D24-4083-96A5-EB15AADA686A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FB22A36-992C-74CB-A47C-7FC82F348077}"/>
              </a:ext>
            </a:extLst>
          </p:cNvPr>
          <p:cNvSpPr txBox="1">
            <a:spLocks/>
          </p:cNvSpPr>
          <p:nvPr/>
        </p:nvSpPr>
        <p:spPr>
          <a:xfrm>
            <a:off x="557767" y="505689"/>
            <a:ext cx="5925224" cy="101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69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Updating SF-CHAMP</a:t>
            </a:r>
            <a:endParaRPr lang="en-US" sz="3600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6369117-7453-5523-7BCB-818470365139}"/>
              </a:ext>
            </a:extLst>
          </p:cNvPr>
          <p:cNvSpPr txBox="1">
            <a:spLocks/>
          </p:cNvSpPr>
          <p:nvPr/>
        </p:nvSpPr>
        <p:spPr>
          <a:xfrm>
            <a:off x="557768" y="1263720"/>
            <a:ext cx="4743698" cy="4707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288925" indent="-282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●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571500" indent="-2476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-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86201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System Font Regular"/>
              <a:buChar char="◦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10287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6pPr>
            <a:lvl7pPr marL="1204913" indent="-166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0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2725" indent="-117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800"/>
              </a:spcAft>
              <a:buClr>
                <a:srgbClr val="006C69"/>
              </a:buClr>
              <a:buFont typeface="Avenir Next LT Pro" panose="020B0504020202020204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Transport Networks</a:t>
            </a:r>
          </a:p>
          <a:p>
            <a:pPr lvl="1"/>
            <a:r>
              <a:rPr lang="en-US" sz="2400" dirty="0"/>
              <a:t>Significant change in transit service, routes, frequencies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Mostly less service (and less demand)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More evenly distributed service across time of day and days of week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627037-A8A2-B3D5-FFDE-AB899B2A9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94974"/>
              </p:ext>
            </p:extLst>
          </p:nvPr>
        </p:nvGraphicFramePr>
        <p:xfrm>
          <a:off x="6026256" y="2030585"/>
          <a:ext cx="5729555" cy="3742924"/>
        </p:xfrm>
        <a:graphic>
          <a:graphicData uri="http://schemas.openxmlformats.org/drawingml/2006/table">
            <a:tbl>
              <a:tblPr firstRow="1" bandRow="1">
                <a:tableStyleId>{0817EA92-75D0-4044-A80A-286907CE0DDB}</a:tableStyleId>
              </a:tblPr>
              <a:tblGrid>
                <a:gridCol w="2853242">
                  <a:extLst>
                    <a:ext uri="{9D8B030D-6E8A-4147-A177-3AD203B41FA5}">
                      <a16:colId xmlns:a16="http://schemas.microsoft.com/office/drawing/2014/main" val="3141585966"/>
                    </a:ext>
                  </a:extLst>
                </a:gridCol>
                <a:gridCol w="1347987">
                  <a:extLst>
                    <a:ext uri="{9D8B030D-6E8A-4147-A177-3AD203B41FA5}">
                      <a16:colId xmlns:a16="http://schemas.microsoft.com/office/drawing/2014/main" val="1134957004"/>
                    </a:ext>
                  </a:extLst>
                </a:gridCol>
                <a:gridCol w="1528326">
                  <a:extLst>
                    <a:ext uri="{9D8B030D-6E8A-4147-A177-3AD203B41FA5}">
                      <a16:colId xmlns:a16="http://schemas.microsoft.com/office/drawing/2014/main" val="2633243542"/>
                    </a:ext>
                  </a:extLst>
                </a:gridCol>
              </a:tblGrid>
              <a:tr h="6156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Veh Rev Miles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Veh Rev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958788"/>
                  </a:ext>
                </a:extLst>
              </a:tr>
              <a:tr h="6156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SF Muni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5362861"/>
                  </a:ext>
                </a:extLst>
              </a:tr>
              <a:tr h="6156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BaRT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+7%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+19%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129464"/>
                  </a:ext>
                </a:extLst>
              </a:tr>
              <a:tr h="6156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Caltrain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653644"/>
                  </a:ext>
                </a:extLst>
              </a:tr>
              <a:tr h="6156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AC 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050129"/>
                  </a:ext>
                </a:extLst>
              </a:tr>
              <a:tr h="6156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Golden Gate 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-49%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6419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BC37A6-1518-DD99-9490-34208E65448B}"/>
              </a:ext>
            </a:extLst>
          </p:cNvPr>
          <p:cNvSpPr txBox="1"/>
          <p:nvPr/>
        </p:nvSpPr>
        <p:spPr>
          <a:xfrm>
            <a:off x="5971279" y="1329124"/>
            <a:ext cx="422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Change in Transit Service Provision, 2019 to 2023 (NTD)</a:t>
            </a:r>
          </a:p>
        </p:txBody>
      </p:sp>
    </p:spTree>
    <p:extLst>
      <p:ext uri="{BB962C8B-B14F-4D97-AF65-F5344CB8AC3E}">
        <p14:creationId xmlns:p14="http://schemas.microsoft.com/office/powerpoint/2010/main" val="279963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C69"/>
      </a:accent1>
      <a:accent2>
        <a:srgbClr val="A0D0CB"/>
      </a:accent2>
      <a:accent3>
        <a:srgbClr val="B9D9EC"/>
      </a:accent3>
      <a:accent4>
        <a:srgbClr val="1C345E"/>
      </a:accent4>
      <a:accent5>
        <a:srgbClr val="003B49"/>
      </a:accent5>
      <a:accent6>
        <a:srgbClr val="FFB81D"/>
      </a:accent6>
      <a:hlink>
        <a:srgbClr val="006298"/>
      </a:hlink>
      <a:folHlink>
        <a:srgbClr val="FF8D6D"/>
      </a:folHlink>
    </a:clrScheme>
    <a:fontScheme name="SFCTA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venir Next LT Pro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 Presentation Template 2025.potx" id="{1D32F5FC-988F-4133-8D75-6751DA4E80F9}" vid="{105B8A19-4ACA-4CD9-BC13-7D02681488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 Presentation Template 2025</Template>
  <TotalTime>859</TotalTime>
  <Words>1506</Words>
  <Application>Microsoft Office PowerPoint</Application>
  <PresentationFormat>Widescreen</PresentationFormat>
  <Paragraphs>281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Avenir</vt:lpstr>
      <vt:lpstr>System Font Regular</vt:lpstr>
      <vt:lpstr>Arial</vt:lpstr>
      <vt:lpstr>Avenir Next LT Pro</vt:lpstr>
      <vt:lpstr>Calibri</vt:lpstr>
      <vt:lpstr>Franklin Gothic Book</vt:lpstr>
      <vt:lpstr>Wingdings</vt:lpstr>
      <vt:lpstr>Office Theme</vt:lpstr>
      <vt:lpstr>PowerPoint Presentation</vt:lpstr>
      <vt:lpstr>Agency and Model</vt:lpstr>
      <vt:lpstr>PowerPoint Presentation</vt:lpstr>
      <vt:lpstr>Post-Pandemic Model Update Considerations</vt:lpstr>
      <vt:lpstr>Post-Pandemic Model Update Considerations</vt:lpstr>
      <vt:lpstr>PowerPoint Presentation</vt:lpstr>
      <vt:lpstr>Post-Pandemic Model Update Considerations</vt:lpstr>
      <vt:lpstr>Post-Pandemic Model Update Approach</vt:lpstr>
      <vt:lpstr>PowerPoint Presentation</vt:lpstr>
      <vt:lpstr>Updating SF-CHAMP</vt:lpstr>
      <vt:lpstr>PowerPoint Presentation</vt:lpstr>
      <vt:lpstr>PowerPoint Presentation</vt:lpstr>
      <vt:lpstr>Updating SF-CHAMP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Considerations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Post-Pandemic Travel Demand Modeling and Forecasting </dc:title>
  <dc:creator>Dan Tischler</dc:creator>
  <cp:lastModifiedBy>Dan Tischler</cp:lastModifiedBy>
  <cp:revision>15</cp:revision>
  <dcterms:created xsi:type="dcterms:W3CDTF">2025-09-13T00:40:01Z</dcterms:created>
  <dcterms:modified xsi:type="dcterms:W3CDTF">2025-09-15T00:17:30Z</dcterms:modified>
</cp:coreProperties>
</file>