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drawings/drawing2.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drawings/drawing3.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2" r:id="rId4"/>
    <p:sldId id="263" r:id="rId5"/>
    <p:sldId id="264" r:id="rId6"/>
    <p:sldId id="265" r:id="rId7"/>
    <p:sldId id="283" r:id="rId8"/>
    <p:sldId id="285" r:id="rId9"/>
    <p:sldId id="286" r:id="rId10"/>
    <p:sldId id="287" r:id="rId11"/>
    <p:sldId id="288" r:id="rId12"/>
    <p:sldId id="289" r:id="rId13"/>
    <p:sldId id="290" r:id="rId14"/>
    <p:sldId id="284" r:id="rId15"/>
    <p:sldId id="271" r:id="rId16"/>
    <p:sldId id="269" r:id="rId17"/>
    <p:sldId id="270" r:id="rId18"/>
    <p:sldId id="274" r:id="rId19"/>
    <p:sldId id="275" r:id="rId20"/>
    <p:sldId id="276" r:id="rId21"/>
    <p:sldId id="277" r:id="rId22"/>
    <p:sldId id="273"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B11F2A"/>
    <a:srgbClr val="FDF0E7"/>
    <a:srgbClr val="FCEEE4"/>
    <a:srgbClr val="004892"/>
    <a:srgbClr val="7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1F543-BA96-4CFE-878C-913A1BFD26E8}" v="8" dt="2025-09-11T18:10:29.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2" d="100"/>
          <a:sy n="102" d="100"/>
        </p:scale>
        <p:origin x="22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Bradley" userId="cd5835827264cb9c" providerId="LiveId" clId="{F2B71007-EAA0-4C99-987E-EBBD2CC8214F}"/>
    <pc:docChg chg="undo custSel addSld delSld modSld sldOrd">
      <pc:chgData name="Mark Bradley" userId="cd5835827264cb9c" providerId="LiveId" clId="{F2B71007-EAA0-4C99-987E-EBBD2CC8214F}" dt="2025-08-19T20:41:31.479" v="5071" actId="47"/>
      <pc:docMkLst>
        <pc:docMk/>
      </pc:docMkLst>
      <pc:sldChg chg="modSp mod">
        <pc:chgData name="Mark Bradley" userId="cd5835827264cb9c" providerId="LiveId" clId="{F2B71007-EAA0-4C99-987E-EBBD2CC8214F}" dt="2025-08-17T23:45:47.382" v="1355" actId="1076"/>
        <pc:sldMkLst>
          <pc:docMk/>
          <pc:sldMk cId="3472355617" sldId="256"/>
        </pc:sldMkLst>
        <pc:spChg chg="mod">
          <ac:chgData name="Mark Bradley" userId="cd5835827264cb9c" providerId="LiveId" clId="{F2B71007-EAA0-4C99-987E-EBBD2CC8214F}" dt="2025-08-17T23:45:40.422" v="1353" actId="1076"/>
          <ac:spMkLst>
            <pc:docMk/>
            <pc:sldMk cId="3472355617" sldId="256"/>
            <ac:spMk id="2" creationId="{00000000-0000-0000-0000-000000000000}"/>
          </ac:spMkLst>
        </pc:spChg>
        <pc:spChg chg="mod">
          <ac:chgData name="Mark Bradley" userId="cd5835827264cb9c" providerId="LiveId" clId="{F2B71007-EAA0-4C99-987E-EBBD2CC8214F}" dt="2025-08-17T23:45:44.475" v="1354" actId="1076"/>
          <ac:spMkLst>
            <pc:docMk/>
            <pc:sldMk cId="3472355617" sldId="256"/>
            <ac:spMk id="6" creationId="{ABC1D812-54D2-FA9F-2BAF-2058D8E05D3C}"/>
          </ac:spMkLst>
        </pc:spChg>
        <pc:picChg chg="mod">
          <ac:chgData name="Mark Bradley" userId="cd5835827264cb9c" providerId="LiveId" clId="{F2B71007-EAA0-4C99-987E-EBBD2CC8214F}" dt="2025-08-17T23:45:47.382" v="1355" actId="1076"/>
          <ac:picMkLst>
            <pc:docMk/>
            <pc:sldMk cId="3472355617" sldId="256"/>
            <ac:picMk id="4" creationId="{B6FD01E5-8A0C-71F7-44EE-93C010CAD3DC}"/>
          </ac:picMkLst>
        </pc:picChg>
        <pc:picChg chg="mod">
          <ac:chgData name="Mark Bradley" userId="cd5835827264cb9c" providerId="LiveId" clId="{F2B71007-EAA0-4C99-987E-EBBD2CC8214F}" dt="2025-08-17T23:45:21.840" v="1351" actId="14100"/>
          <ac:picMkLst>
            <pc:docMk/>
            <pc:sldMk cId="3472355617" sldId="256"/>
            <ac:picMk id="5" creationId="{21C42FD8-FC96-B90C-D291-B59E4A5A2AC3}"/>
          </ac:picMkLst>
        </pc:picChg>
        <pc:picChg chg="mod">
          <ac:chgData name="Mark Bradley" userId="cd5835827264cb9c" providerId="LiveId" clId="{F2B71007-EAA0-4C99-987E-EBBD2CC8214F}" dt="2025-08-17T23:45:32.902" v="1352" actId="1076"/>
          <ac:picMkLst>
            <pc:docMk/>
            <pc:sldMk cId="3472355617" sldId="256"/>
            <ac:picMk id="8" creationId="{8DD02968-7687-DE4C-6BE0-389FE304700C}"/>
          </ac:picMkLst>
        </pc:picChg>
      </pc:sldChg>
      <pc:sldChg chg="modSp mod modClrScheme chgLayout">
        <pc:chgData name="Mark Bradley" userId="cd5835827264cb9c" providerId="LiveId" clId="{F2B71007-EAA0-4C99-987E-EBBD2CC8214F}" dt="2025-08-19T20:36:54.122" v="5018" actId="20577"/>
        <pc:sldMkLst>
          <pc:docMk/>
          <pc:sldMk cId="2896923436" sldId="262"/>
        </pc:sldMkLst>
        <pc:spChg chg="mod ord">
          <ac:chgData name="Mark Bradley" userId="cd5835827264cb9c" providerId="LiveId" clId="{F2B71007-EAA0-4C99-987E-EBBD2CC8214F}" dt="2025-08-17T23:19:55.613" v="1217" actId="700"/>
          <ac:spMkLst>
            <pc:docMk/>
            <pc:sldMk cId="2896923436" sldId="262"/>
            <ac:spMk id="2" creationId="{00000000-0000-0000-0000-000000000000}"/>
          </ac:spMkLst>
        </pc:spChg>
        <pc:spChg chg="mod ord">
          <ac:chgData name="Mark Bradley" userId="cd5835827264cb9c" providerId="LiveId" clId="{F2B71007-EAA0-4C99-987E-EBBD2CC8214F}" dt="2025-08-19T20:36:54.122" v="5018" actId="20577"/>
          <ac:spMkLst>
            <pc:docMk/>
            <pc:sldMk cId="2896923436" sldId="262"/>
            <ac:spMk id="3" creationId="{00000000-0000-0000-0000-000000000000}"/>
          </ac:spMkLst>
        </pc:spChg>
      </pc:sldChg>
      <pc:sldChg chg="addSp delSp modSp mod modClrScheme chgLayout">
        <pc:chgData name="Mark Bradley" userId="cd5835827264cb9c" providerId="LiveId" clId="{F2B71007-EAA0-4C99-987E-EBBD2CC8214F}" dt="2025-08-19T20:35:20.288" v="4973" actId="478"/>
        <pc:sldMkLst>
          <pc:docMk/>
          <pc:sldMk cId="773656351" sldId="263"/>
        </pc:sldMkLst>
        <pc:spChg chg="mod">
          <ac:chgData name="Mark Bradley" userId="cd5835827264cb9c" providerId="LiveId" clId="{F2B71007-EAA0-4C99-987E-EBBD2CC8214F}" dt="2025-08-17T23:02:25.260" v="147" actId="20577"/>
          <ac:spMkLst>
            <pc:docMk/>
            <pc:sldMk cId="773656351" sldId="263"/>
            <ac:spMk id="14" creationId="{11025385-F4A8-768E-DF38-33D98D9756ED}"/>
          </ac:spMkLst>
        </pc:spChg>
        <pc:picChg chg="add mod">
          <ac:chgData name="Mark Bradley" userId="cd5835827264cb9c" providerId="LiveId" clId="{F2B71007-EAA0-4C99-987E-EBBD2CC8214F}" dt="2025-08-17T23:17:44.057" v="1202" actId="1076"/>
          <ac:picMkLst>
            <pc:docMk/>
            <pc:sldMk cId="773656351" sldId="263"/>
            <ac:picMk id="2" creationId="{FDA67E9F-687E-3620-6669-DADF5253A9DA}"/>
          </ac:picMkLst>
        </pc:picChg>
      </pc:sldChg>
      <pc:sldChg chg="addSp delSp modSp mod">
        <pc:chgData name="Mark Bradley" userId="cd5835827264cb9c" providerId="LiveId" clId="{F2B71007-EAA0-4C99-987E-EBBD2CC8214F}" dt="2025-08-19T20:38:15.508" v="5041" actId="1076"/>
        <pc:sldMkLst>
          <pc:docMk/>
          <pc:sldMk cId="234076277" sldId="264"/>
        </pc:sldMkLst>
        <pc:spChg chg="mod">
          <ac:chgData name="Mark Bradley" userId="cd5835827264cb9c" providerId="LiveId" clId="{F2B71007-EAA0-4C99-987E-EBBD2CC8214F}" dt="2025-08-17T23:09:33.036" v="706" actId="1076"/>
          <ac:spMkLst>
            <pc:docMk/>
            <pc:sldMk cId="234076277" sldId="264"/>
            <ac:spMk id="2" creationId="{00000000-0000-0000-0000-000000000000}"/>
          </ac:spMkLst>
        </pc:spChg>
        <pc:spChg chg="mod">
          <ac:chgData name="Mark Bradley" userId="cd5835827264cb9c" providerId="LiveId" clId="{F2B71007-EAA0-4C99-987E-EBBD2CC8214F}" dt="2025-08-19T20:38:15.508" v="5041" actId="1076"/>
          <ac:spMkLst>
            <pc:docMk/>
            <pc:sldMk cId="234076277" sldId="264"/>
            <ac:spMk id="3" creationId="{00000000-0000-0000-0000-000000000000}"/>
          </ac:spMkLst>
        </pc:spChg>
        <pc:picChg chg="add mod">
          <ac:chgData name="Mark Bradley" userId="cd5835827264cb9c" providerId="LiveId" clId="{F2B71007-EAA0-4C99-987E-EBBD2CC8214F}" dt="2025-08-17T23:18:03.220" v="1204" actId="1076"/>
          <ac:picMkLst>
            <pc:docMk/>
            <pc:sldMk cId="234076277" sldId="264"/>
            <ac:picMk id="4" creationId="{3C2291EE-F7BA-ED34-3118-65F0163089BB}"/>
          </ac:picMkLst>
        </pc:picChg>
      </pc:sldChg>
      <pc:sldChg chg="addSp delSp modSp mod">
        <pc:chgData name="Mark Bradley" userId="cd5835827264cb9c" providerId="LiveId" clId="{F2B71007-EAA0-4C99-987E-EBBD2CC8214F}" dt="2025-08-17T23:41:04.662" v="1346" actId="1076"/>
        <pc:sldMkLst>
          <pc:docMk/>
          <pc:sldMk cId="2977987752" sldId="265"/>
        </pc:sldMkLst>
        <pc:spChg chg="mod">
          <ac:chgData name="Mark Bradley" userId="cd5835827264cb9c" providerId="LiveId" clId="{F2B71007-EAA0-4C99-987E-EBBD2CC8214F}" dt="2025-08-17T23:21:15.660" v="1242" actId="20577"/>
          <ac:spMkLst>
            <pc:docMk/>
            <pc:sldMk cId="2977987752" sldId="265"/>
            <ac:spMk id="2" creationId="{00000000-0000-0000-0000-000000000000}"/>
          </ac:spMkLst>
        </pc:spChg>
        <pc:spChg chg="add mod">
          <ac:chgData name="Mark Bradley" userId="cd5835827264cb9c" providerId="LiveId" clId="{F2B71007-EAA0-4C99-987E-EBBD2CC8214F}" dt="2025-08-17T23:37:21.662" v="1309" actId="14100"/>
          <ac:spMkLst>
            <pc:docMk/>
            <pc:sldMk cId="2977987752" sldId="265"/>
            <ac:spMk id="13" creationId="{1A33BC8B-5150-27A5-5242-31CD525129A7}"/>
          </ac:spMkLst>
        </pc:spChg>
        <pc:spChg chg="add mod">
          <ac:chgData name="Mark Bradley" userId="cd5835827264cb9c" providerId="LiveId" clId="{F2B71007-EAA0-4C99-987E-EBBD2CC8214F}" dt="2025-08-17T23:40:08.950" v="1343" actId="313"/>
          <ac:spMkLst>
            <pc:docMk/>
            <pc:sldMk cId="2977987752" sldId="265"/>
            <ac:spMk id="16" creationId="{EF672F9E-1288-5628-7066-63B0F35F2910}"/>
          </ac:spMkLst>
        </pc:spChg>
        <pc:picChg chg="add mod">
          <ac:chgData name="Mark Bradley" userId="cd5835827264cb9c" providerId="LiveId" clId="{F2B71007-EAA0-4C99-987E-EBBD2CC8214F}" dt="2025-08-17T23:40:58.602" v="1345" actId="1076"/>
          <ac:picMkLst>
            <pc:docMk/>
            <pc:sldMk cId="2977987752" sldId="265"/>
            <ac:picMk id="17" creationId="{F72C2DBF-C31A-E51D-7682-DF3FB41599FE}"/>
          </ac:picMkLst>
        </pc:picChg>
      </pc:sldChg>
      <pc:sldChg chg="del">
        <pc:chgData name="Mark Bradley" userId="cd5835827264cb9c" providerId="LiveId" clId="{F2B71007-EAA0-4C99-987E-EBBD2CC8214F}" dt="2025-08-17T23:41:15.702" v="1347" actId="47"/>
        <pc:sldMkLst>
          <pc:docMk/>
          <pc:sldMk cId="284225737" sldId="266"/>
        </pc:sldMkLst>
      </pc:sldChg>
      <pc:sldChg chg="addSp delSp del mod">
        <pc:chgData name="Mark Bradley" userId="cd5835827264cb9c" providerId="LiveId" clId="{F2B71007-EAA0-4C99-987E-EBBD2CC8214F}" dt="2025-08-19T20:41:25.180" v="5069" actId="47"/>
        <pc:sldMkLst>
          <pc:docMk/>
          <pc:sldMk cId="1083179935" sldId="267"/>
        </pc:sldMkLst>
      </pc:sldChg>
      <pc:sldChg chg="del">
        <pc:chgData name="Mark Bradley" userId="cd5835827264cb9c" providerId="LiveId" clId="{F2B71007-EAA0-4C99-987E-EBBD2CC8214F}" dt="2025-08-19T20:41:29.313" v="5070" actId="47"/>
        <pc:sldMkLst>
          <pc:docMk/>
          <pc:sldMk cId="470334626" sldId="268"/>
        </pc:sldMkLst>
      </pc:sldChg>
      <pc:sldChg chg="addSp delSp mod">
        <pc:chgData name="Mark Bradley" userId="cd5835827264cb9c" providerId="LiveId" clId="{F2B71007-EAA0-4C99-987E-EBBD2CC8214F}" dt="2025-08-18T00:07:03.380" v="2546" actId="478"/>
        <pc:sldMkLst>
          <pc:docMk/>
          <pc:sldMk cId="1974781171" sldId="271"/>
        </pc:sldMkLst>
        <pc:picChg chg="add del">
          <ac:chgData name="Mark Bradley" userId="cd5835827264cb9c" providerId="LiveId" clId="{F2B71007-EAA0-4C99-987E-EBBD2CC8214F}" dt="2025-08-18T00:07:03.380" v="2546" actId="478"/>
          <ac:picMkLst>
            <pc:docMk/>
            <pc:sldMk cId="1974781171" sldId="271"/>
            <ac:picMk id="6" creationId="{AA2642D5-2440-0A75-FFEA-CB22D4EEEA23}"/>
          </ac:picMkLst>
        </pc:picChg>
      </pc:sldChg>
      <pc:sldChg chg="del">
        <pc:chgData name="Mark Bradley" userId="cd5835827264cb9c" providerId="LiveId" clId="{F2B71007-EAA0-4C99-987E-EBBD2CC8214F}" dt="2025-08-19T20:41:31.479" v="5071" actId="47"/>
        <pc:sldMkLst>
          <pc:docMk/>
          <pc:sldMk cId="1218606537" sldId="272"/>
        </pc:sldMkLst>
      </pc:sldChg>
      <pc:sldChg chg="del">
        <pc:chgData name="Mark Bradley" userId="cd5835827264cb9c" providerId="LiveId" clId="{F2B71007-EAA0-4C99-987E-EBBD2CC8214F}" dt="2025-08-18T00:07:53.465" v="2548" actId="47"/>
        <pc:sldMkLst>
          <pc:docMk/>
          <pc:sldMk cId="1825534304" sldId="278"/>
        </pc:sldMkLst>
      </pc:sldChg>
      <pc:sldChg chg="del">
        <pc:chgData name="Mark Bradley" userId="cd5835827264cb9c" providerId="LiveId" clId="{F2B71007-EAA0-4C99-987E-EBBD2CC8214F}" dt="2025-08-18T00:07:59.341" v="2549" actId="47"/>
        <pc:sldMkLst>
          <pc:docMk/>
          <pc:sldMk cId="2873835840" sldId="279"/>
        </pc:sldMkLst>
      </pc:sldChg>
      <pc:sldChg chg="del">
        <pc:chgData name="Mark Bradley" userId="cd5835827264cb9c" providerId="LiveId" clId="{F2B71007-EAA0-4C99-987E-EBBD2CC8214F}" dt="2025-08-17T23:43:07.782" v="1348" actId="47"/>
        <pc:sldMkLst>
          <pc:docMk/>
          <pc:sldMk cId="4192360234" sldId="280"/>
        </pc:sldMkLst>
      </pc:sldChg>
      <pc:sldChg chg="del">
        <pc:chgData name="Mark Bradley" userId="cd5835827264cb9c" providerId="LiveId" clId="{F2B71007-EAA0-4C99-987E-EBBD2CC8214F}" dt="2025-08-17T23:44:02.168" v="1349" actId="47"/>
        <pc:sldMkLst>
          <pc:docMk/>
          <pc:sldMk cId="2700665957" sldId="281"/>
        </pc:sldMkLst>
      </pc:sldChg>
      <pc:sldChg chg="addSp delSp modSp add mod">
        <pc:chgData name="Mark Bradley" userId="cd5835827264cb9c" providerId="LiveId" clId="{F2B71007-EAA0-4C99-987E-EBBD2CC8214F}" dt="2025-08-19T20:41:05.136" v="5068" actId="1076"/>
        <pc:sldMkLst>
          <pc:docMk/>
          <pc:sldMk cId="3351013975" sldId="283"/>
        </pc:sldMkLst>
        <pc:spChg chg="mod">
          <ac:chgData name="Mark Bradley" userId="cd5835827264cb9c" providerId="LiveId" clId="{F2B71007-EAA0-4C99-987E-EBBD2CC8214F}" dt="2025-08-17T23:46:53.524" v="1406" actId="27636"/>
          <ac:spMkLst>
            <pc:docMk/>
            <pc:sldMk cId="3351013975" sldId="283"/>
            <ac:spMk id="2" creationId="{DF4512DA-0EF4-C6B5-CECA-D654A9FAD1ED}"/>
          </ac:spMkLst>
        </pc:spChg>
        <pc:spChg chg="add mod">
          <ac:chgData name="Mark Bradley" userId="cd5835827264cb9c" providerId="LiveId" clId="{F2B71007-EAA0-4C99-987E-EBBD2CC8214F}" dt="2025-08-19T20:41:05.136" v="5068" actId="1076"/>
          <ac:spMkLst>
            <pc:docMk/>
            <pc:sldMk cId="3351013975" sldId="283"/>
            <ac:spMk id="5" creationId="{744BDD58-0AF0-F5C2-71A4-E6F2DA69044D}"/>
          </ac:spMkLst>
        </pc:spChg>
        <pc:spChg chg="add mod">
          <ac:chgData name="Mark Bradley" userId="cd5835827264cb9c" providerId="LiveId" clId="{F2B71007-EAA0-4C99-987E-EBBD2CC8214F}" dt="2025-08-19T20:40:50.387" v="5066" actId="14100"/>
          <ac:spMkLst>
            <pc:docMk/>
            <pc:sldMk cId="3351013975" sldId="283"/>
            <ac:spMk id="6" creationId="{0DEEF310-50B6-1302-5339-44F7885D9CDE}"/>
          </ac:spMkLst>
        </pc:spChg>
        <pc:spChg chg="mod">
          <ac:chgData name="Mark Bradley" userId="cd5835827264cb9c" providerId="LiveId" clId="{F2B71007-EAA0-4C99-987E-EBBD2CC8214F}" dt="2025-08-19T20:39:08.241" v="5052" actId="20577"/>
          <ac:spMkLst>
            <pc:docMk/>
            <pc:sldMk cId="3351013975" sldId="283"/>
            <ac:spMk id="13" creationId="{CF1EE1DA-B6D8-E369-FDCC-607E5488F976}"/>
          </ac:spMkLst>
        </pc:spChg>
        <pc:spChg chg="mod">
          <ac:chgData name="Mark Bradley" userId="cd5835827264cb9c" providerId="LiveId" clId="{F2B71007-EAA0-4C99-987E-EBBD2CC8214F}" dt="2025-08-18T00:03:42.915" v="2472" actId="1076"/>
          <ac:spMkLst>
            <pc:docMk/>
            <pc:sldMk cId="3351013975" sldId="283"/>
            <ac:spMk id="16" creationId="{20027468-B471-8037-2326-6BB923F25D3A}"/>
          </ac:spMkLst>
        </pc:spChg>
        <pc:graphicFrameChg chg="add mod">
          <ac:chgData name="Mark Bradley" userId="cd5835827264cb9c" providerId="LiveId" clId="{F2B71007-EAA0-4C99-987E-EBBD2CC8214F}" dt="2025-08-19T20:40:58.702" v="5067" actId="1076"/>
          <ac:graphicFrameMkLst>
            <pc:docMk/>
            <pc:sldMk cId="3351013975" sldId="283"/>
            <ac:graphicFrameMk id="4" creationId="{84935E45-F19F-4182-05F4-5D92159922B9}"/>
          </ac:graphicFrameMkLst>
        </pc:graphicFrameChg>
      </pc:sldChg>
      <pc:sldChg chg="delSp modSp add mod">
        <pc:chgData name="Mark Bradley" userId="cd5835827264cb9c" providerId="LiveId" clId="{F2B71007-EAA0-4C99-987E-EBBD2CC8214F}" dt="2025-08-18T00:06:28.766" v="2543" actId="20577"/>
        <pc:sldMkLst>
          <pc:docMk/>
          <pc:sldMk cId="1716091850" sldId="284"/>
        </pc:sldMkLst>
        <pc:spChg chg="mod">
          <ac:chgData name="Mark Bradley" userId="cd5835827264cb9c" providerId="LiveId" clId="{F2B71007-EAA0-4C99-987E-EBBD2CC8214F}" dt="2025-08-18T00:06:28.766" v="2543" actId="20577"/>
          <ac:spMkLst>
            <pc:docMk/>
            <pc:sldMk cId="1716091850" sldId="284"/>
            <ac:spMk id="2" creationId="{B2A2E747-396B-A0F5-1F23-122D9EDDCFF7}"/>
          </ac:spMkLst>
        </pc:spChg>
      </pc:sldChg>
      <pc:sldChg chg="addSp delSp modSp add mod">
        <pc:chgData name="Mark Bradley" userId="cd5835827264cb9c" providerId="LiveId" clId="{F2B71007-EAA0-4C99-987E-EBBD2CC8214F}" dt="2025-08-19T18:38:55.263" v="2721" actId="692"/>
        <pc:sldMkLst>
          <pc:docMk/>
          <pc:sldMk cId="2759926044" sldId="285"/>
        </pc:sldMkLst>
        <pc:spChg chg="mod">
          <ac:chgData name="Mark Bradley" userId="cd5835827264cb9c" providerId="LiveId" clId="{F2B71007-EAA0-4C99-987E-EBBD2CC8214F}" dt="2025-08-19T18:28:24.289" v="2598" actId="20577"/>
          <ac:spMkLst>
            <pc:docMk/>
            <pc:sldMk cId="2759926044" sldId="285"/>
            <ac:spMk id="2" creationId="{AFD6C2CF-BE97-BA32-24BD-09020C849054}"/>
          </ac:spMkLst>
        </pc:spChg>
        <pc:graphicFrameChg chg="add mod">
          <ac:chgData name="Mark Bradley" userId="cd5835827264cb9c" providerId="LiveId" clId="{F2B71007-EAA0-4C99-987E-EBBD2CC8214F}" dt="2025-08-19T18:35:08.667" v="2702" actId="20577"/>
          <ac:graphicFrameMkLst>
            <pc:docMk/>
            <pc:sldMk cId="2759926044" sldId="285"/>
            <ac:graphicFrameMk id="7" creationId="{8D87CC59-AA90-402D-7AB9-07FF9BF035EF}"/>
          </ac:graphicFrameMkLst>
        </pc:graphicFrameChg>
        <pc:graphicFrameChg chg="add mod">
          <ac:chgData name="Mark Bradley" userId="cd5835827264cb9c" providerId="LiveId" clId="{F2B71007-EAA0-4C99-987E-EBBD2CC8214F}" dt="2025-08-19T18:38:55.263" v="2721" actId="692"/>
          <ac:graphicFrameMkLst>
            <pc:docMk/>
            <pc:sldMk cId="2759926044" sldId="285"/>
            <ac:graphicFrameMk id="8" creationId="{516731D0-66EC-AD2F-565F-DB6D0A740D50}"/>
          </ac:graphicFrameMkLst>
        </pc:graphicFrameChg>
      </pc:sldChg>
      <pc:sldChg chg="addSp delSp modSp add mod">
        <pc:chgData name="Mark Bradley" userId="cd5835827264cb9c" providerId="LiveId" clId="{F2B71007-EAA0-4C99-987E-EBBD2CC8214F}" dt="2025-08-19T19:07:23.195" v="2761" actId="692"/>
        <pc:sldMkLst>
          <pc:docMk/>
          <pc:sldMk cId="2165725775" sldId="286"/>
        </pc:sldMkLst>
        <pc:spChg chg="mod">
          <ac:chgData name="Mark Bradley" userId="cd5835827264cb9c" providerId="LiveId" clId="{F2B71007-EAA0-4C99-987E-EBBD2CC8214F}" dt="2025-08-19T19:00:09.989" v="2731" actId="20577"/>
          <ac:spMkLst>
            <pc:docMk/>
            <pc:sldMk cId="2165725775" sldId="286"/>
            <ac:spMk id="2" creationId="{37157952-F791-3F1F-3D46-11B84DFC8FA4}"/>
          </ac:spMkLst>
        </pc:spChg>
        <pc:graphicFrameChg chg="add mod">
          <ac:chgData name="Mark Bradley" userId="cd5835827264cb9c" providerId="LiveId" clId="{F2B71007-EAA0-4C99-987E-EBBD2CC8214F}" dt="2025-08-19T19:06:44.386" v="2760" actId="14100"/>
          <ac:graphicFrameMkLst>
            <pc:docMk/>
            <pc:sldMk cId="2165725775" sldId="286"/>
            <ac:graphicFrameMk id="4" creationId="{9A58068B-B3AB-5AFA-A884-37E1001FC814}"/>
          </ac:graphicFrameMkLst>
        </pc:graphicFrameChg>
        <pc:graphicFrameChg chg="add mod">
          <ac:chgData name="Mark Bradley" userId="cd5835827264cb9c" providerId="LiveId" clId="{F2B71007-EAA0-4C99-987E-EBBD2CC8214F}" dt="2025-08-19T19:07:23.195" v="2761" actId="692"/>
          <ac:graphicFrameMkLst>
            <pc:docMk/>
            <pc:sldMk cId="2165725775" sldId="286"/>
            <ac:graphicFrameMk id="5" creationId="{1A210531-A757-8FA2-138A-7839E23F3903}"/>
          </ac:graphicFrameMkLst>
        </pc:graphicFrameChg>
      </pc:sldChg>
      <pc:sldChg chg="addSp delSp modSp add mod">
        <pc:chgData name="Mark Bradley" userId="cd5835827264cb9c" providerId="LiveId" clId="{F2B71007-EAA0-4C99-987E-EBBD2CC8214F}" dt="2025-08-19T19:25:26.308" v="2865" actId="255"/>
        <pc:sldMkLst>
          <pc:docMk/>
          <pc:sldMk cId="1757818355" sldId="287"/>
        </pc:sldMkLst>
        <pc:spChg chg="mod">
          <ac:chgData name="Mark Bradley" userId="cd5835827264cb9c" providerId="LiveId" clId="{F2B71007-EAA0-4C99-987E-EBBD2CC8214F}" dt="2025-08-19T19:18:57.363" v="2847" actId="27636"/>
          <ac:spMkLst>
            <pc:docMk/>
            <pc:sldMk cId="1757818355" sldId="287"/>
            <ac:spMk id="2" creationId="{0F43999C-7391-36FD-CDC2-B5A22EAA7145}"/>
          </ac:spMkLst>
        </pc:spChg>
        <pc:graphicFrameChg chg="add mod">
          <ac:chgData name="Mark Bradley" userId="cd5835827264cb9c" providerId="LiveId" clId="{F2B71007-EAA0-4C99-987E-EBBD2CC8214F}" dt="2025-08-19T19:23:59.619" v="2862"/>
          <ac:graphicFrameMkLst>
            <pc:docMk/>
            <pc:sldMk cId="1757818355" sldId="287"/>
            <ac:graphicFrameMk id="6" creationId="{10F88904-4152-0C77-21D8-0B26B339CD38}"/>
          </ac:graphicFrameMkLst>
        </pc:graphicFrameChg>
        <pc:graphicFrameChg chg="add mod">
          <ac:chgData name="Mark Bradley" userId="cd5835827264cb9c" providerId="LiveId" clId="{F2B71007-EAA0-4C99-987E-EBBD2CC8214F}" dt="2025-08-19T19:25:26.308" v="2865" actId="255"/>
          <ac:graphicFrameMkLst>
            <pc:docMk/>
            <pc:sldMk cId="1757818355" sldId="287"/>
            <ac:graphicFrameMk id="7" creationId="{1ADEE269-D4B3-47AD-AEC7-57258AE80820}"/>
          </ac:graphicFrameMkLst>
        </pc:graphicFrameChg>
      </pc:sldChg>
      <pc:sldChg chg="addSp delSp modSp add mod">
        <pc:chgData name="Mark Bradley" userId="cd5835827264cb9c" providerId="LiveId" clId="{F2B71007-EAA0-4C99-987E-EBBD2CC8214F}" dt="2025-08-19T20:23:00.775" v="3997" actId="27918"/>
        <pc:sldMkLst>
          <pc:docMk/>
          <pc:sldMk cId="1026411177" sldId="288"/>
        </pc:sldMkLst>
        <pc:spChg chg="mod">
          <ac:chgData name="Mark Bradley" userId="cd5835827264cb9c" providerId="LiveId" clId="{F2B71007-EAA0-4C99-987E-EBBD2CC8214F}" dt="2025-08-19T19:26:50.150" v="2965" actId="14100"/>
          <ac:spMkLst>
            <pc:docMk/>
            <pc:sldMk cId="1026411177" sldId="288"/>
            <ac:spMk id="2" creationId="{B20BB824-D21D-15E8-32A1-F5BDCBC26A89}"/>
          </ac:spMkLst>
        </pc:spChg>
        <pc:spChg chg="mod">
          <ac:chgData name="Mark Bradley" userId="cd5835827264cb9c" providerId="LiveId" clId="{F2B71007-EAA0-4C99-987E-EBBD2CC8214F}" dt="2025-08-19T19:51:13.847" v="3358" actId="5793"/>
          <ac:spMkLst>
            <pc:docMk/>
            <pc:sldMk cId="1026411177" sldId="288"/>
            <ac:spMk id="3" creationId="{4135FD07-FBAD-675D-0CEA-E8CB5F42EED5}"/>
          </ac:spMkLst>
        </pc:spChg>
        <pc:spChg chg="add mod">
          <ac:chgData name="Mark Bradley" userId="cd5835827264cb9c" providerId="LiveId" clId="{F2B71007-EAA0-4C99-987E-EBBD2CC8214F}" dt="2025-08-19T20:05:08.761" v="3402" actId="255"/>
          <ac:spMkLst>
            <pc:docMk/>
            <pc:sldMk cId="1026411177" sldId="288"/>
            <ac:spMk id="22" creationId="{02DE948A-94DC-4010-7133-927286231E6A}"/>
          </ac:spMkLst>
        </pc:spChg>
        <pc:graphicFrameChg chg="add mod">
          <ac:chgData name="Mark Bradley" userId="cd5835827264cb9c" providerId="LiveId" clId="{F2B71007-EAA0-4C99-987E-EBBD2CC8214F}" dt="2025-08-19T20:07:19.327" v="3431" actId="14100"/>
          <ac:graphicFrameMkLst>
            <pc:docMk/>
            <pc:sldMk cId="1026411177" sldId="288"/>
            <ac:graphicFrameMk id="5" creationId="{97557FA5-0CF1-57BB-C8D4-960C6A837D39}"/>
          </ac:graphicFrameMkLst>
        </pc:graphicFrameChg>
        <pc:graphicFrameChg chg="add mod">
          <ac:chgData name="Mark Bradley" userId="cd5835827264cb9c" providerId="LiveId" clId="{F2B71007-EAA0-4C99-987E-EBBD2CC8214F}" dt="2025-08-19T20:06:58.045" v="3424" actId="20577"/>
          <ac:graphicFrameMkLst>
            <pc:docMk/>
            <pc:sldMk cId="1026411177" sldId="288"/>
            <ac:graphicFrameMk id="8" creationId="{BFD6591C-60B1-8066-E558-1958B4969E60}"/>
          </ac:graphicFrameMkLst>
        </pc:graphicFrameChg>
        <pc:cxnChg chg="add mod">
          <ac:chgData name="Mark Bradley" userId="cd5835827264cb9c" providerId="LiveId" clId="{F2B71007-EAA0-4C99-987E-EBBD2CC8214F}" dt="2025-08-19T20:07:26.010" v="3432" actId="1076"/>
          <ac:cxnSpMkLst>
            <pc:docMk/>
            <pc:sldMk cId="1026411177" sldId="288"/>
            <ac:cxnSpMk id="10" creationId="{F49BBA8D-E059-914C-F4B1-19E0A9FB5194}"/>
          </ac:cxnSpMkLst>
        </pc:cxnChg>
        <pc:cxnChg chg="add mod">
          <ac:chgData name="Mark Bradley" userId="cd5835827264cb9c" providerId="LiveId" clId="{F2B71007-EAA0-4C99-987E-EBBD2CC8214F}" dt="2025-08-19T20:06:36.710" v="3414" actId="1076"/>
          <ac:cxnSpMkLst>
            <pc:docMk/>
            <pc:sldMk cId="1026411177" sldId="288"/>
            <ac:cxnSpMk id="20" creationId="{39AE57F1-9010-DDD3-E274-9C2EA2DC7028}"/>
          </ac:cxnSpMkLst>
        </pc:cxnChg>
      </pc:sldChg>
      <pc:sldChg chg="addSp delSp modSp add mod">
        <pc:chgData name="Mark Bradley" userId="cd5835827264cb9c" providerId="LiveId" clId="{F2B71007-EAA0-4C99-987E-EBBD2CC8214F}" dt="2025-08-19T20:22:13.982" v="3996" actId="20577"/>
        <pc:sldMkLst>
          <pc:docMk/>
          <pc:sldMk cId="3143726739" sldId="289"/>
        </pc:sldMkLst>
        <pc:spChg chg="mod">
          <ac:chgData name="Mark Bradley" userId="cd5835827264cb9c" providerId="LiveId" clId="{F2B71007-EAA0-4C99-987E-EBBD2CC8214F}" dt="2025-08-19T20:22:13.982" v="3996" actId="20577"/>
          <ac:spMkLst>
            <pc:docMk/>
            <pc:sldMk cId="3143726739" sldId="289"/>
            <ac:spMk id="2" creationId="{E2140B1B-4350-6A55-FF3A-B8E24F8793C9}"/>
          </ac:spMkLst>
        </pc:spChg>
        <pc:graphicFrameChg chg="add mod">
          <ac:chgData name="Mark Bradley" userId="cd5835827264cb9c" providerId="LiveId" clId="{F2B71007-EAA0-4C99-987E-EBBD2CC8214F}" dt="2025-08-19T20:19:58.571" v="3900" actId="20577"/>
          <ac:graphicFrameMkLst>
            <pc:docMk/>
            <pc:sldMk cId="3143726739" sldId="289"/>
            <ac:graphicFrameMk id="4" creationId="{2BFC7C69-D0C5-869C-9B1E-DCFCA6B2ACBA}"/>
          </ac:graphicFrameMkLst>
        </pc:graphicFrameChg>
        <pc:graphicFrameChg chg="add mod">
          <ac:chgData name="Mark Bradley" userId="cd5835827264cb9c" providerId="LiveId" clId="{F2B71007-EAA0-4C99-987E-EBBD2CC8214F}" dt="2025-08-19T20:22:03.268" v="3982" actId="20577"/>
          <ac:graphicFrameMkLst>
            <pc:docMk/>
            <pc:sldMk cId="3143726739" sldId="289"/>
            <ac:graphicFrameMk id="6" creationId="{8D0CD13E-975B-9BB8-D4E9-E4BD93C12CA7}"/>
          </ac:graphicFrameMkLst>
        </pc:graphicFrameChg>
      </pc:sldChg>
      <pc:sldChg chg="delSp modSp add mod ord">
        <pc:chgData name="Mark Bradley" userId="cd5835827264cb9c" providerId="LiveId" clId="{F2B71007-EAA0-4C99-987E-EBBD2CC8214F}" dt="2025-08-19T20:34:37.422" v="4972" actId="113"/>
        <pc:sldMkLst>
          <pc:docMk/>
          <pc:sldMk cId="1228733887" sldId="290"/>
        </pc:sldMkLst>
        <pc:spChg chg="mod">
          <ac:chgData name="Mark Bradley" userId="cd5835827264cb9c" providerId="LiveId" clId="{F2B71007-EAA0-4C99-987E-EBBD2CC8214F}" dt="2025-08-19T20:24:32.145" v="4075" actId="20577"/>
          <ac:spMkLst>
            <pc:docMk/>
            <pc:sldMk cId="1228733887" sldId="290"/>
            <ac:spMk id="2" creationId="{11D88FAA-C14D-06C2-12EE-FC839641FCFA}"/>
          </ac:spMkLst>
        </pc:spChg>
        <pc:spChg chg="mod">
          <ac:chgData name="Mark Bradley" userId="cd5835827264cb9c" providerId="LiveId" clId="{F2B71007-EAA0-4C99-987E-EBBD2CC8214F}" dt="2025-08-19T20:34:37.422" v="4972" actId="113"/>
          <ac:spMkLst>
            <pc:docMk/>
            <pc:sldMk cId="1228733887" sldId="290"/>
            <ac:spMk id="13" creationId="{1B6AB582-3048-672F-1F96-1512DA9FC8AE}"/>
          </ac:spMkLst>
        </pc:spChg>
      </pc:sldChg>
      <pc:sldChg chg="addSp delSp modSp add del mod">
        <pc:chgData name="Mark Bradley" userId="cd5835827264cb9c" providerId="LiveId" clId="{F2B71007-EAA0-4C99-987E-EBBD2CC8214F}" dt="2025-08-19T20:24:06.742" v="4004" actId="2696"/>
        <pc:sldMkLst>
          <pc:docMk/>
          <pc:sldMk cId="1964398468" sldId="290"/>
        </pc:sldMkLst>
      </pc:sldChg>
    </pc:docChg>
  </pc:docChgLst>
  <pc:docChgLst>
    <pc:chgData name="Mark Bradley" userId="cd5835827264cb9c" providerId="LiveId" clId="{F51D01FE-241A-41E5-8A08-D0188B4B31FC}"/>
    <pc:docChg chg="custSel modSld">
      <pc:chgData name="Mark Bradley" userId="cd5835827264cb9c" providerId="LiveId" clId="{F51D01FE-241A-41E5-8A08-D0188B4B31FC}" dt="2025-09-11T18:22:32.556" v="526" actId="1076"/>
      <pc:docMkLst>
        <pc:docMk/>
      </pc:docMkLst>
      <pc:sldChg chg="modSp mod">
        <pc:chgData name="Mark Bradley" userId="cd5835827264cb9c" providerId="LiveId" clId="{F51D01FE-241A-41E5-8A08-D0188B4B31FC}" dt="2025-09-11T18:20:26.194" v="509" actId="20577"/>
        <pc:sldMkLst>
          <pc:docMk/>
          <pc:sldMk cId="2896923436" sldId="262"/>
        </pc:sldMkLst>
        <pc:spChg chg="mod">
          <ac:chgData name="Mark Bradley" userId="cd5835827264cb9c" providerId="LiveId" clId="{F51D01FE-241A-41E5-8A08-D0188B4B31FC}" dt="2025-09-11T18:20:26.194" v="509" actId="20577"/>
          <ac:spMkLst>
            <pc:docMk/>
            <pc:sldMk cId="2896923436" sldId="262"/>
            <ac:spMk id="3" creationId="{00000000-0000-0000-0000-000000000000}"/>
          </ac:spMkLst>
        </pc:spChg>
      </pc:sldChg>
      <pc:sldChg chg="modSp mod">
        <pc:chgData name="Mark Bradley" userId="cd5835827264cb9c" providerId="LiveId" clId="{F51D01FE-241A-41E5-8A08-D0188B4B31FC}" dt="2025-09-11T18:20:48.403" v="510" actId="207"/>
        <pc:sldMkLst>
          <pc:docMk/>
          <pc:sldMk cId="234076277" sldId="264"/>
        </pc:sldMkLst>
        <pc:spChg chg="mod">
          <ac:chgData name="Mark Bradley" userId="cd5835827264cb9c" providerId="LiveId" clId="{F51D01FE-241A-41E5-8A08-D0188B4B31FC}" dt="2025-09-11T18:20:48.403" v="510" actId="207"/>
          <ac:spMkLst>
            <pc:docMk/>
            <pc:sldMk cId="234076277" sldId="264"/>
            <ac:spMk id="3" creationId="{00000000-0000-0000-0000-000000000000}"/>
          </ac:spMkLst>
        </pc:spChg>
      </pc:sldChg>
      <pc:sldChg chg="addSp delSp modSp mod">
        <pc:chgData name="Mark Bradley" userId="cd5835827264cb9c" providerId="LiveId" clId="{F51D01FE-241A-41E5-8A08-D0188B4B31FC}" dt="2025-09-11T18:22:32.556" v="526" actId="1076"/>
        <pc:sldMkLst>
          <pc:docMk/>
          <pc:sldMk cId="2977987752" sldId="265"/>
        </pc:sldMkLst>
        <pc:spChg chg="mod">
          <ac:chgData name="Mark Bradley" userId="cd5835827264cb9c" providerId="LiveId" clId="{F51D01FE-241A-41E5-8A08-D0188B4B31FC}" dt="2025-09-11T18:16:02.915" v="473" actId="20577"/>
          <ac:spMkLst>
            <pc:docMk/>
            <pc:sldMk cId="2977987752" sldId="265"/>
            <ac:spMk id="2" creationId="{00000000-0000-0000-0000-000000000000}"/>
          </ac:spMkLst>
        </pc:spChg>
        <pc:spChg chg="mod">
          <ac:chgData name="Mark Bradley" userId="cd5835827264cb9c" providerId="LiveId" clId="{F51D01FE-241A-41E5-8A08-D0188B4B31FC}" dt="2025-09-11T18:07:43.277" v="191" actId="1076"/>
          <ac:spMkLst>
            <pc:docMk/>
            <pc:sldMk cId="2977987752" sldId="265"/>
            <ac:spMk id="13" creationId="{1A33BC8B-5150-27A5-5242-31CD525129A7}"/>
          </ac:spMkLst>
        </pc:spChg>
        <pc:spChg chg="mod">
          <ac:chgData name="Mark Bradley" userId="cd5835827264cb9c" providerId="LiveId" clId="{F51D01FE-241A-41E5-8A08-D0188B4B31FC}" dt="2025-09-11T18:21:44.548" v="525" actId="20577"/>
          <ac:spMkLst>
            <pc:docMk/>
            <pc:sldMk cId="2977987752" sldId="265"/>
            <ac:spMk id="16" creationId="{EF672F9E-1288-5628-7066-63B0F35F2910}"/>
          </ac:spMkLst>
        </pc:spChg>
        <pc:graphicFrameChg chg="add mod">
          <ac:chgData name="Mark Bradley" userId="cd5835827264cb9c" providerId="LiveId" clId="{F51D01FE-241A-41E5-8A08-D0188B4B31FC}" dt="2025-09-11T18:22:32.556" v="526" actId="1076"/>
          <ac:graphicFrameMkLst>
            <pc:docMk/>
            <pc:sldMk cId="2977987752" sldId="265"/>
            <ac:graphicFrameMk id="4" creationId="{EE962541-49B9-FE70-9D18-6EBD84573016}"/>
          </ac:graphicFrameMkLst>
        </pc:graphicFrameChg>
        <pc:graphicFrameChg chg="del">
          <ac:chgData name="Mark Bradley" userId="cd5835827264cb9c" providerId="LiveId" clId="{F51D01FE-241A-41E5-8A08-D0188B4B31FC}" dt="2025-09-11T18:03:12.952" v="0" actId="478"/>
          <ac:graphicFrameMkLst>
            <pc:docMk/>
            <pc:sldMk cId="2977987752" sldId="265"/>
            <ac:graphicFrameMk id="15" creationId="{EE962541-49B9-FE70-9D18-6EBD84573016}"/>
          </ac:graphicFrameMkLst>
        </pc:graphicFrameChg>
      </pc:sldChg>
      <pc:sldChg chg="mod">
        <pc:chgData name="Mark Bradley" userId="cd5835827264cb9c" providerId="LiveId" clId="{F51D01FE-241A-41E5-8A08-D0188B4B31FC}" dt="2025-09-11T18:16:44.919" v="475" actId="27918"/>
        <pc:sldMkLst>
          <pc:docMk/>
          <pc:sldMk cId="3351013975" sldId="283"/>
        </pc:sldMkLst>
      </pc:sldChg>
      <pc:sldChg chg="modSp mod">
        <pc:chgData name="Mark Bradley" userId="cd5835827264cb9c" providerId="LiveId" clId="{F51D01FE-241A-41E5-8A08-D0188B4B31FC}" dt="2025-09-11T18:17:32.124" v="480" actId="20577"/>
        <pc:sldMkLst>
          <pc:docMk/>
          <pc:sldMk cId="2759926044" sldId="285"/>
        </pc:sldMkLst>
        <pc:spChg chg="mod">
          <ac:chgData name="Mark Bradley" userId="cd5835827264cb9c" providerId="LiveId" clId="{F51D01FE-241A-41E5-8A08-D0188B4B31FC}" dt="2025-09-11T18:17:32.124" v="480" actId="20577"/>
          <ac:spMkLst>
            <pc:docMk/>
            <pc:sldMk cId="2759926044" sldId="285"/>
            <ac:spMk id="2" creationId="{AFD6C2CF-BE97-BA32-24BD-09020C849054}"/>
          </ac:spMkLst>
        </pc:spChg>
      </pc:sldChg>
      <pc:sldChg chg="modSp mod">
        <pc:chgData name="Mark Bradley" userId="cd5835827264cb9c" providerId="LiveId" clId="{F51D01FE-241A-41E5-8A08-D0188B4B31FC}" dt="2025-09-11T18:17:47.503" v="485" actId="20577"/>
        <pc:sldMkLst>
          <pc:docMk/>
          <pc:sldMk cId="2165725775" sldId="286"/>
        </pc:sldMkLst>
        <pc:spChg chg="mod">
          <ac:chgData name="Mark Bradley" userId="cd5835827264cb9c" providerId="LiveId" clId="{F51D01FE-241A-41E5-8A08-D0188B4B31FC}" dt="2025-09-11T18:17:47.503" v="485" actId="20577"/>
          <ac:spMkLst>
            <pc:docMk/>
            <pc:sldMk cId="2165725775" sldId="286"/>
            <ac:spMk id="2" creationId="{37157952-F791-3F1F-3D46-11B84DFC8FA4}"/>
          </ac:spMkLst>
        </pc:spChg>
      </pc:sldChg>
      <pc:sldChg chg="modSp mod">
        <pc:chgData name="Mark Bradley" userId="cd5835827264cb9c" providerId="LiveId" clId="{F51D01FE-241A-41E5-8A08-D0188B4B31FC}" dt="2025-09-11T18:18:14.358" v="491" actId="14100"/>
        <pc:sldMkLst>
          <pc:docMk/>
          <pc:sldMk cId="1757818355" sldId="287"/>
        </pc:sldMkLst>
        <pc:spChg chg="mod">
          <ac:chgData name="Mark Bradley" userId="cd5835827264cb9c" providerId="LiveId" clId="{F51D01FE-241A-41E5-8A08-D0188B4B31FC}" dt="2025-09-11T18:18:14.358" v="491" actId="14100"/>
          <ac:spMkLst>
            <pc:docMk/>
            <pc:sldMk cId="1757818355" sldId="287"/>
            <ac:spMk id="2" creationId="{0F43999C-7391-36FD-CDC2-B5A22EAA714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d.docs.live.net/CD5835827264CB9C/Documents/ipums/telecom%20charts%20-%20acs.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2.xml"/><Relationship Id="rId4" Type="http://schemas.openxmlformats.org/officeDocument/2006/relationships/oleObject" Target="https://d.docs.live.net/cd5835827264cb9c/Documents/atus/tables_08_14.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d.docs.live.net/cd5835827264cb9c/Documents/atus/tables_08_14.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d.docs.live.net/cd5835827264cb9c/Documents/atus/tables_08_14.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3.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4.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3.xml"/><Relationship Id="rId4" Type="http://schemas.openxmlformats.org/officeDocument/2006/relationships/package" Target="../embeddings/Microsoft_Excel_Worksheet5.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https://d.docs.live.net/cd5835827264cb9c/Documents/atus/tables_08_14.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d.docs.live.net/cd5835827264cb9c/Documents/atus/tables_08_14.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d.docs.live.net/cd5835827264cb9c/Documents/ipums/telecom%20charts%20-%20ac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d.docs.live.net/cd5835827264cb9c/Documents/atus/tables_08_14.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d.docs.live.net/cd5835827264cb9c/Documents/ipums/telecom%20charts%20-%20ac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d.docs.live.net/cd5835827264cb9c/Documents/ipums/telecom%20charts%20-%20ac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d.docs.live.net/cd5835827264cb9c/Documents/atus/tables_08_14.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d.docs.live.net/cd5835827264cb9c/Documents/atus/tables_08_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Percent of US Workers by Usual</a:t>
            </a:r>
            <a:r>
              <a:rPr lang="en-US" sz="1600" baseline="0"/>
              <a:t> Commute Mode</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Sheet1!$C$33</c:f>
              <c:strCache>
                <c:ptCount val="1"/>
                <c:pt idx="0">
                  <c:v>at home</c:v>
                </c:pt>
              </c:strCache>
            </c:strRef>
          </c:tx>
          <c:spPr>
            <a:solidFill>
              <a:schemeClr val="accent1"/>
            </a:solidFill>
            <a:ln>
              <a:noFill/>
            </a:ln>
            <a:effectLst/>
          </c:spPr>
          <c:invertIfNegative val="0"/>
          <c:cat>
            <c:numRef>
              <c:f>Sheet1!$B$34:$B$52</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Sheet1!$C$34:$C$52</c:f>
              <c:numCache>
                <c:formatCode>0.0%</c:formatCode>
                <c:ptCount val="19"/>
                <c:pt idx="0">
                  <c:v>3.7999999999999999E-2</c:v>
                </c:pt>
                <c:pt idx="1">
                  <c:v>0.04</c:v>
                </c:pt>
                <c:pt idx="2">
                  <c:v>0.04</c:v>
                </c:pt>
                <c:pt idx="3">
                  <c:v>4.2000000000000003E-2</c:v>
                </c:pt>
                <c:pt idx="4">
                  <c:v>4.2000000000000003E-2</c:v>
                </c:pt>
                <c:pt idx="5">
                  <c:v>4.2000000000000003E-2</c:v>
                </c:pt>
                <c:pt idx="6">
                  <c:v>4.2999999999999997E-2</c:v>
                </c:pt>
                <c:pt idx="7">
                  <c:v>4.2999999999999997E-2</c:v>
                </c:pt>
                <c:pt idx="8">
                  <c:v>4.3999999999999997E-2</c:v>
                </c:pt>
                <c:pt idx="9">
                  <c:v>4.4999999999999998E-2</c:v>
                </c:pt>
                <c:pt idx="10">
                  <c:v>4.9000000000000002E-2</c:v>
                </c:pt>
                <c:pt idx="11">
                  <c:v>5.0999999999999997E-2</c:v>
                </c:pt>
                <c:pt idx="12">
                  <c:v>5.1999999999999998E-2</c:v>
                </c:pt>
                <c:pt idx="13">
                  <c:v>5.6000000000000001E-2</c:v>
                </c:pt>
                <c:pt idx="14">
                  <c:v>0.154</c:v>
                </c:pt>
                <c:pt idx="15">
                  <c:v>0.17499999999999999</c:v>
                </c:pt>
                <c:pt idx="16">
                  <c:v>0.14899999999999999</c:v>
                </c:pt>
                <c:pt idx="17">
                  <c:v>0.13600000000000001</c:v>
                </c:pt>
                <c:pt idx="18">
                  <c:v>0.13300000000000001</c:v>
                </c:pt>
              </c:numCache>
            </c:numRef>
          </c:val>
          <c:extLst>
            <c:ext xmlns:c16="http://schemas.microsoft.com/office/drawing/2014/chart" uri="{C3380CC4-5D6E-409C-BE32-E72D297353CC}">
              <c16:uniqueId val="{00000000-1352-4946-AC53-D207CE0DBEC0}"/>
            </c:ext>
          </c:extLst>
        </c:ser>
        <c:ser>
          <c:idx val="1"/>
          <c:order val="1"/>
          <c:tx>
            <c:strRef>
              <c:f>Sheet1!$D$33</c:f>
              <c:strCache>
                <c:ptCount val="1"/>
                <c:pt idx="0">
                  <c:v>private veh</c:v>
                </c:pt>
              </c:strCache>
            </c:strRef>
          </c:tx>
          <c:spPr>
            <a:solidFill>
              <a:schemeClr val="accent2"/>
            </a:solidFill>
            <a:ln>
              <a:noFill/>
            </a:ln>
            <a:effectLst/>
          </c:spPr>
          <c:invertIfNegative val="0"/>
          <c:cat>
            <c:numRef>
              <c:f>Sheet1!$B$34:$B$52</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Sheet1!$D$34:$D$52</c:f>
              <c:numCache>
                <c:formatCode>0.0%</c:formatCode>
                <c:ptCount val="19"/>
                <c:pt idx="0">
                  <c:v>0.88300000000000001</c:v>
                </c:pt>
                <c:pt idx="1">
                  <c:v>0.88100000000000001</c:v>
                </c:pt>
                <c:pt idx="2">
                  <c:v>0.879</c:v>
                </c:pt>
                <c:pt idx="3">
                  <c:v>0.876</c:v>
                </c:pt>
                <c:pt idx="4">
                  <c:v>0.878</c:v>
                </c:pt>
                <c:pt idx="5">
                  <c:v>0.875</c:v>
                </c:pt>
                <c:pt idx="6">
                  <c:v>0.875</c:v>
                </c:pt>
                <c:pt idx="7">
                  <c:v>0.873</c:v>
                </c:pt>
                <c:pt idx="8">
                  <c:v>0.872</c:v>
                </c:pt>
                <c:pt idx="9">
                  <c:v>0.871</c:v>
                </c:pt>
                <c:pt idx="10">
                  <c:v>0.86899999999999999</c:v>
                </c:pt>
                <c:pt idx="11">
                  <c:v>0.86899999999999999</c:v>
                </c:pt>
                <c:pt idx="12">
                  <c:v>0.86899999999999999</c:v>
                </c:pt>
                <c:pt idx="13">
                  <c:v>0.86399999999999999</c:v>
                </c:pt>
                <c:pt idx="14">
                  <c:v>0.78800000000000003</c:v>
                </c:pt>
                <c:pt idx="15">
                  <c:v>0.77500000000000002</c:v>
                </c:pt>
                <c:pt idx="16">
                  <c:v>0.79300000000000004</c:v>
                </c:pt>
                <c:pt idx="17">
                  <c:v>0.80100000000000005</c:v>
                </c:pt>
                <c:pt idx="18">
                  <c:v>0.80100000000000005</c:v>
                </c:pt>
              </c:numCache>
            </c:numRef>
          </c:val>
          <c:extLst>
            <c:ext xmlns:c16="http://schemas.microsoft.com/office/drawing/2014/chart" uri="{C3380CC4-5D6E-409C-BE32-E72D297353CC}">
              <c16:uniqueId val="{00000001-1352-4946-AC53-D207CE0DBEC0}"/>
            </c:ext>
          </c:extLst>
        </c:ser>
        <c:ser>
          <c:idx val="2"/>
          <c:order val="2"/>
          <c:tx>
            <c:strRef>
              <c:f>Sheet1!$E$33</c:f>
              <c:strCache>
                <c:ptCount val="1"/>
                <c:pt idx="0">
                  <c:v>transit</c:v>
                </c:pt>
              </c:strCache>
            </c:strRef>
          </c:tx>
          <c:spPr>
            <a:solidFill>
              <a:schemeClr val="accent6">
                <a:lumMod val="60000"/>
                <a:lumOff val="40000"/>
              </a:schemeClr>
            </a:solidFill>
            <a:ln>
              <a:noFill/>
            </a:ln>
            <a:effectLst/>
          </c:spPr>
          <c:invertIfNegative val="0"/>
          <c:cat>
            <c:numRef>
              <c:f>Sheet1!$B$34:$B$52</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Sheet1!$E$34:$E$52</c:f>
              <c:numCache>
                <c:formatCode>0.0%</c:formatCode>
                <c:ptCount val="19"/>
                <c:pt idx="0">
                  <c:v>4.7E-2</c:v>
                </c:pt>
                <c:pt idx="1">
                  <c:v>4.7E-2</c:v>
                </c:pt>
                <c:pt idx="2">
                  <c:v>4.9000000000000002E-2</c:v>
                </c:pt>
                <c:pt idx="3">
                  <c:v>4.9000000000000002E-2</c:v>
                </c:pt>
                <c:pt idx="4">
                  <c:v>4.8000000000000001E-2</c:v>
                </c:pt>
                <c:pt idx="5">
                  <c:v>4.9000000000000002E-2</c:v>
                </c:pt>
                <c:pt idx="6">
                  <c:v>4.9000000000000002E-2</c:v>
                </c:pt>
                <c:pt idx="7">
                  <c:v>5.0999999999999997E-2</c:v>
                </c:pt>
                <c:pt idx="8">
                  <c:v>5.0999999999999997E-2</c:v>
                </c:pt>
                <c:pt idx="9">
                  <c:v>5.0999999999999997E-2</c:v>
                </c:pt>
                <c:pt idx="10">
                  <c:v>0.05</c:v>
                </c:pt>
                <c:pt idx="11">
                  <c:v>4.9000000000000002E-2</c:v>
                </c:pt>
                <c:pt idx="12">
                  <c:v>4.8000000000000001E-2</c:v>
                </c:pt>
                <c:pt idx="13">
                  <c:v>4.9000000000000002E-2</c:v>
                </c:pt>
                <c:pt idx="14">
                  <c:v>3.1E-2</c:v>
                </c:pt>
                <c:pt idx="15">
                  <c:v>2.4E-2</c:v>
                </c:pt>
                <c:pt idx="16">
                  <c:v>0.03</c:v>
                </c:pt>
                <c:pt idx="17">
                  <c:v>3.5000000000000003E-2</c:v>
                </c:pt>
                <c:pt idx="18">
                  <c:v>3.6999999999999998E-2</c:v>
                </c:pt>
              </c:numCache>
            </c:numRef>
          </c:val>
          <c:extLst>
            <c:ext xmlns:c16="http://schemas.microsoft.com/office/drawing/2014/chart" uri="{C3380CC4-5D6E-409C-BE32-E72D297353CC}">
              <c16:uniqueId val="{00000002-1352-4946-AC53-D207CE0DBEC0}"/>
            </c:ext>
          </c:extLst>
        </c:ser>
        <c:ser>
          <c:idx val="3"/>
          <c:order val="3"/>
          <c:tx>
            <c:strRef>
              <c:f>Sheet1!$F$33</c:f>
              <c:strCache>
                <c:ptCount val="1"/>
                <c:pt idx="0">
                  <c:v>walk/bike</c:v>
                </c:pt>
              </c:strCache>
            </c:strRef>
          </c:tx>
          <c:spPr>
            <a:solidFill>
              <a:schemeClr val="accent4"/>
            </a:solidFill>
            <a:ln>
              <a:noFill/>
            </a:ln>
            <a:effectLst/>
          </c:spPr>
          <c:invertIfNegative val="0"/>
          <c:cat>
            <c:numRef>
              <c:f>Sheet1!$B$34:$B$52</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Sheet1!$F$34:$F$52</c:f>
              <c:numCache>
                <c:formatCode>0.0%</c:formatCode>
                <c:ptCount val="19"/>
                <c:pt idx="0">
                  <c:v>3.2000000000000001E-2</c:v>
                </c:pt>
                <c:pt idx="1">
                  <c:v>3.3000000000000002E-2</c:v>
                </c:pt>
                <c:pt idx="2">
                  <c:v>3.2000000000000001E-2</c:v>
                </c:pt>
                <c:pt idx="3">
                  <c:v>3.3000000000000002E-2</c:v>
                </c:pt>
                <c:pt idx="4">
                  <c:v>3.2000000000000001E-2</c:v>
                </c:pt>
                <c:pt idx="5">
                  <c:v>3.2000000000000001E-2</c:v>
                </c:pt>
                <c:pt idx="6">
                  <c:v>3.4000000000000002E-2</c:v>
                </c:pt>
                <c:pt idx="7">
                  <c:v>3.3000000000000002E-2</c:v>
                </c:pt>
                <c:pt idx="8">
                  <c:v>3.3000000000000002E-2</c:v>
                </c:pt>
                <c:pt idx="9">
                  <c:v>3.3000000000000002E-2</c:v>
                </c:pt>
                <c:pt idx="10">
                  <c:v>3.2000000000000001E-2</c:v>
                </c:pt>
                <c:pt idx="11">
                  <c:v>3.1E-2</c:v>
                </c:pt>
                <c:pt idx="12">
                  <c:v>3.0000000000000002E-2</c:v>
                </c:pt>
                <c:pt idx="13">
                  <c:v>3.1E-2</c:v>
                </c:pt>
                <c:pt idx="14">
                  <c:v>2.7E-2</c:v>
                </c:pt>
                <c:pt idx="15">
                  <c:v>2.5999999999999999E-2</c:v>
                </c:pt>
                <c:pt idx="16">
                  <c:v>2.8000000000000001E-2</c:v>
                </c:pt>
                <c:pt idx="17">
                  <c:v>2.9000000000000001E-2</c:v>
                </c:pt>
                <c:pt idx="18">
                  <c:v>3.0000000000000002E-2</c:v>
                </c:pt>
              </c:numCache>
            </c:numRef>
          </c:val>
          <c:extLst>
            <c:ext xmlns:c16="http://schemas.microsoft.com/office/drawing/2014/chart" uri="{C3380CC4-5D6E-409C-BE32-E72D297353CC}">
              <c16:uniqueId val="{00000003-1352-4946-AC53-D207CE0DBEC0}"/>
            </c:ext>
          </c:extLst>
        </c:ser>
        <c:dLbls>
          <c:showLegendKey val="0"/>
          <c:showVal val="0"/>
          <c:showCatName val="0"/>
          <c:showSerName val="0"/>
          <c:showPercent val="0"/>
          <c:showBubbleSize val="0"/>
        </c:dLbls>
        <c:gapWidth val="150"/>
        <c:overlap val="100"/>
        <c:axId val="15633072"/>
        <c:axId val="15633552"/>
      </c:barChart>
      <c:catAx>
        <c:axId val="15633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633552"/>
        <c:crosses val="autoZero"/>
        <c:auto val="1"/>
        <c:lblAlgn val="ctr"/>
        <c:lblOffset val="100"/>
        <c:noMultiLvlLbl val="0"/>
      </c:catAx>
      <c:valAx>
        <c:axId val="156335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633072"/>
        <c:crosses val="autoZero"/>
        <c:crossBetween val="between"/>
        <c:majorUnit val="0.1"/>
      </c:valAx>
      <c:spPr>
        <a:noFill/>
        <a:ln>
          <a:noFill/>
        </a:ln>
        <a:effectLst/>
      </c:spPr>
    </c:plotArea>
    <c:legend>
      <c:legendPos val="b"/>
      <c:layout>
        <c:manualLayout>
          <c:xMode val="edge"/>
          <c:yMode val="edge"/>
          <c:x val="0.19124256265119885"/>
          <c:y val="0.93111530649312113"/>
          <c:w val="0.6270047916608289"/>
          <c:h val="5.3290151596547507E-2"/>
        </c:manualLayout>
      </c:layout>
      <c:overlay val="0"/>
      <c:spPr>
        <a:noFill/>
        <a:ln>
          <a:solidFill>
            <a:schemeClr val="accent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dirty="0"/>
              <a:t>Average duration</a:t>
            </a:r>
            <a:r>
              <a:rPr lang="en-CA" sz="1800" baseline="0" dirty="0"/>
              <a:t> of walking, cycling and other exercise during the work day (minutes)</a:t>
            </a:r>
          </a:p>
          <a:p>
            <a:pPr>
              <a:defRPr/>
            </a:pPr>
            <a:r>
              <a:rPr lang="en-CA" sz="1600" i="1" baseline="0" dirty="0"/>
              <a:t>(“COVID” = April 1, 2020 )</a:t>
            </a:r>
            <a:endParaRPr lang="en-US" sz="1600"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Sheet1!$A$191</c:f>
              <c:strCache>
                <c:ptCount val="1"/>
                <c:pt idx="0">
                  <c:v>Walking</c:v>
                </c:pt>
              </c:strCache>
            </c:strRef>
          </c:tx>
          <c:spPr>
            <a:solidFill>
              <a:schemeClr val="accent1"/>
            </a:solidFill>
            <a:ln>
              <a:noFill/>
            </a:ln>
            <a:effectLst/>
          </c:spPr>
          <c:invertIfNegative val="0"/>
          <c:cat>
            <c:strRef>
              <c:f>(Sheet1!$B$190:$C$190,Sheet1!$E$190:$F$190)</c:f>
              <c:strCache>
                <c:ptCount val="4"/>
                <c:pt idx="0">
                  <c:v>Pre-COVID commule day</c:v>
                </c:pt>
                <c:pt idx="1">
                  <c:v>Pre-COVID telework day</c:v>
                </c:pt>
                <c:pt idx="2">
                  <c:v>Post_COVID commute day</c:v>
                </c:pt>
                <c:pt idx="3">
                  <c:v>Post-COVID telework day</c:v>
                </c:pt>
              </c:strCache>
              <c:extLst/>
            </c:strRef>
          </c:cat>
          <c:val>
            <c:numRef>
              <c:f>(Sheet1!$B$191:$C$191,Sheet1!$E$191:$F$191)</c:f>
              <c:numCache>
                <c:formatCode>General</c:formatCode>
                <c:ptCount val="4"/>
                <c:pt idx="0">
                  <c:v>2.5099999999999998</c:v>
                </c:pt>
                <c:pt idx="1">
                  <c:v>1.65</c:v>
                </c:pt>
                <c:pt idx="2">
                  <c:v>1.53</c:v>
                </c:pt>
                <c:pt idx="3">
                  <c:v>1.68</c:v>
                </c:pt>
              </c:numCache>
              <c:extLst/>
            </c:numRef>
          </c:val>
          <c:extLst>
            <c:ext xmlns:c16="http://schemas.microsoft.com/office/drawing/2014/chart" uri="{C3380CC4-5D6E-409C-BE32-E72D297353CC}">
              <c16:uniqueId val="{00000000-FB89-4516-8483-4AE469685125}"/>
            </c:ext>
          </c:extLst>
        </c:ser>
        <c:ser>
          <c:idx val="1"/>
          <c:order val="1"/>
          <c:tx>
            <c:strRef>
              <c:f>Sheet1!$A$192</c:f>
              <c:strCache>
                <c:ptCount val="1"/>
                <c:pt idx="0">
                  <c:v>Biking</c:v>
                </c:pt>
              </c:strCache>
            </c:strRef>
          </c:tx>
          <c:spPr>
            <a:solidFill>
              <a:srgbClr val="FF0000"/>
            </a:solidFill>
            <a:ln>
              <a:solidFill>
                <a:srgbClr val="FF0000"/>
              </a:solidFill>
            </a:ln>
            <a:effectLst/>
          </c:spPr>
          <c:invertIfNegative val="0"/>
          <c:cat>
            <c:strRef>
              <c:f>(Sheet1!$B$190:$C$190,Sheet1!$E$190:$F$190)</c:f>
              <c:strCache>
                <c:ptCount val="4"/>
                <c:pt idx="0">
                  <c:v>Pre-COVID commule day</c:v>
                </c:pt>
                <c:pt idx="1">
                  <c:v>Pre-COVID telework day</c:v>
                </c:pt>
                <c:pt idx="2">
                  <c:v>Post_COVID commute day</c:v>
                </c:pt>
                <c:pt idx="3">
                  <c:v>Post-COVID telework day</c:v>
                </c:pt>
              </c:strCache>
              <c:extLst/>
            </c:strRef>
          </c:cat>
          <c:val>
            <c:numRef>
              <c:f>(Sheet1!$B$192:$C$192,Sheet1!$E$192:$F$192)</c:f>
              <c:numCache>
                <c:formatCode>General</c:formatCode>
                <c:ptCount val="4"/>
                <c:pt idx="0">
                  <c:v>0.34</c:v>
                </c:pt>
                <c:pt idx="1">
                  <c:v>0.17</c:v>
                </c:pt>
                <c:pt idx="2" formatCode="0.00">
                  <c:v>0.2</c:v>
                </c:pt>
                <c:pt idx="3" formatCode="0.00">
                  <c:v>0.19</c:v>
                </c:pt>
              </c:numCache>
              <c:extLst/>
            </c:numRef>
          </c:val>
          <c:extLst>
            <c:ext xmlns:c16="http://schemas.microsoft.com/office/drawing/2014/chart" uri="{C3380CC4-5D6E-409C-BE32-E72D297353CC}">
              <c16:uniqueId val="{00000001-FB89-4516-8483-4AE469685125}"/>
            </c:ext>
          </c:extLst>
        </c:ser>
        <c:ser>
          <c:idx val="2"/>
          <c:order val="2"/>
          <c:tx>
            <c:strRef>
              <c:f>Sheet1!$A$193</c:f>
              <c:strCache>
                <c:ptCount val="1"/>
                <c:pt idx="0">
                  <c:v>Other exercise</c:v>
                </c:pt>
              </c:strCache>
            </c:strRef>
          </c:tx>
          <c:spPr>
            <a:solidFill>
              <a:srgbClr val="00B050"/>
            </a:solidFill>
            <a:ln>
              <a:noFill/>
            </a:ln>
            <a:effectLst/>
          </c:spPr>
          <c:invertIfNegative val="0"/>
          <c:cat>
            <c:strRef>
              <c:f>(Sheet1!$B$190:$C$190,Sheet1!$E$190:$F$190)</c:f>
              <c:strCache>
                <c:ptCount val="4"/>
                <c:pt idx="0">
                  <c:v>Pre-COVID commule day</c:v>
                </c:pt>
                <c:pt idx="1">
                  <c:v>Pre-COVID telework day</c:v>
                </c:pt>
                <c:pt idx="2">
                  <c:v>Post_COVID commute day</c:v>
                </c:pt>
                <c:pt idx="3">
                  <c:v>Post-COVID telework day</c:v>
                </c:pt>
              </c:strCache>
              <c:extLst/>
            </c:strRef>
          </c:cat>
          <c:val>
            <c:numRef>
              <c:f>(Sheet1!$B$193:$C$193,Sheet1!$E$193:$F$193)</c:f>
              <c:numCache>
                <c:formatCode>General</c:formatCode>
                <c:ptCount val="4"/>
                <c:pt idx="0">
                  <c:v>8.93</c:v>
                </c:pt>
                <c:pt idx="1">
                  <c:v>11.23</c:v>
                </c:pt>
                <c:pt idx="2">
                  <c:v>7.59</c:v>
                </c:pt>
                <c:pt idx="3">
                  <c:v>12.88</c:v>
                </c:pt>
              </c:numCache>
              <c:extLst/>
            </c:numRef>
          </c:val>
          <c:extLst>
            <c:ext xmlns:c16="http://schemas.microsoft.com/office/drawing/2014/chart" uri="{C3380CC4-5D6E-409C-BE32-E72D297353CC}">
              <c16:uniqueId val="{00000002-FB89-4516-8483-4AE469685125}"/>
            </c:ext>
          </c:extLst>
        </c:ser>
        <c:dLbls>
          <c:showLegendKey val="0"/>
          <c:showVal val="0"/>
          <c:showCatName val="0"/>
          <c:showSerName val="0"/>
          <c:showPercent val="0"/>
          <c:showBubbleSize val="0"/>
        </c:dLbls>
        <c:gapWidth val="219"/>
        <c:overlap val="100"/>
        <c:axId val="228154272"/>
        <c:axId val="228144672"/>
        <c:extLst>
          <c:ext xmlns:c15="http://schemas.microsoft.com/office/drawing/2012/chart" uri="{02D57815-91ED-43cb-92C2-25804820EDAC}">
            <c15:filteredBarSeries>
              <c15:ser>
                <c:idx val="3"/>
                <c:order val="3"/>
                <c:tx>
                  <c:strRef>
                    <c:extLst>
                      <c:ext uri="{02D57815-91ED-43cb-92C2-25804820EDAC}">
                        <c15:formulaRef>
                          <c15:sqref>Sheet1!$A$194</c15:sqref>
                        </c15:formulaRef>
                      </c:ext>
                    </c:extLst>
                    <c:strCache>
                      <c:ptCount val="1"/>
                      <c:pt idx="0">
                        <c:v>Total</c:v>
                      </c:pt>
                    </c:strCache>
                  </c:strRef>
                </c:tx>
                <c:spPr>
                  <a:solidFill>
                    <a:schemeClr val="accent4"/>
                  </a:solidFill>
                  <a:ln>
                    <a:noFill/>
                  </a:ln>
                  <a:effectLst/>
                </c:spPr>
                <c:invertIfNegative val="0"/>
                <c:cat>
                  <c:strRef>
                    <c:extLst>
                      <c:ext uri="{02D57815-91ED-43cb-92C2-25804820EDAC}">
                        <c15:formulaRef>
                          <c15:sqref>(Sheet1!$B$190:$C$190,Sheet1!$E$190:$F$190)</c15:sqref>
                        </c15:formulaRef>
                      </c:ext>
                    </c:extLst>
                    <c:strCache>
                      <c:ptCount val="4"/>
                      <c:pt idx="0">
                        <c:v>Pre-COVID commule day</c:v>
                      </c:pt>
                      <c:pt idx="1">
                        <c:v>Pre-COVID telework day</c:v>
                      </c:pt>
                      <c:pt idx="2">
                        <c:v>Post_COVID commute day</c:v>
                      </c:pt>
                      <c:pt idx="3">
                        <c:v>Post-COVID telework day</c:v>
                      </c:pt>
                    </c:strCache>
                  </c:strRef>
                </c:cat>
                <c:val>
                  <c:numRef>
                    <c:extLst>
                      <c:ext uri="{02D57815-91ED-43cb-92C2-25804820EDAC}">
                        <c15:formulaRef>
                          <c15:sqref>(Sheet1!$B$194:$C$194,Sheet1!$E$194:$F$194)</c15:sqref>
                        </c15:formulaRef>
                      </c:ext>
                    </c:extLst>
                    <c:numCache>
                      <c:formatCode>General</c:formatCode>
                      <c:ptCount val="4"/>
                      <c:pt idx="0">
                        <c:v>11.78</c:v>
                      </c:pt>
                      <c:pt idx="1">
                        <c:v>13.05</c:v>
                      </c:pt>
                      <c:pt idx="2">
                        <c:v>9.32</c:v>
                      </c:pt>
                      <c:pt idx="3">
                        <c:v>14.75</c:v>
                      </c:pt>
                    </c:numCache>
                  </c:numRef>
                </c:val>
                <c:extLst>
                  <c:ext xmlns:c16="http://schemas.microsoft.com/office/drawing/2014/chart" uri="{C3380CC4-5D6E-409C-BE32-E72D297353CC}">
                    <c16:uniqueId val="{00000003-FB89-4516-8483-4AE469685125}"/>
                  </c:ext>
                </c:extLst>
              </c15:ser>
            </c15:filteredBarSeries>
          </c:ext>
        </c:extLst>
      </c:barChart>
      <c:catAx>
        <c:axId val="2281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8144672"/>
        <c:crosses val="autoZero"/>
        <c:auto val="1"/>
        <c:lblAlgn val="ctr"/>
        <c:lblOffset val="100"/>
        <c:noMultiLvlLbl val="0"/>
      </c:catAx>
      <c:valAx>
        <c:axId val="228144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8154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Percent of workers saying</a:t>
            </a:r>
            <a:r>
              <a:rPr lang="en-US" sz="1800" baseline="0" dirty="0"/>
              <a:t> they participated in physical activities for fitness &amp; health during the previous 7 days</a:t>
            </a:r>
            <a:endParaRPr lang="en-US"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Sheet1!$B$92</c:f>
              <c:strCache>
                <c:ptCount val="1"/>
                <c:pt idx="0">
                  <c:v>commuted on survey day</c:v>
                </c:pt>
              </c:strCache>
            </c:strRef>
          </c:tx>
          <c:spPr>
            <a:solidFill>
              <a:schemeClr val="accent1"/>
            </a:solidFill>
            <a:ln>
              <a:noFill/>
            </a:ln>
            <a:effectLst/>
          </c:spPr>
          <c:invertIfNegative val="0"/>
          <c:cat>
            <c:numRef>
              <c:f>Sheet1!$A$93:$A$102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Sheet1!$B$93:$B$102</c:f>
              <c:numCache>
                <c:formatCode>0%</c:formatCode>
                <c:ptCount val="10"/>
                <c:pt idx="0">
                  <c:v>0.62</c:v>
                </c:pt>
                <c:pt idx="1">
                  <c:v>0.61</c:v>
                </c:pt>
                <c:pt idx="2">
                  <c:v>0.64</c:v>
                </c:pt>
                <c:pt idx="8">
                  <c:v>0.61</c:v>
                </c:pt>
                <c:pt idx="9">
                  <c:v>0.63</c:v>
                </c:pt>
              </c:numCache>
            </c:numRef>
          </c:val>
          <c:extLst>
            <c:ext xmlns:c16="http://schemas.microsoft.com/office/drawing/2014/chart" uri="{C3380CC4-5D6E-409C-BE32-E72D297353CC}">
              <c16:uniqueId val="{00000000-0594-4853-A88D-E77F530D3B76}"/>
            </c:ext>
          </c:extLst>
        </c:ser>
        <c:ser>
          <c:idx val="1"/>
          <c:order val="1"/>
          <c:tx>
            <c:strRef>
              <c:f>Sheet1!$C$92</c:f>
              <c:strCache>
                <c:ptCount val="1"/>
                <c:pt idx="0">
                  <c:v>teleworked on survey day</c:v>
                </c:pt>
              </c:strCache>
            </c:strRef>
          </c:tx>
          <c:spPr>
            <a:solidFill>
              <a:schemeClr val="accent2"/>
            </a:solidFill>
            <a:ln>
              <a:noFill/>
            </a:ln>
            <a:effectLst/>
          </c:spPr>
          <c:invertIfNegative val="0"/>
          <c:cat>
            <c:numRef>
              <c:f>Sheet1!$A$93:$A$102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Sheet1!$C$93:$C$102</c:f>
              <c:numCache>
                <c:formatCode>0%</c:formatCode>
                <c:ptCount val="10"/>
                <c:pt idx="0">
                  <c:v>0.75</c:v>
                </c:pt>
                <c:pt idx="1">
                  <c:v>0.75</c:v>
                </c:pt>
                <c:pt idx="2">
                  <c:v>0.8</c:v>
                </c:pt>
                <c:pt idx="8">
                  <c:v>0.8</c:v>
                </c:pt>
                <c:pt idx="9">
                  <c:v>0.75</c:v>
                </c:pt>
              </c:numCache>
            </c:numRef>
          </c:val>
          <c:extLst>
            <c:ext xmlns:c16="http://schemas.microsoft.com/office/drawing/2014/chart" uri="{C3380CC4-5D6E-409C-BE32-E72D297353CC}">
              <c16:uniqueId val="{00000001-0594-4853-A88D-E77F530D3B76}"/>
            </c:ext>
          </c:extLst>
        </c:ser>
        <c:dLbls>
          <c:showLegendKey val="0"/>
          <c:showVal val="0"/>
          <c:showCatName val="0"/>
          <c:showSerName val="0"/>
          <c:showPercent val="0"/>
          <c:showBubbleSize val="0"/>
        </c:dLbls>
        <c:gapWidth val="219"/>
        <c:overlap val="-27"/>
        <c:axId val="1570813280"/>
        <c:axId val="1570813760"/>
        <c:extLst>
          <c:ext xmlns:c15="http://schemas.microsoft.com/office/drawing/2012/chart" uri="{02D57815-91ED-43cb-92C2-25804820EDAC}">
            <c15:filteredBarSeries>
              <c15:ser>
                <c:idx val="2"/>
                <c:order val="2"/>
                <c:tx>
                  <c:strRef>
                    <c:extLst>
                      <c:ext uri="{02D57815-91ED-43cb-92C2-25804820EDAC}">
                        <c15:formulaRef>
                          <c15:sqref>Sheet1!$D$92</c15:sqref>
                        </c15:formulaRef>
                      </c:ext>
                    </c:extLst>
                    <c:strCache>
                      <c:ptCount val="1"/>
                    </c:strCache>
                  </c:strRef>
                </c:tx>
                <c:spPr>
                  <a:solidFill>
                    <a:schemeClr val="accent3"/>
                  </a:solidFill>
                  <a:ln>
                    <a:noFill/>
                  </a:ln>
                  <a:effectLst/>
                </c:spPr>
                <c:invertIfNegative val="0"/>
                <c:cat>
                  <c:numRef>
                    <c:extLst>
                      <c:ext uri="{02D57815-91ED-43cb-92C2-25804820EDAC}">
                        <c15:formulaRef>
                          <c15:sqref>Sheet1!$A$93:$A$102</c15:sqref>
                        </c15:formulaRef>
                      </c:ext>
                    </c:extLst>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extLst>
                      <c:ext uri="{02D57815-91ED-43cb-92C2-25804820EDAC}">
                        <c15:formulaRef>
                          <c15:sqref>Sheet1!$D$93:$D$102</c15:sqref>
                        </c15:formulaRef>
                      </c:ext>
                    </c:extLst>
                    <c:numCache>
                      <c:formatCode>0%</c:formatCode>
                      <c:ptCount val="10"/>
                      <c:pt idx="0">
                        <c:v>0.20967741935483875</c:v>
                      </c:pt>
                      <c:pt idx="1">
                        <c:v>0.22950819672131151</c:v>
                      </c:pt>
                      <c:pt idx="2">
                        <c:v>0.25</c:v>
                      </c:pt>
                      <c:pt idx="8">
                        <c:v>0.3114754098360657</c:v>
                      </c:pt>
                      <c:pt idx="9">
                        <c:v>0.19047619047619047</c:v>
                      </c:pt>
                    </c:numCache>
                  </c:numRef>
                </c:val>
                <c:extLst>
                  <c:ext xmlns:c16="http://schemas.microsoft.com/office/drawing/2014/chart" uri="{C3380CC4-5D6E-409C-BE32-E72D297353CC}">
                    <c16:uniqueId val="{00000002-0594-4853-A88D-E77F530D3B76}"/>
                  </c:ext>
                </c:extLst>
              </c15:ser>
            </c15:filteredBarSeries>
          </c:ext>
        </c:extLst>
      </c:barChart>
      <c:catAx>
        <c:axId val="157081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70813760"/>
        <c:crosses val="autoZero"/>
        <c:auto val="1"/>
        <c:lblAlgn val="ctr"/>
        <c:lblOffset val="100"/>
        <c:noMultiLvlLbl val="0"/>
      </c:catAx>
      <c:valAx>
        <c:axId val="1570813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70813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800" b="0" i="0" u="none" strike="noStrike" kern="1200" spc="0" baseline="0" dirty="0">
                <a:solidFill>
                  <a:prstClr val="black">
                    <a:lumMod val="65000"/>
                    <a:lumOff val="35000"/>
                  </a:prstClr>
                </a:solidFill>
              </a:rPr>
              <a:t>Average number of times participating in physical activities for fitness &amp; health during the previous 7 days (retrospective)</a:t>
            </a:r>
            <a:endParaRPr lang="en-US"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Sheet1!$B$115</c:f>
              <c:strCache>
                <c:ptCount val="1"/>
                <c:pt idx="0">
                  <c:v>commuted on survey day</c:v>
                </c:pt>
              </c:strCache>
            </c:strRef>
          </c:tx>
          <c:spPr>
            <a:solidFill>
              <a:schemeClr val="accent1"/>
            </a:solidFill>
            <a:ln>
              <a:noFill/>
            </a:ln>
            <a:effectLst/>
          </c:spPr>
          <c:invertIfNegative val="0"/>
          <c:cat>
            <c:numRef>
              <c:f>Sheet1!$A$116:$A$125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Sheet1!$B$116:$B$125</c:f>
              <c:numCache>
                <c:formatCode>General</c:formatCode>
                <c:ptCount val="10"/>
                <c:pt idx="0">
                  <c:v>2.4106000000000001</c:v>
                </c:pt>
                <c:pt idx="1">
                  <c:v>2.4296000000000002</c:v>
                </c:pt>
                <c:pt idx="2">
                  <c:v>2.5049000000000001</c:v>
                </c:pt>
                <c:pt idx="8">
                  <c:v>2.4156</c:v>
                </c:pt>
                <c:pt idx="9">
                  <c:v>2.5148000000000001</c:v>
                </c:pt>
              </c:numCache>
            </c:numRef>
          </c:val>
          <c:extLst>
            <c:ext xmlns:c16="http://schemas.microsoft.com/office/drawing/2014/chart" uri="{C3380CC4-5D6E-409C-BE32-E72D297353CC}">
              <c16:uniqueId val="{00000000-F5D0-4ED9-9475-E09BD5B28788}"/>
            </c:ext>
          </c:extLst>
        </c:ser>
        <c:ser>
          <c:idx val="1"/>
          <c:order val="1"/>
          <c:tx>
            <c:strRef>
              <c:f>Sheet1!$C$115</c:f>
              <c:strCache>
                <c:ptCount val="1"/>
                <c:pt idx="0">
                  <c:v>teleworked on survey day</c:v>
                </c:pt>
              </c:strCache>
            </c:strRef>
          </c:tx>
          <c:spPr>
            <a:solidFill>
              <a:schemeClr val="accent2"/>
            </a:solidFill>
            <a:ln>
              <a:noFill/>
            </a:ln>
            <a:effectLst/>
          </c:spPr>
          <c:invertIfNegative val="0"/>
          <c:cat>
            <c:numRef>
              <c:f>Sheet1!$A$116:$A$125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Sheet1!$C$116:$C$125</c:f>
              <c:numCache>
                <c:formatCode>General</c:formatCode>
                <c:ptCount val="10"/>
                <c:pt idx="0">
                  <c:v>3.0804</c:v>
                </c:pt>
                <c:pt idx="1">
                  <c:v>3.2458</c:v>
                </c:pt>
                <c:pt idx="2">
                  <c:v>3.6467000000000001</c:v>
                </c:pt>
                <c:pt idx="8">
                  <c:v>3.6760999999999999</c:v>
                </c:pt>
                <c:pt idx="9">
                  <c:v>3.2326000000000001</c:v>
                </c:pt>
              </c:numCache>
            </c:numRef>
          </c:val>
          <c:extLst>
            <c:ext xmlns:c16="http://schemas.microsoft.com/office/drawing/2014/chart" uri="{C3380CC4-5D6E-409C-BE32-E72D297353CC}">
              <c16:uniqueId val="{00000001-F5D0-4ED9-9475-E09BD5B28788}"/>
            </c:ext>
          </c:extLst>
        </c:ser>
        <c:dLbls>
          <c:showLegendKey val="0"/>
          <c:showVal val="0"/>
          <c:showCatName val="0"/>
          <c:showSerName val="0"/>
          <c:showPercent val="0"/>
          <c:showBubbleSize val="0"/>
        </c:dLbls>
        <c:gapWidth val="219"/>
        <c:overlap val="-27"/>
        <c:axId val="1563469856"/>
        <c:axId val="1563470336"/>
      </c:barChart>
      <c:catAx>
        <c:axId val="156346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63470336"/>
        <c:crosses val="autoZero"/>
        <c:auto val="1"/>
        <c:lblAlgn val="ctr"/>
        <c:lblOffset val="100"/>
        <c:noMultiLvlLbl val="0"/>
      </c:catAx>
      <c:valAx>
        <c:axId val="1563470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3469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0" i="0" u="none" strike="noStrike" kern="1200" spc="0" baseline="0">
                <a:solidFill>
                  <a:sysClr val="windowText" lastClr="000000">
                    <a:lumMod val="65000"/>
                    <a:lumOff val="35000"/>
                  </a:sysClr>
                </a:solidFill>
              </a:rPr>
              <a:t>Percent working at home by year and education level</a:t>
            </a:r>
            <a:endParaRPr lang="en-US" sz="2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Sheet1!$B$393</c:f>
              <c:strCache>
                <c:ptCount val="1"/>
                <c:pt idx="0">
                  <c:v>less than HS</c:v>
                </c:pt>
              </c:strCache>
            </c:strRef>
          </c:tx>
          <c:spPr>
            <a:ln w="28575" cap="rnd">
              <a:solidFill>
                <a:schemeClr val="tx1"/>
              </a:solidFill>
              <a:prstDash val="sysDot"/>
              <a:round/>
            </a:ln>
            <a:effectLst/>
          </c:spPr>
          <c:marker>
            <c:symbol val="none"/>
          </c:marker>
          <c:cat>
            <c:strRef>
              <c:f>Sheet1!$A$394:$A$409</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Sheet1!$B$394:$B$409</c:f>
              <c:numCache>
                <c:formatCode>###0.0000</c:formatCode>
                <c:ptCount val="16"/>
                <c:pt idx="0">
                  <c:v>2.7498966484411264E-2</c:v>
                </c:pt>
                <c:pt idx="1">
                  <c:v>2.9538199692242285E-2</c:v>
                </c:pt>
                <c:pt idx="2">
                  <c:v>3.0063434843703871E-2</c:v>
                </c:pt>
                <c:pt idx="3">
                  <c:v>3.0365616836112445E-2</c:v>
                </c:pt>
                <c:pt idx="4">
                  <c:v>3.131271861737342E-2</c:v>
                </c:pt>
                <c:pt idx="5">
                  <c:v>2.9294228632906188E-2</c:v>
                </c:pt>
                <c:pt idx="6">
                  <c:v>2.9086478361895554E-2</c:v>
                </c:pt>
                <c:pt idx="7">
                  <c:v>2.9577968198556088E-2</c:v>
                </c:pt>
                <c:pt idx="8">
                  <c:v>2.964704967962406E-2</c:v>
                </c:pt>
                <c:pt idx="9">
                  <c:v>2.9557530054970166E-2</c:v>
                </c:pt>
                <c:pt idx="10">
                  <c:v>3.2351225776355547E-2</c:v>
                </c:pt>
                <c:pt idx="11">
                  <c:v>3.2726373893207254E-2</c:v>
                </c:pt>
                <c:pt idx="12">
                  <c:v>3.1617774032550602E-2</c:v>
                </c:pt>
                <c:pt idx="13">
                  <c:v>3.3965907963825655E-2</c:v>
                </c:pt>
                <c:pt idx="14">
                  <c:v>5.7022270872599763E-2</c:v>
                </c:pt>
                <c:pt idx="15">
                  <c:v>6.3325244505061273E-2</c:v>
                </c:pt>
              </c:numCache>
            </c:numRef>
          </c:val>
          <c:smooth val="0"/>
          <c:extLst>
            <c:ext xmlns:c16="http://schemas.microsoft.com/office/drawing/2014/chart" uri="{C3380CC4-5D6E-409C-BE32-E72D297353CC}">
              <c16:uniqueId val="{00000000-7088-4341-B8D4-61256A867207}"/>
            </c:ext>
          </c:extLst>
        </c:ser>
        <c:ser>
          <c:idx val="1"/>
          <c:order val="1"/>
          <c:tx>
            <c:strRef>
              <c:f>Sheet1!$C$393</c:f>
              <c:strCache>
                <c:ptCount val="1"/>
                <c:pt idx="0">
                  <c:v>HS diploma</c:v>
                </c:pt>
              </c:strCache>
            </c:strRef>
          </c:tx>
          <c:spPr>
            <a:ln w="28575" cap="rnd">
              <a:solidFill>
                <a:schemeClr val="accent2"/>
              </a:solidFill>
              <a:prstDash val="sysDash"/>
              <a:round/>
            </a:ln>
            <a:effectLst/>
          </c:spPr>
          <c:marker>
            <c:symbol val="none"/>
          </c:marker>
          <c:cat>
            <c:strRef>
              <c:f>Sheet1!$A$394:$A$409</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Sheet1!$C$394:$C$409</c:f>
              <c:numCache>
                <c:formatCode>###0.0000</c:formatCode>
                <c:ptCount val="16"/>
                <c:pt idx="0">
                  <c:v>3.4037544243886546E-2</c:v>
                </c:pt>
                <c:pt idx="1">
                  <c:v>3.5260735770922237E-2</c:v>
                </c:pt>
                <c:pt idx="2">
                  <c:v>3.5062794459190492E-2</c:v>
                </c:pt>
                <c:pt idx="3">
                  <c:v>3.6778088618314518E-2</c:v>
                </c:pt>
                <c:pt idx="4">
                  <c:v>3.7289874222967152E-2</c:v>
                </c:pt>
                <c:pt idx="5">
                  <c:v>3.6832989519708016E-2</c:v>
                </c:pt>
                <c:pt idx="6">
                  <c:v>3.6282243818812988E-2</c:v>
                </c:pt>
                <c:pt idx="7">
                  <c:v>3.5950768734394213E-2</c:v>
                </c:pt>
                <c:pt idx="8">
                  <c:v>3.6809953623884402E-2</c:v>
                </c:pt>
                <c:pt idx="9">
                  <c:v>3.7404304759819276E-2</c:v>
                </c:pt>
                <c:pt idx="10">
                  <c:v>4.0697050951855662E-2</c:v>
                </c:pt>
                <c:pt idx="11">
                  <c:v>4.1676588364467575E-2</c:v>
                </c:pt>
                <c:pt idx="12">
                  <c:v>4.1700502978711883E-2</c:v>
                </c:pt>
                <c:pt idx="13">
                  <c:v>4.4367051151029818E-2</c:v>
                </c:pt>
                <c:pt idx="14">
                  <c:v>9.2434838552389681E-2</c:v>
                </c:pt>
                <c:pt idx="15">
                  <c:v>0.10866226670480696</c:v>
                </c:pt>
              </c:numCache>
            </c:numRef>
          </c:val>
          <c:smooth val="0"/>
          <c:extLst>
            <c:ext xmlns:c16="http://schemas.microsoft.com/office/drawing/2014/chart" uri="{C3380CC4-5D6E-409C-BE32-E72D297353CC}">
              <c16:uniqueId val="{00000001-7088-4341-B8D4-61256A867207}"/>
            </c:ext>
          </c:extLst>
        </c:ser>
        <c:ser>
          <c:idx val="2"/>
          <c:order val="2"/>
          <c:tx>
            <c:strRef>
              <c:f>Sheet1!$D$393</c:f>
              <c:strCache>
                <c:ptCount val="1"/>
                <c:pt idx="0">
                  <c:v>Assoc. degree</c:v>
                </c:pt>
              </c:strCache>
            </c:strRef>
          </c:tx>
          <c:spPr>
            <a:ln w="28575" cap="rnd">
              <a:solidFill>
                <a:srgbClr val="00B0F0"/>
              </a:solidFill>
              <a:prstDash val="dash"/>
              <a:round/>
            </a:ln>
            <a:effectLst/>
          </c:spPr>
          <c:marker>
            <c:symbol val="none"/>
          </c:marker>
          <c:cat>
            <c:strRef>
              <c:f>Sheet1!$A$394:$A$409</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Sheet1!$D$394:$D$409</c:f>
              <c:numCache>
                <c:formatCode>###0.0000</c:formatCode>
                <c:ptCount val="16"/>
                <c:pt idx="0">
                  <c:v>3.4346353054375986E-2</c:v>
                </c:pt>
                <c:pt idx="1">
                  <c:v>3.6555148433023633E-2</c:v>
                </c:pt>
                <c:pt idx="2">
                  <c:v>3.5533095084166952E-2</c:v>
                </c:pt>
                <c:pt idx="3">
                  <c:v>3.7401218940906644E-2</c:v>
                </c:pt>
                <c:pt idx="4">
                  <c:v>3.7595009179770961E-2</c:v>
                </c:pt>
                <c:pt idx="5">
                  <c:v>3.6611813803003775E-2</c:v>
                </c:pt>
                <c:pt idx="6">
                  <c:v>3.8880811292385575E-2</c:v>
                </c:pt>
                <c:pt idx="7">
                  <c:v>3.8180022658743332E-2</c:v>
                </c:pt>
                <c:pt idx="8">
                  <c:v>3.9117531805107304E-2</c:v>
                </c:pt>
                <c:pt idx="9">
                  <c:v>4.0377274310644702E-2</c:v>
                </c:pt>
                <c:pt idx="10">
                  <c:v>4.4936058826070886E-2</c:v>
                </c:pt>
                <c:pt idx="11">
                  <c:v>4.6777544472067459E-2</c:v>
                </c:pt>
                <c:pt idx="12">
                  <c:v>4.9727947412687698E-2</c:v>
                </c:pt>
                <c:pt idx="13">
                  <c:v>5.2304614328172065E-2</c:v>
                </c:pt>
                <c:pt idx="14">
                  <c:v>0.12264969691839199</c:v>
                </c:pt>
                <c:pt idx="15">
                  <c:v>0.14020157961951671</c:v>
                </c:pt>
              </c:numCache>
            </c:numRef>
          </c:val>
          <c:smooth val="0"/>
          <c:extLst>
            <c:ext xmlns:c16="http://schemas.microsoft.com/office/drawing/2014/chart" uri="{C3380CC4-5D6E-409C-BE32-E72D297353CC}">
              <c16:uniqueId val="{00000002-7088-4341-B8D4-61256A867207}"/>
            </c:ext>
          </c:extLst>
        </c:ser>
        <c:ser>
          <c:idx val="3"/>
          <c:order val="3"/>
          <c:tx>
            <c:strRef>
              <c:f>Sheet1!$E$393</c:f>
              <c:strCache>
                <c:ptCount val="1"/>
                <c:pt idx="0">
                  <c:v>Bachelors degree</c:v>
                </c:pt>
              </c:strCache>
            </c:strRef>
          </c:tx>
          <c:spPr>
            <a:ln w="28575" cap="rnd">
              <a:solidFill>
                <a:schemeClr val="accent4"/>
              </a:solidFill>
              <a:prstDash val="lgDashDot"/>
              <a:round/>
            </a:ln>
            <a:effectLst/>
          </c:spPr>
          <c:marker>
            <c:symbol val="none"/>
          </c:marker>
          <c:cat>
            <c:strRef>
              <c:f>Sheet1!$A$394:$A$409</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Sheet1!$E$394:$E$409</c:f>
              <c:numCache>
                <c:formatCode>###0.0000</c:formatCode>
                <c:ptCount val="16"/>
                <c:pt idx="0">
                  <c:v>5.4407761099487126E-2</c:v>
                </c:pt>
                <c:pt idx="1">
                  <c:v>5.7027726277099011E-2</c:v>
                </c:pt>
                <c:pt idx="2">
                  <c:v>5.7710815641734615E-2</c:v>
                </c:pt>
                <c:pt idx="3">
                  <c:v>5.9909102748303376E-2</c:v>
                </c:pt>
                <c:pt idx="4">
                  <c:v>5.9112140688291029E-2</c:v>
                </c:pt>
                <c:pt idx="5">
                  <c:v>6.0807326275299591E-2</c:v>
                </c:pt>
                <c:pt idx="6">
                  <c:v>6.1703844964362507E-2</c:v>
                </c:pt>
                <c:pt idx="7">
                  <c:v>6.1054991979387012E-2</c:v>
                </c:pt>
                <c:pt idx="8">
                  <c:v>6.3785726623493091E-2</c:v>
                </c:pt>
                <c:pt idx="9">
                  <c:v>6.6886992501696371E-2</c:v>
                </c:pt>
                <c:pt idx="10">
                  <c:v>7.1565417963505309E-2</c:v>
                </c:pt>
                <c:pt idx="11">
                  <c:v>7.3788814671397432E-2</c:v>
                </c:pt>
                <c:pt idx="12">
                  <c:v>7.7128482267957224E-2</c:v>
                </c:pt>
                <c:pt idx="13">
                  <c:v>8.1980129020524109E-2</c:v>
                </c:pt>
                <c:pt idx="14">
                  <c:v>0.25040053088420861</c:v>
                </c:pt>
                <c:pt idx="15">
                  <c:v>0.28613446413361532</c:v>
                </c:pt>
              </c:numCache>
            </c:numRef>
          </c:val>
          <c:smooth val="0"/>
          <c:extLst>
            <c:ext xmlns:c16="http://schemas.microsoft.com/office/drawing/2014/chart" uri="{C3380CC4-5D6E-409C-BE32-E72D297353CC}">
              <c16:uniqueId val="{00000003-7088-4341-B8D4-61256A867207}"/>
            </c:ext>
          </c:extLst>
        </c:ser>
        <c:ser>
          <c:idx val="4"/>
          <c:order val="4"/>
          <c:tx>
            <c:strRef>
              <c:f>Sheet1!$F$393</c:f>
              <c:strCache>
                <c:ptCount val="1"/>
                <c:pt idx="0">
                  <c:v>Graduate degree</c:v>
                </c:pt>
              </c:strCache>
            </c:strRef>
          </c:tx>
          <c:spPr>
            <a:ln w="28575" cap="rnd">
              <a:solidFill>
                <a:srgbClr val="00B050"/>
              </a:solidFill>
              <a:round/>
            </a:ln>
            <a:effectLst/>
          </c:spPr>
          <c:marker>
            <c:symbol val="none"/>
          </c:marker>
          <c:cat>
            <c:strRef>
              <c:f>Sheet1!$A$394:$A$409</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Sheet1!$F$394:$F$409</c:f>
              <c:numCache>
                <c:formatCode>###0.0000</c:formatCode>
                <c:ptCount val="16"/>
                <c:pt idx="0">
                  <c:v>5.227651535148891E-2</c:v>
                </c:pt>
                <c:pt idx="1">
                  <c:v>5.2774361395067977E-2</c:v>
                </c:pt>
                <c:pt idx="2">
                  <c:v>5.3290852935252368E-2</c:v>
                </c:pt>
                <c:pt idx="3">
                  <c:v>5.4745776817038003E-2</c:v>
                </c:pt>
                <c:pt idx="4">
                  <c:v>5.4509083358821923E-2</c:v>
                </c:pt>
                <c:pt idx="5">
                  <c:v>5.7069445020032021E-2</c:v>
                </c:pt>
                <c:pt idx="6">
                  <c:v>5.836993118326627E-2</c:v>
                </c:pt>
                <c:pt idx="7">
                  <c:v>5.9387774593578017E-2</c:v>
                </c:pt>
                <c:pt idx="8">
                  <c:v>6.0895151991758101E-2</c:v>
                </c:pt>
                <c:pt idx="9">
                  <c:v>6.2178353376259599E-2</c:v>
                </c:pt>
                <c:pt idx="10">
                  <c:v>6.784101647442306E-2</c:v>
                </c:pt>
                <c:pt idx="11">
                  <c:v>7.1531359000127415E-2</c:v>
                </c:pt>
                <c:pt idx="12">
                  <c:v>7.2186248958734975E-2</c:v>
                </c:pt>
                <c:pt idx="13">
                  <c:v>7.8088339796674719E-2</c:v>
                </c:pt>
                <c:pt idx="14">
                  <c:v>0.28352703128028445</c:v>
                </c:pt>
                <c:pt idx="15">
                  <c:v>0.30869800589111279</c:v>
                </c:pt>
              </c:numCache>
            </c:numRef>
          </c:val>
          <c:smooth val="0"/>
          <c:extLst>
            <c:ext xmlns:c16="http://schemas.microsoft.com/office/drawing/2014/chart" uri="{C3380CC4-5D6E-409C-BE32-E72D297353CC}">
              <c16:uniqueId val="{00000004-7088-4341-B8D4-61256A867207}"/>
            </c:ext>
          </c:extLst>
        </c:ser>
        <c:dLbls>
          <c:showLegendKey val="0"/>
          <c:showVal val="0"/>
          <c:showCatName val="0"/>
          <c:showSerName val="0"/>
          <c:showPercent val="0"/>
          <c:showBubbleSize val="0"/>
        </c:dLbls>
        <c:smooth val="0"/>
        <c:axId val="559902912"/>
        <c:axId val="559894272"/>
      </c:lineChart>
      <c:catAx>
        <c:axId val="559902912"/>
        <c:scaling>
          <c:orientation val="minMax"/>
        </c:scaling>
        <c:delete val="0"/>
        <c:axPos val="b"/>
        <c:numFmt formatCode="General" sourceLinked="1"/>
        <c:majorTickMark val="none"/>
        <c:minorTickMark val="none"/>
        <c:tickLblPos val="nextTo"/>
        <c:spPr>
          <a:noFill/>
          <a:ln w="9525" cap="flat" cmpd="sng" algn="ctr">
            <a:solidFill>
              <a:srgbClr val="00B0F0"/>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9894272"/>
        <c:crosses val="autoZero"/>
        <c:auto val="1"/>
        <c:lblAlgn val="ctr"/>
        <c:lblOffset val="100"/>
        <c:noMultiLvlLbl val="0"/>
      </c:catAx>
      <c:valAx>
        <c:axId val="559894272"/>
        <c:scaling>
          <c:orientation val="minMax"/>
        </c:scaling>
        <c:delete val="0"/>
        <c:axPos val="l"/>
        <c:majorGridlines>
          <c:spPr>
            <a:ln w="9525" cap="flat" cmpd="sng" algn="ctr">
              <a:solidFill>
                <a:srgbClr val="00B0F0"/>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59902912"/>
        <c:crosses val="autoZero"/>
        <c:crossBetween val="between"/>
      </c:valAx>
      <c:spPr>
        <a:noFill/>
        <a:ln>
          <a:noFill/>
        </a:ln>
        <a:effectLst/>
      </c:spPr>
    </c:plotArea>
    <c:legend>
      <c:legendPos val="b"/>
      <c:overlay val="0"/>
      <c:spPr>
        <a:noFill/>
        <a:ln>
          <a:solidFill>
            <a:srgbClr val="00B0F0"/>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5B9BD5"/>
      </a:solid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t>Percent working at home by year and race/ethnicity combination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Sheet1!$B$416</c:f>
              <c:strCache>
                <c:ptCount val="1"/>
                <c:pt idx="0">
                  <c:v>White only</c:v>
                </c:pt>
              </c:strCache>
            </c:strRef>
          </c:tx>
          <c:spPr>
            <a:ln w="28575" cap="rnd">
              <a:solidFill>
                <a:schemeClr val="accent1"/>
              </a:solidFill>
              <a:round/>
            </a:ln>
            <a:effectLst/>
          </c:spPr>
          <c:marker>
            <c:symbol val="none"/>
          </c:marker>
          <c:cat>
            <c:strRef>
              <c:f>Sheet1!$A$417:$A$432</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Sheet1!$B$417:$B$432</c:f>
              <c:numCache>
                <c:formatCode>###0.0000</c:formatCode>
                <c:ptCount val="16"/>
                <c:pt idx="0">
                  <c:v>4.5111034169241289E-2</c:v>
                </c:pt>
                <c:pt idx="1">
                  <c:v>4.7267455735385065E-2</c:v>
                </c:pt>
                <c:pt idx="2">
                  <c:v>4.6969028081615335E-2</c:v>
                </c:pt>
                <c:pt idx="3">
                  <c:v>4.9086361498884998E-2</c:v>
                </c:pt>
                <c:pt idx="4">
                  <c:v>4.9419047560749954E-2</c:v>
                </c:pt>
                <c:pt idx="5">
                  <c:v>5.0046372014454318E-2</c:v>
                </c:pt>
                <c:pt idx="6">
                  <c:v>5.0650875648454073E-2</c:v>
                </c:pt>
                <c:pt idx="7">
                  <c:v>4.9947194193334578E-2</c:v>
                </c:pt>
                <c:pt idx="8">
                  <c:v>5.2123304471871315E-2</c:v>
                </c:pt>
                <c:pt idx="9">
                  <c:v>5.4190055166923039E-2</c:v>
                </c:pt>
                <c:pt idx="10">
                  <c:v>5.9100810106873562E-2</c:v>
                </c:pt>
                <c:pt idx="11">
                  <c:v>6.1393087213154993E-2</c:v>
                </c:pt>
                <c:pt idx="12">
                  <c:v>6.3068069410918914E-2</c:v>
                </c:pt>
                <c:pt idx="13">
                  <c:v>6.7046799058672488E-2</c:v>
                </c:pt>
                <c:pt idx="14">
                  <c:v>0.17467000731944773</c:v>
                </c:pt>
                <c:pt idx="15">
                  <c:v>0.19251452861703475</c:v>
                </c:pt>
              </c:numCache>
            </c:numRef>
          </c:val>
          <c:smooth val="0"/>
          <c:extLst>
            <c:ext xmlns:c16="http://schemas.microsoft.com/office/drawing/2014/chart" uri="{C3380CC4-5D6E-409C-BE32-E72D297353CC}">
              <c16:uniqueId val="{00000000-0076-4608-A864-EA10F02BCA27}"/>
            </c:ext>
          </c:extLst>
        </c:ser>
        <c:ser>
          <c:idx val="1"/>
          <c:order val="1"/>
          <c:tx>
            <c:strRef>
              <c:f>Sheet1!$C$416</c:f>
              <c:strCache>
                <c:ptCount val="1"/>
                <c:pt idx="0">
                  <c:v>Hispanic-Mex.</c:v>
                </c:pt>
              </c:strCache>
            </c:strRef>
          </c:tx>
          <c:spPr>
            <a:ln w="28575" cap="rnd">
              <a:solidFill>
                <a:sysClr val="windowText" lastClr="000000"/>
              </a:solidFill>
              <a:prstDash val="sysDot"/>
              <a:round/>
            </a:ln>
            <a:effectLst/>
          </c:spPr>
          <c:marker>
            <c:symbol val="none"/>
          </c:marker>
          <c:cat>
            <c:strRef>
              <c:f>Sheet1!$A$417:$A$432</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Sheet1!$C$417:$C$432</c:f>
              <c:numCache>
                <c:formatCode>###0.0000</c:formatCode>
                <c:ptCount val="16"/>
                <c:pt idx="0">
                  <c:v>2.1515933632352272E-2</c:v>
                </c:pt>
                <c:pt idx="1">
                  <c:v>2.243418959741789E-2</c:v>
                </c:pt>
                <c:pt idx="2">
                  <c:v>2.5041942758173088E-2</c:v>
                </c:pt>
                <c:pt idx="3">
                  <c:v>2.5739753376470456E-2</c:v>
                </c:pt>
                <c:pt idx="4">
                  <c:v>2.6180520026046924E-2</c:v>
                </c:pt>
                <c:pt idx="5">
                  <c:v>2.5005081929880248E-2</c:v>
                </c:pt>
                <c:pt idx="6">
                  <c:v>2.4927741119842625E-2</c:v>
                </c:pt>
                <c:pt idx="7">
                  <c:v>2.5596034675771158E-2</c:v>
                </c:pt>
                <c:pt idx="8">
                  <c:v>2.554316527143264E-2</c:v>
                </c:pt>
                <c:pt idx="9">
                  <c:v>2.729976266732315E-2</c:v>
                </c:pt>
                <c:pt idx="10">
                  <c:v>2.8209274936929978E-2</c:v>
                </c:pt>
                <c:pt idx="11">
                  <c:v>3.0511975383103383E-2</c:v>
                </c:pt>
                <c:pt idx="12">
                  <c:v>3.1303963186438043E-2</c:v>
                </c:pt>
                <c:pt idx="13">
                  <c:v>3.3956237005697623E-2</c:v>
                </c:pt>
                <c:pt idx="14">
                  <c:v>8.8468170397821219E-2</c:v>
                </c:pt>
                <c:pt idx="15">
                  <c:v>0.10102011142612194</c:v>
                </c:pt>
              </c:numCache>
            </c:numRef>
          </c:val>
          <c:smooth val="0"/>
          <c:extLst>
            <c:ext xmlns:c16="http://schemas.microsoft.com/office/drawing/2014/chart" uri="{C3380CC4-5D6E-409C-BE32-E72D297353CC}">
              <c16:uniqueId val="{00000001-0076-4608-A864-EA10F02BCA27}"/>
            </c:ext>
          </c:extLst>
        </c:ser>
        <c:ser>
          <c:idx val="2"/>
          <c:order val="2"/>
          <c:tx>
            <c:strRef>
              <c:f>Sheet1!$D$416</c:f>
              <c:strCache>
                <c:ptCount val="1"/>
                <c:pt idx="0">
                  <c:v>Hispanic-Other</c:v>
                </c:pt>
              </c:strCache>
            </c:strRef>
          </c:tx>
          <c:spPr>
            <a:ln w="28575" cap="rnd">
              <a:solidFill>
                <a:schemeClr val="accent3"/>
              </a:solidFill>
              <a:prstDash val="lgDash"/>
              <a:round/>
            </a:ln>
            <a:effectLst/>
          </c:spPr>
          <c:marker>
            <c:symbol val="none"/>
          </c:marker>
          <c:cat>
            <c:strRef>
              <c:f>Sheet1!$A$417:$A$432</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Sheet1!$D$417:$D$432</c:f>
              <c:numCache>
                <c:formatCode>###0.0000</c:formatCode>
                <c:ptCount val="16"/>
                <c:pt idx="0">
                  <c:v>2.7361273197023972E-2</c:v>
                </c:pt>
                <c:pt idx="1">
                  <c:v>2.9247640161180369E-2</c:v>
                </c:pt>
                <c:pt idx="2">
                  <c:v>3.1077846186404995E-2</c:v>
                </c:pt>
                <c:pt idx="3">
                  <c:v>3.3349495950269564E-2</c:v>
                </c:pt>
                <c:pt idx="4">
                  <c:v>3.1783701006600044E-2</c:v>
                </c:pt>
                <c:pt idx="5">
                  <c:v>3.3132593881682125E-2</c:v>
                </c:pt>
                <c:pt idx="6">
                  <c:v>3.3595484729067718E-2</c:v>
                </c:pt>
                <c:pt idx="7">
                  <c:v>3.5520518543249842E-2</c:v>
                </c:pt>
                <c:pt idx="8">
                  <c:v>3.6872314254613944E-2</c:v>
                </c:pt>
                <c:pt idx="9">
                  <c:v>3.4566801746882037E-2</c:v>
                </c:pt>
                <c:pt idx="10">
                  <c:v>3.8620740562653848E-2</c:v>
                </c:pt>
                <c:pt idx="11">
                  <c:v>3.8767569531363781E-2</c:v>
                </c:pt>
                <c:pt idx="12">
                  <c:v>3.9641588256547323E-2</c:v>
                </c:pt>
                <c:pt idx="13">
                  <c:v>4.3250703255603755E-2</c:v>
                </c:pt>
                <c:pt idx="14">
                  <c:v>0.12474126055352887</c:v>
                </c:pt>
                <c:pt idx="15">
                  <c:v>0.13759274672878885</c:v>
                </c:pt>
              </c:numCache>
            </c:numRef>
          </c:val>
          <c:smooth val="0"/>
          <c:extLst>
            <c:ext xmlns:c16="http://schemas.microsoft.com/office/drawing/2014/chart" uri="{C3380CC4-5D6E-409C-BE32-E72D297353CC}">
              <c16:uniqueId val="{00000002-0076-4608-A864-EA10F02BCA27}"/>
            </c:ext>
          </c:extLst>
        </c:ser>
        <c:ser>
          <c:idx val="3"/>
          <c:order val="3"/>
          <c:tx>
            <c:strRef>
              <c:f>Sheet1!$E$416</c:f>
              <c:strCache>
                <c:ptCount val="1"/>
                <c:pt idx="0">
                  <c:v>Black only</c:v>
                </c:pt>
              </c:strCache>
            </c:strRef>
          </c:tx>
          <c:spPr>
            <a:ln w="28575" cap="rnd">
              <a:solidFill>
                <a:schemeClr val="accent4"/>
              </a:solidFill>
              <a:prstDash val="dash"/>
              <a:round/>
            </a:ln>
            <a:effectLst/>
          </c:spPr>
          <c:marker>
            <c:symbol val="none"/>
          </c:marker>
          <c:cat>
            <c:strRef>
              <c:f>Sheet1!$A$417:$A$432</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Sheet1!$E$417:$E$432</c:f>
              <c:numCache>
                <c:formatCode>###0.0000</c:formatCode>
                <c:ptCount val="16"/>
                <c:pt idx="0">
                  <c:v>2.1369742235130419E-2</c:v>
                </c:pt>
                <c:pt idx="1">
                  <c:v>2.2356198600794373E-2</c:v>
                </c:pt>
                <c:pt idx="2">
                  <c:v>2.2942540894497064E-2</c:v>
                </c:pt>
                <c:pt idx="3">
                  <c:v>2.4185120974003712E-2</c:v>
                </c:pt>
                <c:pt idx="4">
                  <c:v>2.6185705273429664E-2</c:v>
                </c:pt>
                <c:pt idx="5">
                  <c:v>2.5942416045409603E-2</c:v>
                </c:pt>
                <c:pt idx="6">
                  <c:v>2.6273347492247204E-2</c:v>
                </c:pt>
                <c:pt idx="7">
                  <c:v>2.7485796073088386E-2</c:v>
                </c:pt>
                <c:pt idx="8">
                  <c:v>2.7691463088806684E-2</c:v>
                </c:pt>
                <c:pt idx="9">
                  <c:v>2.8041118416489246E-2</c:v>
                </c:pt>
                <c:pt idx="10">
                  <c:v>3.0478727756367618E-2</c:v>
                </c:pt>
                <c:pt idx="11">
                  <c:v>3.2705333770816025E-2</c:v>
                </c:pt>
                <c:pt idx="12">
                  <c:v>3.3232781318057444E-2</c:v>
                </c:pt>
                <c:pt idx="13">
                  <c:v>3.7598476857171985E-2</c:v>
                </c:pt>
                <c:pt idx="14">
                  <c:v>0.11824608836906286</c:v>
                </c:pt>
                <c:pt idx="15">
                  <c:v>0.1537554978807219</c:v>
                </c:pt>
              </c:numCache>
            </c:numRef>
          </c:val>
          <c:smooth val="0"/>
          <c:extLst>
            <c:ext xmlns:c16="http://schemas.microsoft.com/office/drawing/2014/chart" uri="{C3380CC4-5D6E-409C-BE32-E72D297353CC}">
              <c16:uniqueId val="{00000003-0076-4608-A864-EA10F02BCA27}"/>
            </c:ext>
          </c:extLst>
        </c:ser>
        <c:ser>
          <c:idx val="4"/>
          <c:order val="4"/>
          <c:tx>
            <c:strRef>
              <c:f>Sheet1!$F$416</c:f>
              <c:strCache>
                <c:ptCount val="1"/>
                <c:pt idx="0">
                  <c:v>Asian only</c:v>
                </c:pt>
              </c:strCache>
            </c:strRef>
          </c:tx>
          <c:spPr>
            <a:ln w="28575" cap="rnd">
              <a:solidFill>
                <a:srgbClr val="C00000"/>
              </a:solidFill>
              <a:prstDash val="lgDashDot"/>
              <a:round/>
            </a:ln>
            <a:effectLst/>
          </c:spPr>
          <c:marker>
            <c:symbol val="none"/>
          </c:marker>
          <c:cat>
            <c:strRef>
              <c:f>Sheet1!$A$417:$A$432</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Sheet1!$F$417:$F$432</c:f>
              <c:numCache>
                <c:formatCode>###0.0000</c:formatCode>
                <c:ptCount val="16"/>
                <c:pt idx="0">
                  <c:v>3.3421776212297499E-2</c:v>
                </c:pt>
                <c:pt idx="1">
                  <c:v>3.3871502467051978E-2</c:v>
                </c:pt>
                <c:pt idx="2">
                  <c:v>3.4522870757244535E-2</c:v>
                </c:pt>
                <c:pt idx="3">
                  <c:v>3.5648895558524289E-2</c:v>
                </c:pt>
                <c:pt idx="4">
                  <c:v>3.7566017150243602E-2</c:v>
                </c:pt>
                <c:pt idx="5">
                  <c:v>3.7219011600002731E-2</c:v>
                </c:pt>
                <c:pt idx="6">
                  <c:v>3.7770250273739349E-2</c:v>
                </c:pt>
                <c:pt idx="7">
                  <c:v>3.9498906664653465E-2</c:v>
                </c:pt>
                <c:pt idx="8">
                  <c:v>4.0034624278448991E-2</c:v>
                </c:pt>
                <c:pt idx="9">
                  <c:v>4.0541227604137961E-2</c:v>
                </c:pt>
                <c:pt idx="10">
                  <c:v>4.6830645871792934E-2</c:v>
                </c:pt>
                <c:pt idx="11">
                  <c:v>4.7771126087540118E-2</c:v>
                </c:pt>
                <c:pt idx="12">
                  <c:v>4.7184422055791896E-2</c:v>
                </c:pt>
                <c:pt idx="13">
                  <c:v>5.2507604552083822E-2</c:v>
                </c:pt>
                <c:pt idx="14">
                  <c:v>0.22171542296878177</c:v>
                </c:pt>
                <c:pt idx="15">
                  <c:v>0.27079977370147562</c:v>
                </c:pt>
              </c:numCache>
            </c:numRef>
          </c:val>
          <c:smooth val="0"/>
          <c:extLst>
            <c:ext xmlns:c16="http://schemas.microsoft.com/office/drawing/2014/chart" uri="{C3380CC4-5D6E-409C-BE32-E72D297353CC}">
              <c16:uniqueId val="{00000004-0076-4608-A864-EA10F02BCA27}"/>
            </c:ext>
          </c:extLst>
        </c:ser>
        <c:ser>
          <c:idx val="5"/>
          <c:order val="5"/>
          <c:tx>
            <c:strRef>
              <c:f>Sheet1!$G$416</c:f>
              <c:strCache>
                <c:ptCount val="1"/>
                <c:pt idx="0">
                  <c:v>Native Amer only</c:v>
                </c:pt>
              </c:strCache>
            </c:strRef>
          </c:tx>
          <c:spPr>
            <a:ln w="28575" cap="rnd">
              <a:solidFill>
                <a:srgbClr val="00B050"/>
              </a:solidFill>
              <a:prstDash val="sysDash"/>
              <a:round/>
            </a:ln>
            <a:effectLst/>
          </c:spPr>
          <c:marker>
            <c:symbol val="none"/>
          </c:marker>
          <c:cat>
            <c:strRef>
              <c:f>Sheet1!$A$417:$A$432</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Sheet1!$G$417:$G$432</c:f>
              <c:numCache>
                <c:formatCode>###0.0000</c:formatCode>
                <c:ptCount val="16"/>
                <c:pt idx="0">
                  <c:v>3.2729663776855364E-2</c:v>
                </c:pt>
                <c:pt idx="1">
                  <c:v>3.692610397938411E-2</c:v>
                </c:pt>
                <c:pt idx="2">
                  <c:v>3.6104862465804667E-2</c:v>
                </c:pt>
                <c:pt idx="3">
                  <c:v>3.9510915587500424E-2</c:v>
                </c:pt>
                <c:pt idx="4">
                  <c:v>4.0819488539990539E-2</c:v>
                </c:pt>
                <c:pt idx="5">
                  <c:v>3.8164186195967675E-2</c:v>
                </c:pt>
                <c:pt idx="6">
                  <c:v>3.8118307834616408E-2</c:v>
                </c:pt>
                <c:pt idx="7">
                  <c:v>3.6690034182233502E-2</c:v>
                </c:pt>
                <c:pt idx="8">
                  <c:v>4.0214010569315721E-2</c:v>
                </c:pt>
                <c:pt idx="9">
                  <c:v>4.185525097191764E-2</c:v>
                </c:pt>
                <c:pt idx="10">
                  <c:v>4.254756666554893E-2</c:v>
                </c:pt>
                <c:pt idx="11">
                  <c:v>4.1741831264395998E-2</c:v>
                </c:pt>
                <c:pt idx="12">
                  <c:v>4.367454563944613E-2</c:v>
                </c:pt>
                <c:pt idx="13">
                  <c:v>4.1671318521826525E-2</c:v>
                </c:pt>
                <c:pt idx="14">
                  <c:v>9.6862690502903193E-2</c:v>
                </c:pt>
                <c:pt idx="15">
                  <c:v>0.10381928761902375</c:v>
                </c:pt>
              </c:numCache>
            </c:numRef>
          </c:val>
          <c:smooth val="0"/>
          <c:extLst>
            <c:ext xmlns:c16="http://schemas.microsoft.com/office/drawing/2014/chart" uri="{C3380CC4-5D6E-409C-BE32-E72D297353CC}">
              <c16:uniqueId val="{00000005-0076-4608-A864-EA10F02BCA27}"/>
            </c:ext>
          </c:extLst>
        </c:ser>
        <c:dLbls>
          <c:showLegendKey val="0"/>
          <c:showVal val="0"/>
          <c:showCatName val="0"/>
          <c:showSerName val="0"/>
          <c:showPercent val="0"/>
          <c:showBubbleSize val="0"/>
        </c:dLbls>
        <c:smooth val="0"/>
        <c:axId val="559896672"/>
        <c:axId val="559888992"/>
        <c:extLst>
          <c:ext xmlns:c15="http://schemas.microsoft.com/office/drawing/2012/chart" uri="{02D57815-91ED-43cb-92C2-25804820EDAC}">
            <c15:filteredLineSeries>
              <c15:ser>
                <c:idx val="6"/>
                <c:order val="6"/>
                <c:tx>
                  <c:strRef>
                    <c:extLst>
                      <c:ext uri="{02D57815-91ED-43cb-92C2-25804820EDAC}">
                        <c15:formulaRef>
                          <c15:sqref>Sheet1!$H$416</c15:sqref>
                        </c15:formulaRef>
                      </c:ext>
                    </c:extLst>
                    <c:strCache>
                      <c:ptCount val="1"/>
                      <c:pt idx="0">
                        <c:v>Other/multiple races</c:v>
                      </c:pt>
                    </c:strCache>
                  </c:strRef>
                </c:tx>
                <c:spPr>
                  <a:ln w="28575" cap="rnd">
                    <a:solidFill>
                      <a:schemeClr val="accent1">
                        <a:lumMod val="60000"/>
                      </a:schemeClr>
                    </a:solidFill>
                    <a:round/>
                  </a:ln>
                  <a:effectLst/>
                </c:spPr>
                <c:marker>
                  <c:symbol val="none"/>
                </c:marker>
                <c:cat>
                  <c:strRef>
                    <c:extLst>
                      <c:ext uri="{02D57815-91ED-43cb-92C2-25804820EDAC}">
                        <c15:formulaRef>
                          <c15:sqref>Sheet1!$A$417:$A$432</c15:sqref>
                        </c15:formulaRef>
                      </c:ext>
                    </c:extLst>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extLst>
                      <c:ext uri="{02D57815-91ED-43cb-92C2-25804820EDAC}">
                        <c15:formulaRef>
                          <c15:sqref>Sheet1!$H$417:$H$432</c15:sqref>
                        </c15:formulaRef>
                      </c:ext>
                    </c:extLst>
                    <c:numCache>
                      <c:formatCode>###0.0000</c:formatCode>
                      <c:ptCount val="16"/>
                      <c:pt idx="0">
                        <c:v>3.8357952350923791E-2</c:v>
                      </c:pt>
                      <c:pt idx="1">
                        <c:v>3.7419661286658502E-2</c:v>
                      </c:pt>
                      <c:pt idx="2">
                        <c:v>3.8320747131646626E-2</c:v>
                      </c:pt>
                      <c:pt idx="3">
                        <c:v>4.2356689820590862E-2</c:v>
                      </c:pt>
                      <c:pt idx="4">
                        <c:v>4.3529345731445172E-2</c:v>
                      </c:pt>
                      <c:pt idx="5">
                        <c:v>4.1881131332302861E-2</c:v>
                      </c:pt>
                      <c:pt idx="6">
                        <c:v>4.1545898652290442E-2</c:v>
                      </c:pt>
                      <c:pt idx="7">
                        <c:v>4.5028244124037414E-2</c:v>
                      </c:pt>
                      <c:pt idx="8">
                        <c:v>4.1776066548701599E-2</c:v>
                      </c:pt>
                      <c:pt idx="9">
                        <c:v>4.3466504093683501E-2</c:v>
                      </c:pt>
                      <c:pt idx="10">
                        <c:v>4.8711449554151631E-2</c:v>
                      </c:pt>
                      <c:pt idx="11">
                        <c:v>4.7812149407580315E-2</c:v>
                      </c:pt>
                      <c:pt idx="12">
                        <c:v>5.3034060006122992E-2</c:v>
                      </c:pt>
                      <c:pt idx="13">
                        <c:v>5.6604534575689362E-2</c:v>
                      </c:pt>
                      <c:pt idx="14">
                        <c:v>0.16833572472311881</c:v>
                      </c:pt>
                      <c:pt idx="15">
                        <c:v>0.18933221647801088</c:v>
                      </c:pt>
                    </c:numCache>
                  </c:numRef>
                </c:val>
                <c:smooth val="0"/>
                <c:extLst>
                  <c:ext xmlns:c16="http://schemas.microsoft.com/office/drawing/2014/chart" uri="{C3380CC4-5D6E-409C-BE32-E72D297353CC}">
                    <c16:uniqueId val="{00000006-0076-4608-A864-EA10F02BCA27}"/>
                  </c:ext>
                </c:extLst>
              </c15:ser>
            </c15:filteredLineSeries>
          </c:ext>
        </c:extLst>
      </c:lineChart>
      <c:catAx>
        <c:axId val="559896672"/>
        <c:scaling>
          <c:orientation val="minMax"/>
        </c:scaling>
        <c:delete val="0"/>
        <c:axPos val="b"/>
        <c:numFmt formatCode="General" sourceLinked="1"/>
        <c:majorTickMark val="none"/>
        <c:minorTickMark val="none"/>
        <c:tickLblPos val="nextTo"/>
        <c:spPr>
          <a:noFill/>
          <a:ln w="9525" cap="flat" cmpd="sng" algn="ctr">
            <a:solidFill>
              <a:srgbClr val="0070C0"/>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59888992"/>
        <c:crosses val="autoZero"/>
        <c:auto val="1"/>
        <c:lblAlgn val="ctr"/>
        <c:lblOffset val="100"/>
        <c:noMultiLvlLbl val="0"/>
      </c:catAx>
      <c:valAx>
        <c:axId val="559888992"/>
        <c:scaling>
          <c:orientation val="minMax"/>
        </c:scaling>
        <c:delete val="0"/>
        <c:axPos val="l"/>
        <c:majorGridlines>
          <c:spPr>
            <a:ln w="9525" cap="flat" cmpd="sng" algn="ctr">
              <a:solidFill>
                <a:srgbClr val="0070C0"/>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59896672"/>
        <c:crosses val="autoZero"/>
        <c:crossBetween val="between"/>
      </c:valAx>
      <c:spPr>
        <a:noFill/>
        <a:ln>
          <a:solidFill>
            <a:srgbClr val="5B9BD5"/>
          </a:solidFill>
        </a:ln>
        <a:effectLst/>
      </c:spPr>
    </c:plotArea>
    <c:legend>
      <c:legendPos val="b"/>
      <c:overlay val="0"/>
      <c:spPr>
        <a:noFill/>
        <a:ln>
          <a:solidFill>
            <a:srgbClr val="00B0F0"/>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Percent working at home</a:t>
            </a:r>
            <a:r>
              <a:rPr lang="en-US" sz="2000" baseline="0" dirty="0"/>
              <a:t> by year and employer type</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Sheet1!$B$440</c:f>
              <c:strCache>
                <c:ptCount val="1"/>
                <c:pt idx="0">
                  <c:v>Self-employed</c:v>
                </c:pt>
              </c:strCache>
            </c:strRef>
          </c:tx>
          <c:spPr>
            <a:ln w="28575" cap="rnd">
              <a:solidFill>
                <a:schemeClr val="accent1"/>
              </a:solidFill>
              <a:round/>
            </a:ln>
            <a:effectLst/>
          </c:spPr>
          <c:marker>
            <c:symbol val="none"/>
          </c:marker>
          <c:cat>
            <c:strRef>
              <c:f>Sheet1!$A$441:$A$456</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Sheet1!$B$441:$B$456</c:f>
              <c:numCache>
                <c:formatCode>###0.0000</c:formatCode>
                <c:ptCount val="16"/>
                <c:pt idx="0">
                  <c:v>0.21176422302626294</c:v>
                </c:pt>
                <c:pt idx="1">
                  <c:v>0.21846900576053646</c:v>
                </c:pt>
                <c:pt idx="2">
                  <c:v>0.21378806618522919</c:v>
                </c:pt>
                <c:pt idx="3">
                  <c:v>0.21641189957129059</c:v>
                </c:pt>
                <c:pt idx="4">
                  <c:v>0.21390015974541698</c:v>
                </c:pt>
                <c:pt idx="5">
                  <c:v>0.21209941470229113</c:v>
                </c:pt>
                <c:pt idx="6">
                  <c:v>0.21193700784391853</c:v>
                </c:pt>
                <c:pt idx="7">
                  <c:v>0.20503320663421548</c:v>
                </c:pt>
                <c:pt idx="8">
                  <c:v>0.20702460988584459</c:v>
                </c:pt>
                <c:pt idx="9">
                  <c:v>0.20958274195302282</c:v>
                </c:pt>
                <c:pt idx="10">
                  <c:v>0.22256873335752803</c:v>
                </c:pt>
                <c:pt idx="11">
                  <c:v>0.22171547911101025</c:v>
                </c:pt>
                <c:pt idx="12">
                  <c:v>0.22111102794844267</c:v>
                </c:pt>
                <c:pt idx="13">
                  <c:v>0.21428152783568694</c:v>
                </c:pt>
                <c:pt idx="14">
                  <c:v>0.25939023716133236</c:v>
                </c:pt>
                <c:pt idx="15">
                  <c:v>0.26355221450176158</c:v>
                </c:pt>
              </c:numCache>
            </c:numRef>
          </c:val>
          <c:smooth val="0"/>
          <c:extLst>
            <c:ext xmlns:c16="http://schemas.microsoft.com/office/drawing/2014/chart" uri="{C3380CC4-5D6E-409C-BE32-E72D297353CC}">
              <c16:uniqueId val="{00000000-CB9C-4426-B18E-3AEA67E9E8BA}"/>
            </c:ext>
          </c:extLst>
        </c:ser>
        <c:ser>
          <c:idx val="1"/>
          <c:order val="1"/>
          <c:tx>
            <c:strRef>
              <c:f>Sheet1!$C$440</c:f>
              <c:strCache>
                <c:ptCount val="1"/>
                <c:pt idx="0">
                  <c:v>Private emp.</c:v>
                </c:pt>
              </c:strCache>
            </c:strRef>
          </c:tx>
          <c:spPr>
            <a:ln w="28575" cap="rnd">
              <a:solidFill>
                <a:schemeClr val="accent2"/>
              </a:solidFill>
              <a:prstDash val="lgDashDot"/>
              <a:round/>
            </a:ln>
            <a:effectLst/>
          </c:spPr>
          <c:marker>
            <c:symbol val="none"/>
          </c:marker>
          <c:cat>
            <c:strRef>
              <c:f>Sheet1!$A$441:$A$456</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Sheet1!$C$441:$C$456</c:f>
              <c:numCache>
                <c:formatCode>###0.0000</c:formatCode>
                <c:ptCount val="16"/>
                <c:pt idx="0">
                  <c:v>1.8358382227483944E-2</c:v>
                </c:pt>
                <c:pt idx="1">
                  <c:v>2.0072422493158961E-2</c:v>
                </c:pt>
                <c:pt idx="2">
                  <c:v>2.2343438869451632E-2</c:v>
                </c:pt>
                <c:pt idx="3">
                  <c:v>2.4116495584830148E-2</c:v>
                </c:pt>
                <c:pt idx="4">
                  <c:v>2.5131972016302257E-2</c:v>
                </c:pt>
                <c:pt idx="5">
                  <c:v>2.5790145270006348E-2</c:v>
                </c:pt>
                <c:pt idx="6">
                  <c:v>2.6391278810279705E-2</c:v>
                </c:pt>
                <c:pt idx="7">
                  <c:v>2.7848660790635398E-2</c:v>
                </c:pt>
                <c:pt idx="8">
                  <c:v>2.8812796263023785E-2</c:v>
                </c:pt>
                <c:pt idx="9">
                  <c:v>3.0602884440674702E-2</c:v>
                </c:pt>
                <c:pt idx="10">
                  <c:v>3.3813036991953448E-2</c:v>
                </c:pt>
                <c:pt idx="11">
                  <c:v>3.6226753512175303E-2</c:v>
                </c:pt>
                <c:pt idx="12">
                  <c:v>3.7640168388243085E-2</c:v>
                </c:pt>
                <c:pt idx="13">
                  <c:v>4.3695844799381392E-2</c:v>
                </c:pt>
                <c:pt idx="14">
                  <c:v>0.14421410452987188</c:v>
                </c:pt>
                <c:pt idx="15">
                  <c:v>0.17335433614898704</c:v>
                </c:pt>
              </c:numCache>
            </c:numRef>
          </c:val>
          <c:smooth val="0"/>
          <c:extLst>
            <c:ext xmlns:c16="http://schemas.microsoft.com/office/drawing/2014/chart" uri="{C3380CC4-5D6E-409C-BE32-E72D297353CC}">
              <c16:uniqueId val="{00000001-CB9C-4426-B18E-3AEA67E9E8BA}"/>
            </c:ext>
          </c:extLst>
        </c:ser>
        <c:ser>
          <c:idx val="2"/>
          <c:order val="2"/>
          <c:tx>
            <c:strRef>
              <c:f>Sheet1!$D$440</c:f>
              <c:strCache>
                <c:ptCount val="1"/>
                <c:pt idx="0">
                  <c:v>Non-profit emp</c:v>
                </c:pt>
              </c:strCache>
            </c:strRef>
          </c:tx>
          <c:spPr>
            <a:ln w="28575" cap="rnd">
              <a:solidFill>
                <a:srgbClr val="00B050"/>
              </a:solidFill>
              <a:prstDash val="lgDash"/>
              <a:round/>
            </a:ln>
            <a:effectLst/>
          </c:spPr>
          <c:marker>
            <c:symbol val="none"/>
          </c:marker>
          <c:cat>
            <c:strRef>
              <c:f>Sheet1!$A$441:$A$456</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Sheet1!$D$441:$D$456</c:f>
              <c:numCache>
                <c:formatCode>###0.0000</c:formatCode>
                <c:ptCount val="16"/>
                <c:pt idx="0">
                  <c:v>2.366989247932148E-2</c:v>
                </c:pt>
                <c:pt idx="1">
                  <c:v>2.4296189824694919E-2</c:v>
                </c:pt>
                <c:pt idx="2">
                  <c:v>2.4789274868797381E-2</c:v>
                </c:pt>
                <c:pt idx="3">
                  <c:v>2.7460437198875663E-2</c:v>
                </c:pt>
                <c:pt idx="4">
                  <c:v>2.7897197405413889E-2</c:v>
                </c:pt>
                <c:pt idx="5">
                  <c:v>2.8832980501873415E-2</c:v>
                </c:pt>
                <c:pt idx="6">
                  <c:v>2.8836297469840389E-2</c:v>
                </c:pt>
                <c:pt idx="7">
                  <c:v>2.891824227024678E-2</c:v>
                </c:pt>
                <c:pt idx="8">
                  <c:v>2.9849709051730608E-2</c:v>
                </c:pt>
                <c:pt idx="9">
                  <c:v>2.9025497476359081E-2</c:v>
                </c:pt>
                <c:pt idx="10">
                  <c:v>3.3447691879013863E-2</c:v>
                </c:pt>
                <c:pt idx="11">
                  <c:v>3.4620707758141418E-2</c:v>
                </c:pt>
                <c:pt idx="12">
                  <c:v>3.702162432830769E-2</c:v>
                </c:pt>
                <c:pt idx="13">
                  <c:v>4.109246695672545E-2</c:v>
                </c:pt>
                <c:pt idx="14">
                  <c:v>0.16601831077523055</c:v>
                </c:pt>
                <c:pt idx="15">
                  <c:v>0.17940601351530913</c:v>
                </c:pt>
              </c:numCache>
            </c:numRef>
          </c:val>
          <c:smooth val="0"/>
          <c:extLst>
            <c:ext xmlns:c16="http://schemas.microsoft.com/office/drawing/2014/chart" uri="{C3380CC4-5D6E-409C-BE32-E72D297353CC}">
              <c16:uniqueId val="{00000002-CB9C-4426-B18E-3AEA67E9E8BA}"/>
            </c:ext>
          </c:extLst>
        </c:ser>
        <c:ser>
          <c:idx val="3"/>
          <c:order val="3"/>
          <c:tx>
            <c:strRef>
              <c:f>Sheet1!$E$440</c:f>
              <c:strCache>
                <c:ptCount val="1"/>
                <c:pt idx="0">
                  <c:v>Fed. gov. emp</c:v>
                </c:pt>
              </c:strCache>
            </c:strRef>
          </c:tx>
          <c:spPr>
            <a:ln w="28575" cap="rnd">
              <a:solidFill>
                <a:schemeClr val="accent4"/>
              </a:solidFill>
              <a:prstDash val="dash"/>
              <a:round/>
            </a:ln>
            <a:effectLst/>
          </c:spPr>
          <c:marker>
            <c:symbol val="none"/>
          </c:marker>
          <c:cat>
            <c:strRef>
              <c:f>Sheet1!$A$441:$A$456</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Sheet1!$E$441:$E$456</c:f>
              <c:numCache>
                <c:formatCode>###0.0000</c:formatCode>
                <c:ptCount val="16"/>
                <c:pt idx="0">
                  <c:v>3.6620990814635858E-2</c:v>
                </c:pt>
                <c:pt idx="1">
                  <c:v>3.2446210011207212E-2</c:v>
                </c:pt>
                <c:pt idx="2">
                  <c:v>3.3720225822928621E-2</c:v>
                </c:pt>
                <c:pt idx="3">
                  <c:v>3.2268051832918775E-2</c:v>
                </c:pt>
                <c:pt idx="4">
                  <c:v>3.4433580964572628E-2</c:v>
                </c:pt>
                <c:pt idx="5">
                  <c:v>3.3958457674839938E-2</c:v>
                </c:pt>
                <c:pt idx="6">
                  <c:v>3.3975232450420098E-2</c:v>
                </c:pt>
                <c:pt idx="7">
                  <c:v>3.2429183502182705E-2</c:v>
                </c:pt>
                <c:pt idx="8">
                  <c:v>3.5127510179275005E-2</c:v>
                </c:pt>
                <c:pt idx="9">
                  <c:v>3.0825210159184407E-2</c:v>
                </c:pt>
                <c:pt idx="10">
                  <c:v>3.158595136207086E-2</c:v>
                </c:pt>
                <c:pt idx="11">
                  <c:v>3.0137540063717161E-2</c:v>
                </c:pt>
                <c:pt idx="12">
                  <c:v>3.3777748810420762E-2</c:v>
                </c:pt>
                <c:pt idx="13">
                  <c:v>3.1839469396073482E-2</c:v>
                </c:pt>
                <c:pt idx="14">
                  <c:v>0.15319103650321525</c:v>
                </c:pt>
                <c:pt idx="15">
                  <c:v>0.19595450887473484</c:v>
                </c:pt>
              </c:numCache>
            </c:numRef>
          </c:val>
          <c:smooth val="0"/>
          <c:extLst>
            <c:ext xmlns:c16="http://schemas.microsoft.com/office/drawing/2014/chart" uri="{C3380CC4-5D6E-409C-BE32-E72D297353CC}">
              <c16:uniqueId val="{00000003-CB9C-4426-B18E-3AEA67E9E8BA}"/>
            </c:ext>
          </c:extLst>
        </c:ser>
        <c:ser>
          <c:idx val="4"/>
          <c:order val="4"/>
          <c:tx>
            <c:strRef>
              <c:f>Sheet1!$F$440</c:f>
              <c:strCache>
                <c:ptCount val="1"/>
                <c:pt idx="0">
                  <c:v>State gov emp</c:v>
                </c:pt>
              </c:strCache>
            </c:strRef>
          </c:tx>
          <c:spPr>
            <a:ln w="28575" cap="rnd">
              <a:solidFill>
                <a:schemeClr val="accent5"/>
              </a:solidFill>
              <a:prstDash val="sysDash"/>
              <a:round/>
            </a:ln>
            <a:effectLst/>
          </c:spPr>
          <c:marker>
            <c:symbol val="none"/>
          </c:marker>
          <c:cat>
            <c:strRef>
              <c:f>Sheet1!$A$441:$A$456</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Sheet1!$F$441:$F$456</c:f>
              <c:numCache>
                <c:formatCode>###0.0000</c:formatCode>
                <c:ptCount val="16"/>
                <c:pt idx="0">
                  <c:v>1.8206420790188565E-2</c:v>
                </c:pt>
                <c:pt idx="1">
                  <c:v>1.9290524021632557E-2</c:v>
                </c:pt>
                <c:pt idx="2">
                  <c:v>2.1419422477929596E-2</c:v>
                </c:pt>
                <c:pt idx="3">
                  <c:v>2.2662036687312002E-2</c:v>
                </c:pt>
                <c:pt idx="4">
                  <c:v>2.4052574593341945E-2</c:v>
                </c:pt>
                <c:pt idx="5">
                  <c:v>2.4711318223808364E-2</c:v>
                </c:pt>
                <c:pt idx="6">
                  <c:v>2.4320859376438884E-2</c:v>
                </c:pt>
                <c:pt idx="7">
                  <c:v>2.4219507602752342E-2</c:v>
                </c:pt>
                <c:pt idx="8">
                  <c:v>2.5790923839965341E-2</c:v>
                </c:pt>
                <c:pt idx="9">
                  <c:v>2.6275199929655095E-2</c:v>
                </c:pt>
                <c:pt idx="10">
                  <c:v>2.8607620871069883E-2</c:v>
                </c:pt>
                <c:pt idx="11">
                  <c:v>2.910127137220532E-2</c:v>
                </c:pt>
                <c:pt idx="12">
                  <c:v>2.8564634668456618E-2</c:v>
                </c:pt>
                <c:pt idx="13">
                  <c:v>3.6504772688847185E-2</c:v>
                </c:pt>
                <c:pt idx="14">
                  <c:v>0.19913090525056135</c:v>
                </c:pt>
                <c:pt idx="15">
                  <c:v>0.20346113406870286</c:v>
                </c:pt>
              </c:numCache>
            </c:numRef>
          </c:val>
          <c:smooth val="0"/>
          <c:extLst>
            <c:ext xmlns:c16="http://schemas.microsoft.com/office/drawing/2014/chart" uri="{C3380CC4-5D6E-409C-BE32-E72D297353CC}">
              <c16:uniqueId val="{00000004-CB9C-4426-B18E-3AEA67E9E8BA}"/>
            </c:ext>
          </c:extLst>
        </c:ser>
        <c:ser>
          <c:idx val="5"/>
          <c:order val="5"/>
          <c:tx>
            <c:strRef>
              <c:f>Sheet1!$G$440</c:f>
              <c:strCache>
                <c:ptCount val="1"/>
                <c:pt idx="0">
                  <c:v>Local gov emp</c:v>
                </c:pt>
              </c:strCache>
            </c:strRef>
          </c:tx>
          <c:spPr>
            <a:ln w="28575" cap="rnd">
              <a:solidFill>
                <a:sysClr val="windowText" lastClr="000000"/>
              </a:solidFill>
              <a:prstDash val="sysDot"/>
              <a:round/>
            </a:ln>
            <a:effectLst/>
          </c:spPr>
          <c:marker>
            <c:symbol val="none"/>
          </c:marker>
          <c:cat>
            <c:strRef>
              <c:f>Sheet1!$A$441:$A$456</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Sheet1!$G$441:$G$456</c:f>
              <c:numCache>
                <c:formatCode>###0.0000</c:formatCode>
                <c:ptCount val="16"/>
                <c:pt idx="0">
                  <c:v>7.9276773296243306E-3</c:v>
                </c:pt>
                <c:pt idx="1">
                  <c:v>8.4416030231186847E-3</c:v>
                </c:pt>
                <c:pt idx="2">
                  <c:v>9.5575670341903583E-3</c:v>
                </c:pt>
                <c:pt idx="3">
                  <c:v>1.0855927149280025E-2</c:v>
                </c:pt>
                <c:pt idx="4">
                  <c:v>1.0601935605841606E-2</c:v>
                </c:pt>
                <c:pt idx="5">
                  <c:v>1.2298778612410159E-2</c:v>
                </c:pt>
                <c:pt idx="6">
                  <c:v>1.2316404536592508E-2</c:v>
                </c:pt>
                <c:pt idx="7">
                  <c:v>1.2918633359770169E-2</c:v>
                </c:pt>
                <c:pt idx="8">
                  <c:v>1.3348775822970595E-2</c:v>
                </c:pt>
                <c:pt idx="9">
                  <c:v>1.4915812194542881E-2</c:v>
                </c:pt>
                <c:pt idx="10">
                  <c:v>1.5705623079898097E-2</c:v>
                </c:pt>
                <c:pt idx="11">
                  <c:v>1.6675734882385478E-2</c:v>
                </c:pt>
                <c:pt idx="12">
                  <c:v>1.6041278979104408E-2</c:v>
                </c:pt>
                <c:pt idx="13">
                  <c:v>1.6503433872037003E-2</c:v>
                </c:pt>
                <c:pt idx="14">
                  <c:v>0.1152528317861195</c:v>
                </c:pt>
                <c:pt idx="15">
                  <c:v>9.3585723034431356E-2</c:v>
                </c:pt>
              </c:numCache>
            </c:numRef>
          </c:val>
          <c:smooth val="0"/>
          <c:extLst>
            <c:ext xmlns:c16="http://schemas.microsoft.com/office/drawing/2014/chart" uri="{C3380CC4-5D6E-409C-BE32-E72D297353CC}">
              <c16:uniqueId val="{00000005-CB9C-4426-B18E-3AEA67E9E8BA}"/>
            </c:ext>
          </c:extLst>
        </c:ser>
        <c:dLbls>
          <c:showLegendKey val="0"/>
          <c:showVal val="0"/>
          <c:showCatName val="0"/>
          <c:showSerName val="0"/>
          <c:showPercent val="0"/>
          <c:showBubbleSize val="0"/>
        </c:dLbls>
        <c:smooth val="0"/>
        <c:axId val="561011648"/>
        <c:axId val="561012128"/>
      </c:lineChart>
      <c:catAx>
        <c:axId val="561011648"/>
        <c:scaling>
          <c:orientation val="minMax"/>
        </c:scaling>
        <c:delete val="0"/>
        <c:axPos val="b"/>
        <c:numFmt formatCode="General" sourceLinked="1"/>
        <c:majorTickMark val="none"/>
        <c:minorTickMark val="none"/>
        <c:tickLblPos val="nextTo"/>
        <c:spPr>
          <a:noFill/>
          <a:ln w="9525" cap="flat" cmpd="sng" algn="ctr">
            <a:solidFill>
              <a:srgbClr val="5B9BD5"/>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61012128"/>
        <c:crosses val="autoZero"/>
        <c:auto val="1"/>
        <c:lblAlgn val="ctr"/>
        <c:lblOffset val="100"/>
        <c:noMultiLvlLbl val="0"/>
      </c:catAx>
      <c:valAx>
        <c:axId val="561012128"/>
        <c:scaling>
          <c:orientation val="minMax"/>
        </c:scaling>
        <c:delete val="0"/>
        <c:axPos val="l"/>
        <c:majorGridlines>
          <c:spPr>
            <a:ln w="9525" cap="flat" cmpd="sng" algn="ctr">
              <a:solidFill>
                <a:srgbClr val="5B9BD5"/>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61011648"/>
        <c:crosses val="autoZero"/>
        <c:crossBetween val="between"/>
      </c:valAx>
      <c:spPr>
        <a:noFill/>
        <a:ln>
          <a:noFill/>
        </a:ln>
        <a:effectLst/>
      </c:spPr>
    </c:plotArea>
    <c:legend>
      <c:legendPos val="b"/>
      <c:overlay val="0"/>
      <c:spPr>
        <a:noFill/>
        <a:ln>
          <a:solidFill>
            <a:srgbClr val="5B9BD5"/>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5B9BD5"/>
      </a:solid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Percent working from home pre-COVID and during COVID</a:t>
            </a:r>
            <a:r>
              <a:rPr lang="en-US" sz="1600" baseline="0" dirty="0"/>
              <a:t> by employment sector</a:t>
            </a:r>
            <a:endParaRPr lang="en-US" sz="16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Sheet1!$B$558</c:f>
              <c:strCache>
                <c:ptCount val="1"/>
                <c:pt idx="0">
                  <c:v>2006-2019</c:v>
                </c:pt>
              </c:strCache>
            </c:strRef>
          </c:tx>
          <c:spPr>
            <a:solidFill>
              <a:schemeClr val="accent1"/>
            </a:solidFill>
            <a:ln>
              <a:noFill/>
            </a:ln>
            <a:effectLst/>
          </c:spPr>
          <c:invertIfNegative val="0"/>
          <c:cat>
            <c:strRef>
              <c:f>Sheet1!$A$559:$A$575</c:f>
              <c:strCache>
                <c:ptCount val="17"/>
                <c:pt idx="0">
                  <c:v>Emergency services</c:v>
                </c:pt>
                <c:pt idx="1">
                  <c:v>Transportation</c:v>
                </c:pt>
                <c:pt idx="2">
                  <c:v>Industrial</c:v>
                </c:pt>
                <c:pt idx="3">
                  <c:v>Construction</c:v>
                </c:pt>
                <c:pt idx="4">
                  <c:v>Repairs</c:v>
                </c:pt>
                <c:pt idx="5">
                  <c:v>Cleaning</c:v>
                </c:pt>
                <c:pt idx="6">
                  <c:v>Food service</c:v>
                </c:pt>
                <c:pt idx="7">
                  <c:v>Medical</c:v>
                </c:pt>
                <c:pt idx="8">
                  <c:v>Retail</c:v>
                </c:pt>
                <c:pt idx="9">
                  <c:v>Public utilities</c:v>
                </c:pt>
                <c:pt idx="10">
                  <c:v>Personal services</c:v>
                </c:pt>
                <c:pt idx="11">
                  <c:v>Education/social</c:v>
                </c:pt>
                <c:pt idx="12">
                  <c:v>Office admin.</c:v>
                </c:pt>
                <c:pt idx="13">
                  <c:v>Management</c:v>
                </c:pt>
                <c:pt idx="14">
                  <c:v>Science/technology</c:v>
                </c:pt>
                <c:pt idx="15">
                  <c:v>Business services</c:v>
                </c:pt>
                <c:pt idx="16">
                  <c:v>Arts/writing</c:v>
                </c:pt>
              </c:strCache>
            </c:strRef>
          </c:cat>
          <c:val>
            <c:numRef>
              <c:f>Sheet1!$B$559:$B$575</c:f>
              <c:numCache>
                <c:formatCode>General</c:formatCode>
                <c:ptCount val="17"/>
                <c:pt idx="0">
                  <c:v>1.12E-2</c:v>
                </c:pt>
                <c:pt idx="1">
                  <c:v>1.84E-2</c:v>
                </c:pt>
                <c:pt idx="2">
                  <c:v>1.8100000000000002E-2</c:v>
                </c:pt>
                <c:pt idx="3">
                  <c:v>2.75E-2</c:v>
                </c:pt>
                <c:pt idx="4">
                  <c:v>2.6499999999999999E-2</c:v>
                </c:pt>
                <c:pt idx="5">
                  <c:v>3.09E-2</c:v>
                </c:pt>
                <c:pt idx="6">
                  <c:v>1.4500000000000001E-2</c:v>
                </c:pt>
                <c:pt idx="7">
                  <c:v>2.2100000000000002E-2</c:v>
                </c:pt>
                <c:pt idx="8">
                  <c:v>2.8199999999999999E-2</c:v>
                </c:pt>
                <c:pt idx="9">
                  <c:v>2.3300000000000001E-2</c:v>
                </c:pt>
                <c:pt idx="10">
                  <c:v>7.2700000000000001E-2</c:v>
                </c:pt>
                <c:pt idx="11">
                  <c:v>3.0499999999999999E-2</c:v>
                </c:pt>
                <c:pt idx="12">
                  <c:v>4.2000000000000003E-2</c:v>
                </c:pt>
                <c:pt idx="13">
                  <c:v>8.6300000000000002E-2</c:v>
                </c:pt>
                <c:pt idx="14">
                  <c:v>6.9900000000000004E-2</c:v>
                </c:pt>
                <c:pt idx="15">
                  <c:v>7.9500000000000001E-2</c:v>
                </c:pt>
                <c:pt idx="16">
                  <c:v>0.1573</c:v>
                </c:pt>
              </c:numCache>
            </c:numRef>
          </c:val>
          <c:extLst>
            <c:ext xmlns:c16="http://schemas.microsoft.com/office/drawing/2014/chart" uri="{C3380CC4-5D6E-409C-BE32-E72D297353CC}">
              <c16:uniqueId val="{00000000-BE86-4C6A-8238-4F14C3DC0C2A}"/>
            </c:ext>
          </c:extLst>
        </c:ser>
        <c:ser>
          <c:idx val="1"/>
          <c:order val="1"/>
          <c:tx>
            <c:strRef>
              <c:f>Sheet1!$C$558</c:f>
              <c:strCache>
                <c:ptCount val="1"/>
                <c:pt idx="0">
                  <c:v>2020-2021</c:v>
                </c:pt>
              </c:strCache>
            </c:strRef>
          </c:tx>
          <c:spPr>
            <a:solidFill>
              <a:schemeClr val="accent2"/>
            </a:solidFill>
            <a:ln>
              <a:noFill/>
            </a:ln>
            <a:effectLst/>
          </c:spPr>
          <c:invertIfNegative val="0"/>
          <c:cat>
            <c:strRef>
              <c:f>Sheet1!$A$559:$A$575</c:f>
              <c:strCache>
                <c:ptCount val="17"/>
                <c:pt idx="0">
                  <c:v>Emergency services</c:v>
                </c:pt>
                <c:pt idx="1">
                  <c:v>Transportation</c:v>
                </c:pt>
                <c:pt idx="2">
                  <c:v>Industrial</c:v>
                </c:pt>
                <c:pt idx="3">
                  <c:v>Construction</c:v>
                </c:pt>
                <c:pt idx="4">
                  <c:v>Repairs</c:v>
                </c:pt>
                <c:pt idx="5">
                  <c:v>Cleaning</c:v>
                </c:pt>
                <c:pt idx="6">
                  <c:v>Food service</c:v>
                </c:pt>
                <c:pt idx="7">
                  <c:v>Medical</c:v>
                </c:pt>
                <c:pt idx="8">
                  <c:v>Retail</c:v>
                </c:pt>
                <c:pt idx="9">
                  <c:v>Public utilities</c:v>
                </c:pt>
                <c:pt idx="10">
                  <c:v>Personal services</c:v>
                </c:pt>
                <c:pt idx="11">
                  <c:v>Education/social</c:v>
                </c:pt>
                <c:pt idx="12">
                  <c:v>Office admin.</c:v>
                </c:pt>
                <c:pt idx="13">
                  <c:v>Management</c:v>
                </c:pt>
                <c:pt idx="14">
                  <c:v>Science/technology</c:v>
                </c:pt>
                <c:pt idx="15">
                  <c:v>Business services</c:v>
                </c:pt>
                <c:pt idx="16">
                  <c:v>Arts/writing</c:v>
                </c:pt>
              </c:strCache>
            </c:strRef>
          </c:cat>
          <c:val>
            <c:numRef>
              <c:f>Sheet1!$C$559:$C$575</c:f>
              <c:numCache>
                <c:formatCode>General</c:formatCode>
                <c:ptCount val="17"/>
                <c:pt idx="0">
                  <c:v>4.4400000000000002E-2</c:v>
                </c:pt>
                <c:pt idx="1">
                  <c:v>4.7100000000000003E-2</c:v>
                </c:pt>
                <c:pt idx="2">
                  <c:v>5.3699999999999998E-2</c:v>
                </c:pt>
                <c:pt idx="3">
                  <c:v>5.1400000000000001E-2</c:v>
                </c:pt>
                <c:pt idx="4">
                  <c:v>5.5100000000000003E-2</c:v>
                </c:pt>
                <c:pt idx="5">
                  <c:v>5.4800000000000001E-2</c:v>
                </c:pt>
                <c:pt idx="6">
                  <c:v>6.0900000000000003E-2</c:v>
                </c:pt>
                <c:pt idx="7">
                  <c:v>7.8600000000000003E-2</c:v>
                </c:pt>
                <c:pt idx="8">
                  <c:v>8.6599999999999996E-2</c:v>
                </c:pt>
                <c:pt idx="9">
                  <c:v>0.1149</c:v>
                </c:pt>
                <c:pt idx="10">
                  <c:v>0.15679999999999999</c:v>
                </c:pt>
                <c:pt idx="11">
                  <c:v>0.18029999999999999</c:v>
                </c:pt>
                <c:pt idx="12">
                  <c:v>0.19980000000000001</c:v>
                </c:pt>
                <c:pt idx="13">
                  <c:v>0.28249999999999997</c:v>
                </c:pt>
                <c:pt idx="14">
                  <c:v>0.38119999999999998</c:v>
                </c:pt>
                <c:pt idx="15">
                  <c:v>0.37309999999999999</c:v>
                </c:pt>
                <c:pt idx="16">
                  <c:v>0.36780000000000002</c:v>
                </c:pt>
              </c:numCache>
            </c:numRef>
          </c:val>
          <c:extLst>
            <c:ext xmlns:c16="http://schemas.microsoft.com/office/drawing/2014/chart" uri="{C3380CC4-5D6E-409C-BE32-E72D297353CC}">
              <c16:uniqueId val="{00000001-BE86-4C6A-8238-4F14C3DC0C2A}"/>
            </c:ext>
          </c:extLst>
        </c:ser>
        <c:dLbls>
          <c:showLegendKey val="0"/>
          <c:showVal val="0"/>
          <c:showCatName val="0"/>
          <c:showSerName val="0"/>
          <c:showPercent val="0"/>
          <c:showBubbleSize val="0"/>
        </c:dLbls>
        <c:gapWidth val="219"/>
        <c:overlap val="-27"/>
        <c:axId val="555092448"/>
        <c:axId val="555090048"/>
      </c:barChart>
      <c:catAx>
        <c:axId val="555092448"/>
        <c:scaling>
          <c:orientation val="minMax"/>
        </c:scaling>
        <c:delete val="0"/>
        <c:axPos val="b"/>
        <c:numFmt formatCode="General" sourceLinked="1"/>
        <c:majorTickMark val="none"/>
        <c:minorTickMark val="none"/>
        <c:tickLblPos val="nextTo"/>
        <c:spPr>
          <a:noFill/>
          <a:ln w="9525" cap="flat" cmpd="sng" algn="ctr">
            <a:solidFill>
              <a:srgbClr val="5B9BD5"/>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55090048"/>
        <c:crosses val="autoZero"/>
        <c:auto val="1"/>
        <c:lblAlgn val="ctr"/>
        <c:lblOffset val="100"/>
        <c:noMultiLvlLbl val="0"/>
      </c:catAx>
      <c:valAx>
        <c:axId val="555090048"/>
        <c:scaling>
          <c:orientation val="minMax"/>
          <c:max val="0.4"/>
        </c:scaling>
        <c:delete val="0"/>
        <c:axPos val="l"/>
        <c:majorGridlines>
          <c:spPr>
            <a:ln w="9525" cap="flat" cmpd="sng" algn="ctr">
              <a:solidFill>
                <a:srgbClr val="00B0F0"/>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5509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5B9BD5"/>
      </a:solid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u="none" strike="noStrike" kern="1200" spc="0" baseline="0">
                <a:solidFill>
                  <a:sysClr val="windowText" lastClr="000000">
                    <a:lumMod val="65000"/>
                    <a:lumOff val="35000"/>
                  </a:sysClr>
                </a:solidFill>
              </a:rPr>
              <a:t>Percent working from home by year and region of the US</a:t>
            </a:r>
            <a:endParaRPr lang="en-US" sz="180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0"/>
          <c:order val="0"/>
          <c:tx>
            <c:strRef>
              <c:f>Sheet1!$B$593</c:f>
              <c:strCache>
                <c:ptCount val="1"/>
                <c:pt idx="0">
                  <c:v>Southeast</c:v>
                </c:pt>
              </c:strCache>
            </c:strRef>
          </c:tx>
          <c:spPr>
            <a:ln w="28575" cap="rnd">
              <a:solidFill>
                <a:schemeClr val="tx1"/>
              </a:solidFill>
              <a:prstDash val="sysDot"/>
              <a:round/>
            </a:ln>
            <a:effectLst/>
          </c:spPr>
          <c:marker>
            <c:symbol val="none"/>
          </c:marker>
          <c:cat>
            <c:strRef>
              <c:f>Sheet1!$A$594:$A$609</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Sheet1!$B$594:$B$609</c:f>
              <c:numCache>
                <c:formatCode>###0.0000</c:formatCode>
                <c:ptCount val="16"/>
                <c:pt idx="0">
                  <c:v>3.5250616045517748E-2</c:v>
                </c:pt>
                <c:pt idx="1">
                  <c:v>3.8253629136719258E-2</c:v>
                </c:pt>
                <c:pt idx="2">
                  <c:v>3.8674375286623992E-2</c:v>
                </c:pt>
                <c:pt idx="3">
                  <c:v>3.9760953169791377E-2</c:v>
                </c:pt>
                <c:pt idx="4">
                  <c:v>3.8914834074488924E-2</c:v>
                </c:pt>
                <c:pt idx="5">
                  <c:v>3.940768787873767E-2</c:v>
                </c:pt>
                <c:pt idx="6">
                  <c:v>4.1508936785400498E-2</c:v>
                </c:pt>
                <c:pt idx="7">
                  <c:v>4.0997229901037414E-2</c:v>
                </c:pt>
                <c:pt idx="8">
                  <c:v>4.228709860656598E-2</c:v>
                </c:pt>
                <c:pt idx="9">
                  <c:v>4.3974317146128865E-2</c:v>
                </c:pt>
                <c:pt idx="10">
                  <c:v>4.8394519278174696E-2</c:v>
                </c:pt>
                <c:pt idx="11">
                  <c:v>5.1006473276491944E-2</c:v>
                </c:pt>
                <c:pt idx="12">
                  <c:v>5.2623207292256696E-2</c:v>
                </c:pt>
                <c:pt idx="13">
                  <c:v>5.829118277450749E-2</c:v>
                </c:pt>
                <c:pt idx="14">
                  <c:v>0.13463627661146144</c:v>
                </c:pt>
                <c:pt idx="15">
                  <c:v>0.15512627333052553</c:v>
                </c:pt>
              </c:numCache>
            </c:numRef>
          </c:val>
          <c:smooth val="0"/>
          <c:extLst>
            <c:ext xmlns:c16="http://schemas.microsoft.com/office/drawing/2014/chart" uri="{C3380CC4-5D6E-409C-BE32-E72D297353CC}">
              <c16:uniqueId val="{00000000-7500-49DB-9BB5-00DADB3896BC}"/>
            </c:ext>
          </c:extLst>
        </c:ser>
        <c:ser>
          <c:idx val="1"/>
          <c:order val="1"/>
          <c:tx>
            <c:strRef>
              <c:f>Sheet1!$C$593</c:f>
              <c:strCache>
                <c:ptCount val="1"/>
                <c:pt idx="0">
                  <c:v>Midwest</c:v>
                </c:pt>
              </c:strCache>
            </c:strRef>
          </c:tx>
          <c:spPr>
            <a:ln w="28575" cap="rnd">
              <a:solidFill>
                <a:schemeClr val="accent2"/>
              </a:solidFill>
              <a:prstDash val="sysDash"/>
              <a:round/>
            </a:ln>
            <a:effectLst/>
          </c:spPr>
          <c:marker>
            <c:symbol val="none"/>
          </c:marker>
          <c:cat>
            <c:strRef>
              <c:f>Sheet1!$A$594:$A$609</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Sheet1!$C$594:$C$609</c:f>
              <c:numCache>
                <c:formatCode>###0.0000</c:formatCode>
                <c:ptCount val="16"/>
                <c:pt idx="0">
                  <c:v>3.7594193467101106E-2</c:v>
                </c:pt>
                <c:pt idx="1">
                  <c:v>3.8568599433308919E-2</c:v>
                </c:pt>
                <c:pt idx="2">
                  <c:v>3.8425837947379311E-2</c:v>
                </c:pt>
                <c:pt idx="3">
                  <c:v>3.9658639798463194E-2</c:v>
                </c:pt>
                <c:pt idx="4">
                  <c:v>4.0355603142001421E-2</c:v>
                </c:pt>
                <c:pt idx="5">
                  <c:v>4.021800198626637E-2</c:v>
                </c:pt>
                <c:pt idx="6">
                  <c:v>4.0613627077764121E-2</c:v>
                </c:pt>
                <c:pt idx="7">
                  <c:v>3.960809729338631E-2</c:v>
                </c:pt>
                <c:pt idx="8">
                  <c:v>4.0861837749450111E-2</c:v>
                </c:pt>
                <c:pt idx="9">
                  <c:v>4.1962050692511896E-2</c:v>
                </c:pt>
                <c:pt idx="10">
                  <c:v>4.6027968553152297E-2</c:v>
                </c:pt>
                <c:pt idx="11">
                  <c:v>4.7328992956111079E-2</c:v>
                </c:pt>
                <c:pt idx="12">
                  <c:v>4.7127788570366383E-2</c:v>
                </c:pt>
                <c:pt idx="13">
                  <c:v>5.0356270215353063E-2</c:v>
                </c:pt>
                <c:pt idx="14">
                  <c:v>0.14289278345351442</c:v>
                </c:pt>
                <c:pt idx="15">
                  <c:v>0.16044976420838938</c:v>
                </c:pt>
              </c:numCache>
            </c:numRef>
          </c:val>
          <c:smooth val="0"/>
          <c:extLst>
            <c:ext xmlns:c16="http://schemas.microsoft.com/office/drawing/2014/chart" uri="{C3380CC4-5D6E-409C-BE32-E72D297353CC}">
              <c16:uniqueId val="{00000001-7500-49DB-9BB5-00DADB3896BC}"/>
            </c:ext>
          </c:extLst>
        </c:ser>
        <c:ser>
          <c:idx val="2"/>
          <c:order val="2"/>
          <c:tx>
            <c:strRef>
              <c:f>Sheet1!$D$593</c:f>
              <c:strCache>
                <c:ptCount val="1"/>
                <c:pt idx="0">
                  <c:v>Texas/Mountain</c:v>
                </c:pt>
              </c:strCache>
            </c:strRef>
          </c:tx>
          <c:spPr>
            <a:ln w="28575" cap="rnd">
              <a:solidFill>
                <a:srgbClr val="00B0F0"/>
              </a:solidFill>
              <a:prstDash val="dash"/>
              <a:round/>
            </a:ln>
            <a:effectLst/>
          </c:spPr>
          <c:marker>
            <c:symbol val="none"/>
          </c:marker>
          <c:cat>
            <c:strRef>
              <c:f>Sheet1!$A$594:$A$609</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Sheet1!$D$594:$D$609</c:f>
              <c:numCache>
                <c:formatCode>###0.0000</c:formatCode>
                <c:ptCount val="16"/>
                <c:pt idx="0">
                  <c:v>4.1420682023012585E-2</c:v>
                </c:pt>
                <c:pt idx="1">
                  <c:v>4.3563129310175551E-2</c:v>
                </c:pt>
                <c:pt idx="2">
                  <c:v>4.3323894063733159E-2</c:v>
                </c:pt>
                <c:pt idx="3">
                  <c:v>4.4893184562977702E-2</c:v>
                </c:pt>
                <c:pt idx="4">
                  <c:v>4.6797247570852046E-2</c:v>
                </c:pt>
                <c:pt idx="5">
                  <c:v>4.5581991393073285E-2</c:v>
                </c:pt>
                <c:pt idx="6">
                  <c:v>4.5565719517046209E-2</c:v>
                </c:pt>
                <c:pt idx="7">
                  <c:v>4.6074112413986235E-2</c:v>
                </c:pt>
                <c:pt idx="8">
                  <c:v>4.6853131859730043E-2</c:v>
                </c:pt>
                <c:pt idx="9">
                  <c:v>4.8627481689286961E-2</c:v>
                </c:pt>
                <c:pt idx="10">
                  <c:v>5.3890386391677016E-2</c:v>
                </c:pt>
                <c:pt idx="11">
                  <c:v>5.6309645462569342E-2</c:v>
                </c:pt>
                <c:pt idx="12">
                  <c:v>5.7925269146838897E-2</c:v>
                </c:pt>
                <c:pt idx="13">
                  <c:v>6.3257556651099847E-2</c:v>
                </c:pt>
                <c:pt idx="14">
                  <c:v>0.15298194093868564</c:v>
                </c:pt>
                <c:pt idx="15">
                  <c:v>0.16846352837322909</c:v>
                </c:pt>
              </c:numCache>
            </c:numRef>
          </c:val>
          <c:smooth val="0"/>
          <c:extLst>
            <c:ext xmlns:c16="http://schemas.microsoft.com/office/drawing/2014/chart" uri="{C3380CC4-5D6E-409C-BE32-E72D297353CC}">
              <c16:uniqueId val="{00000002-7500-49DB-9BB5-00DADB3896BC}"/>
            </c:ext>
          </c:extLst>
        </c:ser>
        <c:ser>
          <c:idx val="3"/>
          <c:order val="3"/>
          <c:tx>
            <c:strRef>
              <c:f>Sheet1!$E$593</c:f>
              <c:strCache>
                <c:ptCount val="1"/>
                <c:pt idx="0">
                  <c:v>Northeast</c:v>
                </c:pt>
              </c:strCache>
            </c:strRef>
          </c:tx>
          <c:spPr>
            <a:ln w="28575" cap="rnd">
              <a:solidFill>
                <a:schemeClr val="accent4"/>
              </a:solidFill>
              <a:prstDash val="lgDashDot"/>
              <a:round/>
            </a:ln>
            <a:effectLst/>
          </c:spPr>
          <c:marker>
            <c:symbol val="none"/>
          </c:marker>
          <c:cat>
            <c:strRef>
              <c:f>Sheet1!$A$594:$A$609</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Sheet1!$E$594:$E$609</c:f>
              <c:numCache>
                <c:formatCode>###0.0000</c:formatCode>
                <c:ptCount val="16"/>
                <c:pt idx="0">
                  <c:v>3.5488529422180962E-2</c:v>
                </c:pt>
                <c:pt idx="1">
                  <c:v>3.78561729428065E-2</c:v>
                </c:pt>
                <c:pt idx="2">
                  <c:v>3.7701098004784557E-2</c:v>
                </c:pt>
                <c:pt idx="3">
                  <c:v>4.0461722922142715E-2</c:v>
                </c:pt>
                <c:pt idx="4">
                  <c:v>4.0542692307333462E-2</c:v>
                </c:pt>
                <c:pt idx="5">
                  <c:v>4.0932039400825647E-2</c:v>
                </c:pt>
                <c:pt idx="6">
                  <c:v>4.0977196342935528E-2</c:v>
                </c:pt>
                <c:pt idx="7">
                  <c:v>4.1628544616382726E-2</c:v>
                </c:pt>
                <c:pt idx="8">
                  <c:v>4.3427565464972485E-2</c:v>
                </c:pt>
                <c:pt idx="9">
                  <c:v>4.3593372144864612E-2</c:v>
                </c:pt>
                <c:pt idx="10">
                  <c:v>4.7699714543278267E-2</c:v>
                </c:pt>
                <c:pt idx="11">
                  <c:v>4.8292232240183315E-2</c:v>
                </c:pt>
                <c:pt idx="12">
                  <c:v>5.001834774185681E-2</c:v>
                </c:pt>
                <c:pt idx="13">
                  <c:v>5.2399784422528073E-2</c:v>
                </c:pt>
                <c:pt idx="14">
                  <c:v>0.18487874623945966</c:v>
                </c:pt>
                <c:pt idx="15">
                  <c:v>0.20957215195505793</c:v>
                </c:pt>
              </c:numCache>
            </c:numRef>
          </c:val>
          <c:smooth val="0"/>
          <c:extLst>
            <c:ext xmlns:c16="http://schemas.microsoft.com/office/drawing/2014/chart" uri="{C3380CC4-5D6E-409C-BE32-E72D297353CC}">
              <c16:uniqueId val="{00000003-7500-49DB-9BB5-00DADB3896BC}"/>
            </c:ext>
          </c:extLst>
        </c:ser>
        <c:ser>
          <c:idx val="4"/>
          <c:order val="4"/>
          <c:tx>
            <c:strRef>
              <c:f>Sheet1!$F$593</c:f>
              <c:strCache>
                <c:ptCount val="1"/>
                <c:pt idx="0">
                  <c:v>Pacifc</c:v>
                </c:pt>
              </c:strCache>
            </c:strRef>
          </c:tx>
          <c:spPr>
            <a:ln w="28575" cap="rnd">
              <a:solidFill>
                <a:srgbClr val="00B050"/>
              </a:solidFill>
              <a:round/>
            </a:ln>
            <a:effectLst/>
          </c:spPr>
          <c:marker>
            <c:symbol val="none"/>
          </c:marker>
          <c:cat>
            <c:strRef>
              <c:f>Sheet1!$A$594:$A$609</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Sheet1!$F$594:$F$609</c:f>
              <c:numCache>
                <c:formatCode>###0.0000</c:formatCode>
                <c:ptCount val="16"/>
                <c:pt idx="0">
                  <c:v>4.9008450950293846E-2</c:v>
                </c:pt>
                <c:pt idx="1">
                  <c:v>4.853592612953099E-2</c:v>
                </c:pt>
                <c:pt idx="2">
                  <c:v>4.9123735792498388E-2</c:v>
                </c:pt>
                <c:pt idx="3">
                  <c:v>5.2391608006196473E-2</c:v>
                </c:pt>
                <c:pt idx="4">
                  <c:v>5.270741492255164E-2</c:v>
                </c:pt>
                <c:pt idx="5">
                  <c:v>5.427040996881366E-2</c:v>
                </c:pt>
                <c:pt idx="6">
                  <c:v>5.2797223552777682E-2</c:v>
                </c:pt>
                <c:pt idx="7">
                  <c:v>5.2668525810492958E-2</c:v>
                </c:pt>
                <c:pt idx="8">
                  <c:v>5.4098693907678103E-2</c:v>
                </c:pt>
                <c:pt idx="9">
                  <c:v>5.6112159320657495E-2</c:v>
                </c:pt>
                <c:pt idx="10">
                  <c:v>5.8593978990491985E-2</c:v>
                </c:pt>
                <c:pt idx="11">
                  <c:v>6.0742989634497056E-2</c:v>
                </c:pt>
                <c:pt idx="12">
                  <c:v>6.1898559778206234E-2</c:v>
                </c:pt>
                <c:pt idx="13">
                  <c:v>6.310416685504433E-2</c:v>
                </c:pt>
                <c:pt idx="14">
                  <c:v>0.18825440564649623</c:v>
                </c:pt>
                <c:pt idx="15">
                  <c:v>0.21411380612177999</c:v>
                </c:pt>
              </c:numCache>
            </c:numRef>
          </c:val>
          <c:smooth val="0"/>
          <c:extLst>
            <c:ext xmlns:c16="http://schemas.microsoft.com/office/drawing/2014/chart" uri="{C3380CC4-5D6E-409C-BE32-E72D297353CC}">
              <c16:uniqueId val="{00000004-7500-49DB-9BB5-00DADB3896BC}"/>
            </c:ext>
          </c:extLst>
        </c:ser>
        <c:dLbls>
          <c:showLegendKey val="0"/>
          <c:showVal val="0"/>
          <c:showCatName val="0"/>
          <c:showSerName val="0"/>
          <c:showPercent val="0"/>
          <c:showBubbleSize val="0"/>
        </c:dLbls>
        <c:smooth val="0"/>
        <c:axId val="798979856"/>
        <c:axId val="798982736"/>
      </c:lineChart>
      <c:catAx>
        <c:axId val="798979856"/>
        <c:scaling>
          <c:orientation val="minMax"/>
        </c:scaling>
        <c:delete val="0"/>
        <c:axPos val="b"/>
        <c:numFmt formatCode="General" sourceLinked="1"/>
        <c:majorTickMark val="none"/>
        <c:minorTickMark val="none"/>
        <c:tickLblPos val="nextTo"/>
        <c:spPr>
          <a:noFill/>
          <a:ln w="9525" cap="flat" cmpd="sng" algn="ctr">
            <a:solidFill>
              <a:srgbClr val="00B0F0"/>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98982736"/>
        <c:crosses val="autoZero"/>
        <c:auto val="1"/>
        <c:lblAlgn val="ctr"/>
        <c:lblOffset val="100"/>
        <c:noMultiLvlLbl val="0"/>
      </c:catAx>
      <c:valAx>
        <c:axId val="798982736"/>
        <c:scaling>
          <c:orientation val="minMax"/>
        </c:scaling>
        <c:delete val="0"/>
        <c:axPos val="l"/>
        <c:majorGridlines>
          <c:spPr>
            <a:ln w="9525" cap="flat" cmpd="sng" algn="ctr">
              <a:solidFill>
                <a:srgbClr val="00B0F0"/>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8979856"/>
        <c:crosses val="autoZero"/>
        <c:crossBetween val="between"/>
      </c:valAx>
      <c:spPr>
        <a:noFill/>
        <a:ln>
          <a:noFill/>
        </a:ln>
        <a:effectLst/>
      </c:spPr>
    </c:plotArea>
    <c:legend>
      <c:legendPos val="b"/>
      <c:overlay val="0"/>
      <c:spPr>
        <a:noFill/>
        <a:ln>
          <a:solidFill>
            <a:srgbClr val="00B0F0"/>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5B9BD5"/>
      </a:solid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prstClr val="black">
                    <a:lumMod val="65000"/>
                    <a:lumOff val="35000"/>
                  </a:prstClr>
                </a:solidFill>
                <a:latin typeface="+mn-lt"/>
                <a:ea typeface="+mn-ea"/>
                <a:cs typeface="+mn-cs"/>
              </a:defRPr>
            </a:pPr>
            <a:r>
              <a:rPr lang="en-US" sz="1800" b="0" i="0" u="none" strike="noStrike" kern="1200" spc="0" baseline="0" dirty="0">
                <a:solidFill>
                  <a:prstClr val="black">
                    <a:lumMod val="65000"/>
                    <a:lumOff val="35000"/>
                  </a:prstClr>
                </a:solidFill>
              </a:rPr>
              <a:t>Percent working from home pre-COVID and during COVID in selected states</a:t>
            </a:r>
            <a:endParaRPr lang="en-US"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Sheet1!$B$617</c:f>
              <c:strCache>
                <c:ptCount val="1"/>
                <c:pt idx="0">
                  <c:v>2006-2019</c:v>
                </c:pt>
              </c:strCache>
            </c:strRef>
          </c:tx>
          <c:spPr>
            <a:solidFill>
              <a:schemeClr val="accent1"/>
            </a:solidFill>
            <a:ln>
              <a:noFill/>
            </a:ln>
            <a:effectLst/>
          </c:spPr>
          <c:invertIfNegative val="0"/>
          <c:cat>
            <c:strRef>
              <c:f>Sheet1!$A$618:$A$633</c:f>
              <c:strCache>
                <c:ptCount val="16"/>
                <c:pt idx="0">
                  <c:v>Mississippi</c:v>
                </c:pt>
                <c:pt idx="1">
                  <c:v>Louisiana</c:v>
                </c:pt>
                <c:pt idx="2">
                  <c:v>Hawaii</c:v>
                </c:pt>
                <c:pt idx="3">
                  <c:v>Alaska</c:v>
                </c:pt>
                <c:pt idx="4">
                  <c:v>Ohio</c:v>
                </c:pt>
                <c:pt idx="5">
                  <c:v>Michigan</c:v>
                </c:pt>
                <c:pt idx="6">
                  <c:v>Florida</c:v>
                </c:pt>
                <c:pt idx="7">
                  <c:v>Texas</c:v>
                </c:pt>
                <c:pt idx="8">
                  <c:v>Georgia</c:v>
                </c:pt>
                <c:pt idx="9">
                  <c:v>North Carolina</c:v>
                </c:pt>
                <c:pt idx="10">
                  <c:v>Pennsylvania</c:v>
                </c:pt>
                <c:pt idx="11">
                  <c:v>Illinois</c:v>
                </c:pt>
                <c:pt idx="12">
                  <c:v>New York</c:v>
                </c:pt>
                <c:pt idx="13">
                  <c:v>California</c:v>
                </c:pt>
                <c:pt idx="14">
                  <c:v>Massachusetts</c:v>
                </c:pt>
                <c:pt idx="15">
                  <c:v>District of Columbia</c:v>
                </c:pt>
              </c:strCache>
            </c:strRef>
          </c:cat>
          <c:val>
            <c:numRef>
              <c:f>Sheet1!$B$618:$B$633</c:f>
              <c:numCache>
                <c:formatCode>###0.0000</c:formatCode>
                <c:ptCount val="16"/>
                <c:pt idx="0">
                  <c:v>2.3845161490412985E-2</c:v>
                </c:pt>
                <c:pt idx="1">
                  <c:v>2.7038181029129742E-2</c:v>
                </c:pt>
                <c:pt idx="2">
                  <c:v>4.5989409126202051E-2</c:v>
                </c:pt>
                <c:pt idx="3">
                  <c:v>4.8261991973776688E-2</c:v>
                </c:pt>
                <c:pt idx="4">
                  <c:v>3.7456460868687702E-2</c:v>
                </c:pt>
                <c:pt idx="5">
                  <c:v>3.7377677085606173E-2</c:v>
                </c:pt>
                <c:pt idx="6">
                  <c:v>5.2709814870242365E-2</c:v>
                </c:pt>
                <c:pt idx="7">
                  <c:v>4.3321953071620345E-2</c:v>
                </c:pt>
                <c:pt idx="8">
                  <c:v>5.1975117613316309E-2</c:v>
                </c:pt>
                <c:pt idx="9">
                  <c:v>4.9070836544577133E-2</c:v>
                </c:pt>
                <c:pt idx="10">
                  <c:v>4.1526677696770972E-2</c:v>
                </c:pt>
                <c:pt idx="11">
                  <c:v>4.3910445452360197E-2</c:v>
                </c:pt>
                <c:pt idx="12">
                  <c:v>4.0961696105280651E-2</c:v>
                </c:pt>
                <c:pt idx="13">
                  <c:v>5.421692867141012E-2</c:v>
                </c:pt>
                <c:pt idx="14">
                  <c:v>4.5850567429096274E-2</c:v>
                </c:pt>
                <c:pt idx="15">
                  <c:v>5.3989251543113799E-2</c:v>
                </c:pt>
              </c:numCache>
            </c:numRef>
          </c:val>
          <c:extLst>
            <c:ext xmlns:c16="http://schemas.microsoft.com/office/drawing/2014/chart" uri="{C3380CC4-5D6E-409C-BE32-E72D297353CC}">
              <c16:uniqueId val="{00000000-CF4B-40E9-8056-6A5153BB1ABB}"/>
            </c:ext>
          </c:extLst>
        </c:ser>
        <c:ser>
          <c:idx val="1"/>
          <c:order val="1"/>
          <c:tx>
            <c:strRef>
              <c:f>Sheet1!$C$617</c:f>
              <c:strCache>
                <c:ptCount val="1"/>
                <c:pt idx="0">
                  <c:v>2020-2021</c:v>
                </c:pt>
              </c:strCache>
            </c:strRef>
          </c:tx>
          <c:spPr>
            <a:solidFill>
              <a:schemeClr val="accent2"/>
            </a:solidFill>
            <a:ln>
              <a:noFill/>
            </a:ln>
            <a:effectLst/>
          </c:spPr>
          <c:invertIfNegative val="0"/>
          <c:cat>
            <c:strRef>
              <c:f>Sheet1!$A$618:$A$633</c:f>
              <c:strCache>
                <c:ptCount val="16"/>
                <c:pt idx="0">
                  <c:v>Mississippi</c:v>
                </c:pt>
                <c:pt idx="1">
                  <c:v>Louisiana</c:v>
                </c:pt>
                <c:pt idx="2">
                  <c:v>Hawaii</c:v>
                </c:pt>
                <c:pt idx="3">
                  <c:v>Alaska</c:v>
                </c:pt>
                <c:pt idx="4">
                  <c:v>Ohio</c:v>
                </c:pt>
                <c:pt idx="5">
                  <c:v>Michigan</c:v>
                </c:pt>
                <c:pt idx="6">
                  <c:v>Florida</c:v>
                </c:pt>
                <c:pt idx="7">
                  <c:v>Texas</c:v>
                </c:pt>
                <c:pt idx="8">
                  <c:v>Georgia</c:v>
                </c:pt>
                <c:pt idx="9">
                  <c:v>North Carolina</c:v>
                </c:pt>
                <c:pt idx="10">
                  <c:v>Pennsylvania</c:v>
                </c:pt>
                <c:pt idx="11">
                  <c:v>Illinois</c:v>
                </c:pt>
                <c:pt idx="12">
                  <c:v>New York</c:v>
                </c:pt>
                <c:pt idx="13">
                  <c:v>California</c:v>
                </c:pt>
                <c:pt idx="14">
                  <c:v>Massachusetts</c:v>
                </c:pt>
                <c:pt idx="15">
                  <c:v>District of Columbia</c:v>
                </c:pt>
              </c:strCache>
            </c:strRef>
          </c:cat>
          <c:val>
            <c:numRef>
              <c:f>Sheet1!$C$618:$C$633</c:f>
              <c:numCache>
                <c:formatCode>###0.0000</c:formatCode>
                <c:ptCount val="16"/>
                <c:pt idx="0">
                  <c:v>5.5732607140216057E-2</c:v>
                </c:pt>
                <c:pt idx="1">
                  <c:v>8.2858623152606475E-2</c:v>
                </c:pt>
                <c:pt idx="2">
                  <c:v>0.10449503662348535</c:v>
                </c:pt>
                <c:pt idx="3">
                  <c:v>0.10725575716565786</c:v>
                </c:pt>
                <c:pt idx="4">
                  <c:v>0.14128530836401237</c:v>
                </c:pt>
                <c:pt idx="5">
                  <c:v>0.15338447373187872</c:v>
                </c:pt>
                <c:pt idx="6">
                  <c:v>0.15589541981226937</c:v>
                </c:pt>
                <c:pt idx="7">
                  <c:v>0.15611333918407225</c:v>
                </c:pt>
                <c:pt idx="8">
                  <c:v>0.17031902713361718</c:v>
                </c:pt>
                <c:pt idx="9">
                  <c:v>0.17330955839368958</c:v>
                </c:pt>
                <c:pt idx="10">
                  <c:v>0.1756835993197268</c:v>
                </c:pt>
                <c:pt idx="11">
                  <c:v>0.1793146468951512</c:v>
                </c:pt>
                <c:pt idx="12">
                  <c:v>0.18660202241184837</c:v>
                </c:pt>
                <c:pt idx="13">
                  <c:v>0.20112929506152449</c:v>
                </c:pt>
                <c:pt idx="14">
                  <c:v>0.22711402045515097</c:v>
                </c:pt>
                <c:pt idx="15">
                  <c:v>0.40877555626011458</c:v>
                </c:pt>
              </c:numCache>
            </c:numRef>
          </c:val>
          <c:extLst>
            <c:ext xmlns:c16="http://schemas.microsoft.com/office/drawing/2014/chart" uri="{C3380CC4-5D6E-409C-BE32-E72D297353CC}">
              <c16:uniqueId val="{00000001-CF4B-40E9-8056-6A5153BB1ABB}"/>
            </c:ext>
          </c:extLst>
        </c:ser>
        <c:dLbls>
          <c:showLegendKey val="0"/>
          <c:showVal val="0"/>
          <c:showCatName val="0"/>
          <c:showSerName val="0"/>
          <c:showPercent val="0"/>
          <c:showBubbleSize val="0"/>
        </c:dLbls>
        <c:gapWidth val="219"/>
        <c:overlap val="-27"/>
        <c:axId val="555087168"/>
        <c:axId val="555091008"/>
      </c:barChart>
      <c:catAx>
        <c:axId val="555087168"/>
        <c:scaling>
          <c:orientation val="minMax"/>
        </c:scaling>
        <c:delete val="0"/>
        <c:axPos val="b"/>
        <c:numFmt formatCode="General" sourceLinked="1"/>
        <c:majorTickMark val="none"/>
        <c:minorTickMark val="none"/>
        <c:tickLblPos val="nextTo"/>
        <c:spPr>
          <a:noFill/>
          <a:ln w="9525" cap="flat" cmpd="sng" algn="ctr">
            <a:solidFill>
              <a:srgbClr val="5B9BD5"/>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55091008"/>
        <c:crosses val="autoZero"/>
        <c:auto val="1"/>
        <c:lblAlgn val="ctr"/>
        <c:lblOffset val="100"/>
        <c:noMultiLvlLbl val="0"/>
      </c:catAx>
      <c:valAx>
        <c:axId val="555091008"/>
        <c:scaling>
          <c:orientation val="minMax"/>
        </c:scaling>
        <c:delete val="0"/>
        <c:axPos val="l"/>
        <c:majorGridlines>
          <c:spPr>
            <a:ln w="9525" cap="flat" cmpd="sng" algn="ctr">
              <a:solidFill>
                <a:srgbClr val="5B9BD5"/>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55087168"/>
        <c:crosses val="autoZero"/>
        <c:crossBetween val="between"/>
      </c:valAx>
      <c:spPr>
        <a:noFill/>
        <a:ln>
          <a:noFill/>
        </a:ln>
        <a:effectLst/>
      </c:spPr>
    </c:plotArea>
    <c:legend>
      <c:legendPos val="b"/>
      <c:overlay val="0"/>
      <c:spPr>
        <a:noFill/>
        <a:ln>
          <a:solidFill>
            <a:srgbClr val="5B9BD5"/>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5B9BD5"/>
      </a:solidFill>
    </a:ln>
    <a:effectLst/>
  </c:spPr>
  <c:txPr>
    <a:bodyPr/>
    <a:lstStyle/>
    <a:p>
      <a:pPr>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Percent working</a:t>
            </a:r>
            <a:r>
              <a:rPr lang="en-US" sz="2000" baseline="0" dirty="0"/>
              <a:t> from home by year and residence PUMA population density</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Sheet1!$B$487</c:f>
              <c:strCache>
                <c:ptCount val="1"/>
                <c:pt idx="0">
                  <c:v>under 250</c:v>
                </c:pt>
              </c:strCache>
            </c:strRef>
          </c:tx>
          <c:spPr>
            <a:ln w="28575" cap="rnd">
              <a:solidFill>
                <a:schemeClr val="tx1"/>
              </a:solidFill>
              <a:prstDash val="sysDot"/>
              <a:round/>
            </a:ln>
            <a:effectLst/>
          </c:spPr>
          <c:marker>
            <c:symbol val="none"/>
          </c:marker>
          <c:cat>
            <c:strRef>
              <c:f>Sheet1!$A$488:$A$503</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Sheet1!$B$488:$B$503</c:f>
              <c:numCache>
                <c:formatCode>###0.0000</c:formatCode>
                <c:ptCount val="16"/>
                <c:pt idx="0">
                  <c:v>4.2022405164210234E-2</c:v>
                </c:pt>
                <c:pt idx="1">
                  <c:v>4.440136576239772E-2</c:v>
                </c:pt>
                <c:pt idx="2">
                  <c:v>4.2925744170922021E-2</c:v>
                </c:pt>
                <c:pt idx="3">
                  <c:v>4.4388740980266725E-2</c:v>
                </c:pt>
                <c:pt idx="4">
                  <c:v>4.4767621820961057E-2</c:v>
                </c:pt>
                <c:pt idx="5">
                  <c:v>4.3297350713869732E-2</c:v>
                </c:pt>
                <c:pt idx="6">
                  <c:v>4.1785317768353182E-2</c:v>
                </c:pt>
                <c:pt idx="7">
                  <c:v>4.0713966789275823E-2</c:v>
                </c:pt>
                <c:pt idx="8">
                  <c:v>4.1844915047265216E-2</c:v>
                </c:pt>
                <c:pt idx="9">
                  <c:v>4.2207503852724544E-2</c:v>
                </c:pt>
                <c:pt idx="10">
                  <c:v>4.5954364562470616E-2</c:v>
                </c:pt>
                <c:pt idx="11">
                  <c:v>4.7260217754005483E-2</c:v>
                </c:pt>
                <c:pt idx="12">
                  <c:v>4.7754007473463374E-2</c:v>
                </c:pt>
                <c:pt idx="13">
                  <c:v>4.9545947490037844E-2</c:v>
                </c:pt>
                <c:pt idx="14">
                  <c:v>8.8208478841273738E-2</c:v>
                </c:pt>
                <c:pt idx="15">
                  <c:v>9.5500546767450678E-2</c:v>
                </c:pt>
              </c:numCache>
            </c:numRef>
          </c:val>
          <c:smooth val="0"/>
          <c:extLst>
            <c:ext xmlns:c16="http://schemas.microsoft.com/office/drawing/2014/chart" uri="{C3380CC4-5D6E-409C-BE32-E72D297353CC}">
              <c16:uniqueId val="{00000000-DB0A-4F77-B698-8EEAF3A21B16}"/>
            </c:ext>
          </c:extLst>
        </c:ser>
        <c:ser>
          <c:idx val="1"/>
          <c:order val="1"/>
          <c:tx>
            <c:strRef>
              <c:f>Sheet1!$C$487</c:f>
              <c:strCache>
                <c:ptCount val="1"/>
                <c:pt idx="0">
                  <c:v>250-1000</c:v>
                </c:pt>
              </c:strCache>
            </c:strRef>
          </c:tx>
          <c:spPr>
            <a:ln w="28575" cap="rnd">
              <a:solidFill>
                <a:schemeClr val="accent2"/>
              </a:solidFill>
              <a:prstDash val="sysDash"/>
              <a:round/>
            </a:ln>
            <a:effectLst/>
          </c:spPr>
          <c:marker>
            <c:symbol val="none"/>
          </c:marker>
          <c:cat>
            <c:strRef>
              <c:f>Sheet1!$A$488:$A$503</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Sheet1!$C$488:$C$503</c:f>
              <c:numCache>
                <c:formatCode>###0.0000</c:formatCode>
                <c:ptCount val="16"/>
                <c:pt idx="0">
                  <c:v>3.7705246678395886E-2</c:v>
                </c:pt>
                <c:pt idx="1">
                  <c:v>4.0811223800556448E-2</c:v>
                </c:pt>
                <c:pt idx="2">
                  <c:v>4.0788294624741997E-2</c:v>
                </c:pt>
                <c:pt idx="3">
                  <c:v>4.2680584474191478E-2</c:v>
                </c:pt>
                <c:pt idx="4">
                  <c:v>4.2180585919394928E-2</c:v>
                </c:pt>
                <c:pt idx="5">
                  <c:v>4.2477521598525504E-2</c:v>
                </c:pt>
                <c:pt idx="6">
                  <c:v>4.3093228287128513E-2</c:v>
                </c:pt>
                <c:pt idx="7">
                  <c:v>4.2155170274709705E-2</c:v>
                </c:pt>
                <c:pt idx="8">
                  <c:v>4.426304189392951E-2</c:v>
                </c:pt>
                <c:pt idx="9">
                  <c:v>4.5857037609358491E-2</c:v>
                </c:pt>
                <c:pt idx="10">
                  <c:v>4.9252235755303381E-2</c:v>
                </c:pt>
                <c:pt idx="11">
                  <c:v>5.2186935270140872E-2</c:v>
                </c:pt>
                <c:pt idx="12">
                  <c:v>5.4187454189346944E-2</c:v>
                </c:pt>
                <c:pt idx="13">
                  <c:v>5.7772202675658878E-2</c:v>
                </c:pt>
                <c:pt idx="14">
                  <c:v>0.13469867419549805</c:v>
                </c:pt>
                <c:pt idx="15">
                  <c:v>0.15065165294966998</c:v>
                </c:pt>
              </c:numCache>
            </c:numRef>
          </c:val>
          <c:smooth val="0"/>
          <c:extLst>
            <c:ext xmlns:c16="http://schemas.microsoft.com/office/drawing/2014/chart" uri="{C3380CC4-5D6E-409C-BE32-E72D297353CC}">
              <c16:uniqueId val="{00000001-DB0A-4F77-B698-8EEAF3A21B16}"/>
            </c:ext>
          </c:extLst>
        </c:ser>
        <c:ser>
          <c:idx val="2"/>
          <c:order val="2"/>
          <c:tx>
            <c:strRef>
              <c:f>Sheet1!$D$487</c:f>
              <c:strCache>
                <c:ptCount val="1"/>
                <c:pt idx="0">
                  <c:v>1000-2500</c:v>
                </c:pt>
              </c:strCache>
            </c:strRef>
          </c:tx>
          <c:spPr>
            <a:ln w="28575" cap="rnd">
              <a:solidFill>
                <a:srgbClr val="00B0F0"/>
              </a:solidFill>
              <a:prstDash val="lgDash"/>
              <a:round/>
            </a:ln>
            <a:effectLst/>
          </c:spPr>
          <c:marker>
            <c:symbol val="none"/>
          </c:marker>
          <c:cat>
            <c:strRef>
              <c:f>Sheet1!$A$488:$A$503</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Sheet1!$D$488:$D$503</c:f>
              <c:numCache>
                <c:formatCode>###0.0000</c:formatCode>
                <c:ptCount val="16"/>
                <c:pt idx="0">
                  <c:v>3.9992072423822161E-2</c:v>
                </c:pt>
                <c:pt idx="1">
                  <c:v>4.0509292239376382E-2</c:v>
                </c:pt>
                <c:pt idx="2">
                  <c:v>4.1386342585955645E-2</c:v>
                </c:pt>
                <c:pt idx="3">
                  <c:v>4.3917178688860699E-2</c:v>
                </c:pt>
                <c:pt idx="4">
                  <c:v>4.4034773205462938E-2</c:v>
                </c:pt>
                <c:pt idx="5">
                  <c:v>4.5383394960306321E-2</c:v>
                </c:pt>
                <c:pt idx="6">
                  <c:v>4.6438193026002383E-2</c:v>
                </c:pt>
                <c:pt idx="7">
                  <c:v>4.78269796928587E-2</c:v>
                </c:pt>
                <c:pt idx="8">
                  <c:v>4.8254432876930098E-2</c:v>
                </c:pt>
                <c:pt idx="9">
                  <c:v>4.9851237935721458E-2</c:v>
                </c:pt>
                <c:pt idx="10">
                  <c:v>5.6166562076796024E-2</c:v>
                </c:pt>
                <c:pt idx="11">
                  <c:v>5.8033286264277333E-2</c:v>
                </c:pt>
                <c:pt idx="12">
                  <c:v>5.9379276467556745E-2</c:v>
                </c:pt>
                <c:pt idx="13">
                  <c:v>6.4387428523337287E-2</c:v>
                </c:pt>
                <c:pt idx="14">
                  <c:v>0.17017370974457247</c:v>
                </c:pt>
                <c:pt idx="15">
                  <c:v>0.19778465911695636</c:v>
                </c:pt>
              </c:numCache>
            </c:numRef>
          </c:val>
          <c:smooth val="0"/>
          <c:extLst>
            <c:ext xmlns:c16="http://schemas.microsoft.com/office/drawing/2014/chart" uri="{C3380CC4-5D6E-409C-BE32-E72D297353CC}">
              <c16:uniqueId val="{00000002-DB0A-4F77-B698-8EEAF3A21B16}"/>
            </c:ext>
          </c:extLst>
        </c:ser>
        <c:ser>
          <c:idx val="3"/>
          <c:order val="3"/>
          <c:tx>
            <c:strRef>
              <c:f>Sheet1!$E$487</c:f>
              <c:strCache>
                <c:ptCount val="1"/>
                <c:pt idx="0">
                  <c:v>2500-5000</c:v>
                </c:pt>
              </c:strCache>
            </c:strRef>
          </c:tx>
          <c:spPr>
            <a:ln w="28575" cap="rnd">
              <a:solidFill>
                <a:schemeClr val="accent4"/>
              </a:solidFill>
              <a:prstDash val="lgDashDot"/>
              <a:round/>
            </a:ln>
            <a:effectLst/>
          </c:spPr>
          <c:marker>
            <c:symbol val="none"/>
          </c:marker>
          <c:cat>
            <c:strRef>
              <c:f>Sheet1!$A$488:$A$503</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Sheet1!$E$488:$E$503</c:f>
              <c:numCache>
                <c:formatCode>###0.0000</c:formatCode>
                <c:ptCount val="16"/>
                <c:pt idx="0">
                  <c:v>4.0339050598850158E-2</c:v>
                </c:pt>
                <c:pt idx="1">
                  <c:v>4.1677262470112553E-2</c:v>
                </c:pt>
                <c:pt idx="2">
                  <c:v>4.1701043572076053E-2</c:v>
                </c:pt>
                <c:pt idx="3">
                  <c:v>4.4084696681430842E-2</c:v>
                </c:pt>
                <c:pt idx="4">
                  <c:v>4.3561295888131318E-2</c:v>
                </c:pt>
                <c:pt idx="5">
                  <c:v>4.5100036936554483E-2</c:v>
                </c:pt>
                <c:pt idx="6">
                  <c:v>4.6281096349636099E-2</c:v>
                </c:pt>
                <c:pt idx="7">
                  <c:v>4.5794087867335534E-2</c:v>
                </c:pt>
                <c:pt idx="8">
                  <c:v>4.7223237123929153E-2</c:v>
                </c:pt>
                <c:pt idx="9">
                  <c:v>4.8678461193880397E-2</c:v>
                </c:pt>
                <c:pt idx="10">
                  <c:v>5.2824630753792651E-2</c:v>
                </c:pt>
                <c:pt idx="11">
                  <c:v>5.4262563078058088E-2</c:v>
                </c:pt>
                <c:pt idx="12">
                  <c:v>5.5805436739544072E-2</c:v>
                </c:pt>
                <c:pt idx="13">
                  <c:v>6.1312545247862664E-2</c:v>
                </c:pt>
                <c:pt idx="14">
                  <c:v>0.19095345803767258</c:v>
                </c:pt>
                <c:pt idx="15">
                  <c:v>0.21328866003125779</c:v>
                </c:pt>
              </c:numCache>
            </c:numRef>
          </c:val>
          <c:smooth val="0"/>
          <c:extLst>
            <c:ext xmlns:c16="http://schemas.microsoft.com/office/drawing/2014/chart" uri="{C3380CC4-5D6E-409C-BE32-E72D297353CC}">
              <c16:uniqueId val="{00000003-DB0A-4F77-B698-8EEAF3A21B16}"/>
            </c:ext>
          </c:extLst>
        </c:ser>
        <c:ser>
          <c:idx val="4"/>
          <c:order val="4"/>
          <c:tx>
            <c:strRef>
              <c:f>Sheet1!$F$487</c:f>
              <c:strCache>
                <c:ptCount val="1"/>
                <c:pt idx="0">
                  <c:v>over 5000</c:v>
                </c:pt>
              </c:strCache>
            </c:strRef>
          </c:tx>
          <c:spPr>
            <a:ln w="28575" cap="rnd">
              <a:solidFill>
                <a:srgbClr val="00B050"/>
              </a:solidFill>
              <a:round/>
            </a:ln>
            <a:effectLst/>
          </c:spPr>
          <c:marker>
            <c:symbol val="none"/>
          </c:marker>
          <c:cat>
            <c:strRef>
              <c:f>Sheet1!$A$488:$A$503</c:f>
              <c:strCach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strCache>
            </c:strRef>
          </c:cat>
          <c:val>
            <c:numRef>
              <c:f>Sheet1!$F$488:$F$503</c:f>
              <c:numCache>
                <c:formatCode>###0.0000</c:formatCode>
                <c:ptCount val="16"/>
                <c:pt idx="0">
                  <c:v>3.5730494689222576E-2</c:v>
                </c:pt>
                <c:pt idx="1">
                  <c:v>3.6873845684144223E-2</c:v>
                </c:pt>
                <c:pt idx="2">
                  <c:v>3.777270533604625E-2</c:v>
                </c:pt>
                <c:pt idx="3">
                  <c:v>3.9060539158664184E-2</c:v>
                </c:pt>
                <c:pt idx="4">
                  <c:v>4.1364370914475583E-2</c:v>
                </c:pt>
                <c:pt idx="5">
                  <c:v>4.0473154641211262E-2</c:v>
                </c:pt>
                <c:pt idx="6">
                  <c:v>4.0723514996354876E-2</c:v>
                </c:pt>
                <c:pt idx="7">
                  <c:v>4.1138135505044512E-2</c:v>
                </c:pt>
                <c:pt idx="8">
                  <c:v>4.2624864457618213E-2</c:v>
                </c:pt>
                <c:pt idx="9">
                  <c:v>4.4086465744350094E-2</c:v>
                </c:pt>
                <c:pt idx="10">
                  <c:v>4.7131031385095168E-2</c:v>
                </c:pt>
                <c:pt idx="11">
                  <c:v>4.8588184348645619E-2</c:v>
                </c:pt>
                <c:pt idx="12">
                  <c:v>4.9048117446600946E-2</c:v>
                </c:pt>
                <c:pt idx="13">
                  <c:v>5.1491651061758452E-2</c:v>
                </c:pt>
                <c:pt idx="14">
                  <c:v>0.19527673781774585</c:v>
                </c:pt>
                <c:pt idx="15">
                  <c:v>0.22516290728109462</c:v>
                </c:pt>
              </c:numCache>
            </c:numRef>
          </c:val>
          <c:smooth val="0"/>
          <c:extLst>
            <c:ext xmlns:c16="http://schemas.microsoft.com/office/drawing/2014/chart" uri="{C3380CC4-5D6E-409C-BE32-E72D297353CC}">
              <c16:uniqueId val="{00000004-DB0A-4F77-B698-8EEAF3A21B16}"/>
            </c:ext>
          </c:extLst>
        </c:ser>
        <c:dLbls>
          <c:showLegendKey val="0"/>
          <c:showVal val="0"/>
          <c:showCatName val="0"/>
          <c:showSerName val="0"/>
          <c:showPercent val="0"/>
          <c:showBubbleSize val="0"/>
        </c:dLbls>
        <c:smooth val="0"/>
        <c:axId val="514656416"/>
        <c:axId val="514647776"/>
      </c:lineChart>
      <c:catAx>
        <c:axId val="514656416"/>
        <c:scaling>
          <c:orientation val="minMax"/>
        </c:scaling>
        <c:delete val="0"/>
        <c:axPos val="b"/>
        <c:numFmt formatCode="General" sourceLinked="1"/>
        <c:majorTickMark val="none"/>
        <c:minorTickMark val="none"/>
        <c:tickLblPos val="nextTo"/>
        <c:spPr>
          <a:noFill/>
          <a:ln w="9525" cap="flat" cmpd="sng" algn="ctr">
            <a:solidFill>
              <a:srgbClr val="0070C0"/>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4647776"/>
        <c:crosses val="autoZero"/>
        <c:auto val="1"/>
        <c:lblAlgn val="ctr"/>
        <c:lblOffset val="100"/>
        <c:noMultiLvlLbl val="0"/>
      </c:catAx>
      <c:valAx>
        <c:axId val="514647776"/>
        <c:scaling>
          <c:orientation val="minMax"/>
        </c:scaling>
        <c:delete val="0"/>
        <c:axPos val="l"/>
        <c:majorGridlines>
          <c:spPr>
            <a:ln w="9525" cap="flat" cmpd="sng" algn="ctr">
              <a:solidFill>
                <a:srgbClr val="0070C0"/>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14656416"/>
        <c:crosses val="autoZero"/>
        <c:crossBetween val="between"/>
      </c:valAx>
      <c:spPr>
        <a:noFill/>
        <a:ln>
          <a:noFill/>
        </a:ln>
        <a:effectLst/>
      </c:spPr>
    </c:plotArea>
    <c:legend>
      <c:legendPos val="b"/>
      <c:overlay val="0"/>
      <c:spPr>
        <a:noFill/>
        <a:ln>
          <a:solidFill>
            <a:srgbClr val="5B9BD5"/>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5B9BD5"/>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CA" sz="1600" dirty="0"/>
              <a:t>Percent</a:t>
            </a:r>
            <a:r>
              <a:rPr lang="en-CA" sz="1600" baseline="0" dirty="0"/>
              <a:t> of workdays that are telework days (ATUS) and Percent of workers usually working from home (ACS)</a:t>
            </a:r>
            <a:endParaRPr lang="en-US" sz="1600" dirty="0"/>
          </a:p>
        </c:rich>
      </c:tx>
      <c:layout>
        <c:manualLayout>
          <c:xMode val="edge"/>
          <c:yMode val="edge"/>
          <c:x val="7.9659844594922799E-2"/>
          <c:y val="2.394633435224222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spPr>
            <a:ln w="28575" cap="rnd">
              <a:solidFill>
                <a:schemeClr val="accent3"/>
              </a:solidFill>
              <a:round/>
            </a:ln>
            <a:effectLst/>
          </c:spPr>
          <c:marker>
            <c:symbol val="none"/>
          </c:marker>
          <c:cat>
            <c:numRef>
              <c:f>Sheet1!$A$6:$A$24</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Sheet1!$D$6:$D$24</c:f>
              <c:numCache>
                <c:formatCode>0.00%</c:formatCode>
                <c:ptCount val="19"/>
                <c:pt idx="0">
                  <c:v>3.8600000000000002E-2</c:v>
                </c:pt>
                <c:pt idx="1">
                  <c:v>4.1700000000000001E-2</c:v>
                </c:pt>
                <c:pt idx="2">
                  <c:v>4.5199999999999997E-2</c:v>
                </c:pt>
                <c:pt idx="3">
                  <c:v>5.4600000000000003E-2</c:v>
                </c:pt>
                <c:pt idx="4">
                  <c:v>5.4699999999999999E-2</c:v>
                </c:pt>
                <c:pt idx="5">
                  <c:v>5.1299999999999998E-2</c:v>
                </c:pt>
                <c:pt idx="6">
                  <c:v>5.4600000000000003E-2</c:v>
                </c:pt>
                <c:pt idx="7">
                  <c:v>5.2499999999999998E-2</c:v>
                </c:pt>
                <c:pt idx="8">
                  <c:v>5.7700000000000001E-2</c:v>
                </c:pt>
                <c:pt idx="9">
                  <c:v>6.08E-2</c:v>
                </c:pt>
                <c:pt idx="10">
                  <c:v>5.7299999999999997E-2</c:v>
                </c:pt>
                <c:pt idx="11">
                  <c:v>6.3200000000000006E-2</c:v>
                </c:pt>
                <c:pt idx="12">
                  <c:v>5.8000000000000003E-2</c:v>
                </c:pt>
                <c:pt idx="13">
                  <c:v>7.3700000000000002E-2</c:v>
                </c:pt>
                <c:pt idx="14">
                  <c:v>0.2369</c:v>
                </c:pt>
                <c:pt idx="15">
                  <c:v>0.2465</c:v>
                </c:pt>
                <c:pt idx="16">
                  <c:v>0.22090000000000001</c:v>
                </c:pt>
                <c:pt idx="17">
                  <c:v>0.1978</c:v>
                </c:pt>
                <c:pt idx="18">
                  <c:v>0.19620000000000001</c:v>
                </c:pt>
              </c:numCache>
            </c:numRef>
          </c:val>
          <c:smooth val="0"/>
          <c:extLst>
            <c:ext xmlns:c16="http://schemas.microsoft.com/office/drawing/2014/chart" uri="{C3380CC4-5D6E-409C-BE32-E72D297353CC}">
              <c16:uniqueId val="{00000000-8CA4-474C-BC93-EAE35685B9EE}"/>
            </c:ext>
          </c:extLst>
        </c:ser>
        <c:ser>
          <c:idx val="3"/>
          <c:order val="3"/>
          <c:spPr>
            <a:ln w="28575" cap="rnd">
              <a:solidFill>
                <a:schemeClr val="accent4"/>
              </a:solidFill>
              <a:round/>
            </a:ln>
            <a:effectLst/>
          </c:spPr>
          <c:marker>
            <c:symbol val="none"/>
          </c:marker>
          <c:cat>
            <c:numRef>
              <c:f>Sheet1!$A$6:$A$24</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Sheet1!$E$6:$E$24</c:f>
              <c:numCache>
                <c:formatCode>0.00%</c:formatCode>
                <c:ptCount val="19"/>
                <c:pt idx="0">
                  <c:v>3.6400000000000002E-2</c:v>
                </c:pt>
                <c:pt idx="1">
                  <c:v>3.8100000000000002E-2</c:v>
                </c:pt>
                <c:pt idx="2">
                  <c:v>3.8300000000000001E-2</c:v>
                </c:pt>
                <c:pt idx="3">
                  <c:v>4.0300000000000002E-2</c:v>
                </c:pt>
                <c:pt idx="4">
                  <c:v>4.0500000000000001E-2</c:v>
                </c:pt>
                <c:pt idx="5">
                  <c:v>4.07E-2</c:v>
                </c:pt>
                <c:pt idx="6">
                  <c:v>4.1300000000000003E-2</c:v>
                </c:pt>
                <c:pt idx="7">
                  <c:v>4.1300000000000003E-2</c:v>
                </c:pt>
                <c:pt idx="8">
                  <c:v>4.2599999999999999E-2</c:v>
                </c:pt>
                <c:pt idx="9">
                  <c:v>4.4400000000000002E-2</c:v>
                </c:pt>
                <c:pt idx="10">
                  <c:v>4.8399999999999999E-2</c:v>
                </c:pt>
                <c:pt idx="11">
                  <c:v>5.0299999999999997E-2</c:v>
                </c:pt>
                <c:pt idx="12">
                  <c:v>5.16E-2</c:v>
                </c:pt>
                <c:pt idx="13">
                  <c:v>5.5399999999999998E-2</c:v>
                </c:pt>
                <c:pt idx="14">
                  <c:v>0.154</c:v>
                </c:pt>
                <c:pt idx="15">
                  <c:v>0.17499999999999999</c:v>
                </c:pt>
                <c:pt idx="16">
                  <c:v>0.1487</c:v>
                </c:pt>
                <c:pt idx="17">
                  <c:v>0.1363</c:v>
                </c:pt>
                <c:pt idx="18">
                  <c:v>0.13320000000000001</c:v>
                </c:pt>
              </c:numCache>
            </c:numRef>
          </c:val>
          <c:smooth val="0"/>
          <c:extLst>
            <c:ext xmlns:c16="http://schemas.microsoft.com/office/drawing/2014/chart" uri="{C3380CC4-5D6E-409C-BE32-E72D297353CC}">
              <c16:uniqueId val="{00000001-8CA4-474C-BC93-EAE35685B9EE}"/>
            </c:ext>
          </c:extLst>
        </c:ser>
        <c:dLbls>
          <c:showLegendKey val="0"/>
          <c:showVal val="0"/>
          <c:showCatName val="0"/>
          <c:showSerName val="0"/>
          <c:showPercent val="0"/>
          <c:showBubbleSize val="0"/>
        </c:dLbls>
        <c:smooth val="0"/>
        <c:axId val="1515330624"/>
        <c:axId val="1515331104"/>
        <c:extLst>
          <c:ext xmlns:c15="http://schemas.microsoft.com/office/drawing/2012/chart" uri="{02D57815-91ED-43cb-92C2-25804820EDAC}">
            <c15:filteredLineSeries>
              <c15:ser>
                <c:idx val="0"/>
                <c:order val="0"/>
                <c:spPr>
                  <a:ln w="28575" cap="rnd">
                    <a:solidFill>
                      <a:schemeClr val="accent1"/>
                    </a:solidFill>
                    <a:round/>
                  </a:ln>
                  <a:effectLst/>
                </c:spPr>
                <c:marker>
                  <c:symbol val="none"/>
                </c:marker>
                <c:cat>
                  <c:numRef>
                    <c:extLst>
                      <c:ext uri="{02D57815-91ED-43cb-92C2-25804820EDAC}">
                        <c15:formulaRef>
                          <c15:sqref>Sheet1!$A$6:$A$24</c15:sqref>
                        </c15:formulaRef>
                      </c:ext>
                    </c:extLst>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extLst>
                      <c:ext uri="{02D57815-91ED-43cb-92C2-25804820EDAC}">
                        <c15:formulaRef>
                          <c15:sqref>Sheet1!$B$6:$B$24</c15:sqref>
                        </c15:formulaRef>
                      </c:ext>
                    </c:extLst>
                    <c:numCache>
                      <c:formatCode>0.00%</c:formatCode>
                      <c:ptCount val="19"/>
                      <c:pt idx="0">
                        <c:v>5.8200000000000002E-2</c:v>
                      </c:pt>
                      <c:pt idx="1">
                        <c:v>5.8000000000000003E-2</c:v>
                      </c:pt>
                      <c:pt idx="2">
                        <c:v>6.3399999999999998E-2</c:v>
                      </c:pt>
                      <c:pt idx="3">
                        <c:v>7.3499999999999996E-2</c:v>
                      </c:pt>
                      <c:pt idx="4">
                        <c:v>7.2800000000000004E-2</c:v>
                      </c:pt>
                      <c:pt idx="5">
                        <c:v>6.7199999999999996E-2</c:v>
                      </c:pt>
                      <c:pt idx="6">
                        <c:v>7.6999999999999999E-2</c:v>
                      </c:pt>
                      <c:pt idx="7">
                        <c:v>7.1300000000000002E-2</c:v>
                      </c:pt>
                      <c:pt idx="8">
                        <c:v>7.2099999999999997E-2</c:v>
                      </c:pt>
                      <c:pt idx="9">
                        <c:v>7.7700000000000005E-2</c:v>
                      </c:pt>
                      <c:pt idx="10">
                        <c:v>7.4200000000000002E-2</c:v>
                      </c:pt>
                      <c:pt idx="11">
                        <c:v>7.8899999999999998E-2</c:v>
                      </c:pt>
                      <c:pt idx="12">
                        <c:v>7.7399999999999997E-2</c:v>
                      </c:pt>
                      <c:pt idx="13">
                        <c:v>8.8800000000000004E-2</c:v>
                      </c:pt>
                      <c:pt idx="14">
                        <c:v>0.24490000000000001</c:v>
                      </c:pt>
                      <c:pt idx="15">
                        <c:v>0.2467</c:v>
                      </c:pt>
                      <c:pt idx="16">
                        <c:v>0.2266</c:v>
                      </c:pt>
                      <c:pt idx="17" formatCode="General">
                        <c:v>0.20269999999999999</c:v>
                      </c:pt>
                      <c:pt idx="18" formatCode="General">
                        <c:v>0.20300000000000001</c:v>
                      </c:pt>
                    </c:numCache>
                  </c:numRef>
                </c:val>
                <c:smooth val="0"/>
                <c:extLst>
                  <c:ext xmlns:c16="http://schemas.microsoft.com/office/drawing/2014/chart" uri="{C3380CC4-5D6E-409C-BE32-E72D297353CC}">
                    <c16:uniqueId val="{00000002-8CA4-474C-BC93-EAE35685B9EE}"/>
                  </c:ext>
                </c:extLst>
              </c15:ser>
            </c15:filteredLineSeries>
            <c15:filteredLineSeries>
              <c15:ser>
                <c:idx val="1"/>
                <c:order val="1"/>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Sheet1!$A$6:$A$24</c15:sqref>
                        </c15:formulaRef>
                      </c:ext>
                    </c:extLst>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extLst xmlns:c15="http://schemas.microsoft.com/office/drawing/2012/chart">
                      <c:ext xmlns:c15="http://schemas.microsoft.com/office/drawing/2012/chart" uri="{02D57815-91ED-43cb-92C2-25804820EDAC}">
                        <c15:formulaRef>
                          <c15:sqref>Sheet1!$C$6:$C$24</c15:sqref>
                        </c15:formulaRef>
                      </c:ext>
                    </c:extLst>
                    <c:numCache>
                      <c:formatCode>0.00%</c:formatCode>
                      <c:ptCount val="19"/>
                      <c:pt idx="0">
                        <c:v>4.3700000000000003E-2</c:v>
                      </c:pt>
                      <c:pt idx="1">
                        <c:v>4.5199999999999997E-2</c:v>
                      </c:pt>
                      <c:pt idx="2">
                        <c:v>5.1400000000000001E-2</c:v>
                      </c:pt>
                      <c:pt idx="3">
                        <c:v>5.8900000000000001E-2</c:v>
                      </c:pt>
                      <c:pt idx="4">
                        <c:v>6.0499999999999998E-2</c:v>
                      </c:pt>
                      <c:pt idx="5">
                        <c:v>5.3800000000000001E-2</c:v>
                      </c:pt>
                      <c:pt idx="6">
                        <c:v>6.6100000000000006E-2</c:v>
                      </c:pt>
                      <c:pt idx="7">
                        <c:v>5.8200000000000002E-2</c:v>
                      </c:pt>
                      <c:pt idx="8">
                        <c:v>6.0999999999999999E-2</c:v>
                      </c:pt>
                      <c:pt idx="9">
                        <c:v>6.3399999999999998E-2</c:v>
                      </c:pt>
                      <c:pt idx="10">
                        <c:v>6.2399999999999997E-2</c:v>
                      </c:pt>
                      <c:pt idx="11">
                        <c:v>6.7900000000000002E-2</c:v>
                      </c:pt>
                      <c:pt idx="12">
                        <c:v>6.2300000000000001E-2</c:v>
                      </c:pt>
                      <c:pt idx="13">
                        <c:v>7.7899999999999997E-2</c:v>
                      </c:pt>
                      <c:pt idx="14">
                        <c:v>0.24610000000000001</c:v>
                      </c:pt>
                      <c:pt idx="15">
                        <c:v>0.24929999999999999</c:v>
                      </c:pt>
                      <c:pt idx="16">
                        <c:v>0.22600000000000001</c:v>
                      </c:pt>
                      <c:pt idx="17" formatCode="General">
                        <c:v>0.2001</c:v>
                      </c:pt>
                      <c:pt idx="18" formatCode="General">
                        <c:v>0.2001</c:v>
                      </c:pt>
                    </c:numCache>
                  </c:numRef>
                </c:val>
                <c:smooth val="0"/>
                <c:extLst xmlns:c15="http://schemas.microsoft.com/office/drawing/2012/chart">
                  <c:ext xmlns:c16="http://schemas.microsoft.com/office/drawing/2014/chart" uri="{C3380CC4-5D6E-409C-BE32-E72D297353CC}">
                    <c16:uniqueId val="{00000003-8CA4-474C-BC93-EAE35685B9EE}"/>
                  </c:ext>
                </c:extLst>
              </c15:ser>
            </c15:filteredLineSeries>
          </c:ext>
        </c:extLst>
      </c:lineChart>
      <c:catAx>
        <c:axId val="151533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15331104"/>
        <c:crosses val="autoZero"/>
        <c:auto val="1"/>
        <c:lblAlgn val="ctr"/>
        <c:lblOffset val="100"/>
        <c:noMultiLvlLbl val="0"/>
      </c:catAx>
      <c:valAx>
        <c:axId val="1515331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15330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ATUS- Percent of workdays that are telework</a:t>
            </a:r>
            <a:r>
              <a:rPr lang="en-US" sz="1600" baseline="0" dirty="0"/>
              <a:t> days by income group</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Sheet1!$B$31</c:f>
              <c:strCache>
                <c:ptCount val="1"/>
                <c:pt idx="0">
                  <c:v>0-25 K</c:v>
                </c:pt>
              </c:strCache>
            </c:strRef>
          </c:tx>
          <c:spPr>
            <a:ln w="28575" cap="rnd">
              <a:solidFill>
                <a:schemeClr val="accent1"/>
              </a:solidFill>
              <a:prstDash val="sysDot"/>
              <a:round/>
            </a:ln>
            <a:effectLst/>
          </c:spPr>
          <c:marker>
            <c:symbol val="none"/>
          </c:marker>
          <c:cat>
            <c:numRef>
              <c:f>Sheet1!$A$32:$A$50</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Sheet1!$B$32:$B$50</c:f>
              <c:numCache>
                <c:formatCode>0.00%</c:formatCode>
                <c:ptCount val="19"/>
                <c:pt idx="0">
                  <c:v>3.1699999999999999E-2</c:v>
                </c:pt>
                <c:pt idx="1">
                  <c:v>3.4500000000000003E-2</c:v>
                </c:pt>
                <c:pt idx="2">
                  <c:v>2.5999999999999999E-2</c:v>
                </c:pt>
                <c:pt idx="3">
                  <c:v>4.4900000000000002E-2</c:v>
                </c:pt>
                <c:pt idx="4">
                  <c:v>5.9700000000000003E-2</c:v>
                </c:pt>
                <c:pt idx="5">
                  <c:v>5.2999999999999999E-2</c:v>
                </c:pt>
                <c:pt idx="6">
                  <c:v>4.5400000000000003E-2</c:v>
                </c:pt>
                <c:pt idx="7">
                  <c:v>3.27E-2</c:v>
                </c:pt>
                <c:pt idx="8">
                  <c:v>4.24E-2</c:v>
                </c:pt>
                <c:pt idx="9">
                  <c:v>4.1200000000000001E-2</c:v>
                </c:pt>
                <c:pt idx="10">
                  <c:v>5.6399999999999999E-2</c:v>
                </c:pt>
                <c:pt idx="11">
                  <c:v>3.1899999999999998E-2</c:v>
                </c:pt>
                <c:pt idx="12">
                  <c:v>4.6800000000000001E-2</c:v>
                </c:pt>
                <c:pt idx="13">
                  <c:v>4.8099999999999997E-2</c:v>
                </c:pt>
                <c:pt idx="14">
                  <c:v>0.10539999999999999</c:v>
                </c:pt>
                <c:pt idx="15">
                  <c:v>8.8499999999999995E-2</c:v>
                </c:pt>
                <c:pt idx="16">
                  <c:v>9.3299999999999994E-2</c:v>
                </c:pt>
                <c:pt idx="17">
                  <c:v>6.8099999999999994E-2</c:v>
                </c:pt>
                <c:pt idx="18">
                  <c:v>9.8500000000000004E-2</c:v>
                </c:pt>
              </c:numCache>
            </c:numRef>
          </c:val>
          <c:smooth val="0"/>
          <c:extLst>
            <c:ext xmlns:c16="http://schemas.microsoft.com/office/drawing/2014/chart" uri="{C3380CC4-5D6E-409C-BE32-E72D297353CC}">
              <c16:uniqueId val="{00000000-7ABD-47E8-AEAD-B66457E34806}"/>
            </c:ext>
          </c:extLst>
        </c:ser>
        <c:ser>
          <c:idx val="1"/>
          <c:order val="1"/>
          <c:tx>
            <c:strRef>
              <c:f>Sheet1!$C$31</c:f>
              <c:strCache>
                <c:ptCount val="1"/>
                <c:pt idx="0">
                  <c:v>25-50 K</c:v>
                </c:pt>
              </c:strCache>
            </c:strRef>
          </c:tx>
          <c:spPr>
            <a:ln w="28575" cap="rnd">
              <a:solidFill>
                <a:schemeClr val="accent2"/>
              </a:solidFill>
              <a:prstDash val="sysDash"/>
              <a:round/>
            </a:ln>
            <a:effectLst/>
          </c:spPr>
          <c:marker>
            <c:symbol val="none"/>
          </c:marker>
          <c:cat>
            <c:numRef>
              <c:f>Sheet1!$A$32:$A$50</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Sheet1!$C$32:$C$50</c:f>
              <c:numCache>
                <c:formatCode>0.00%</c:formatCode>
                <c:ptCount val="19"/>
                <c:pt idx="0">
                  <c:v>2.7699999999999999E-2</c:v>
                </c:pt>
                <c:pt idx="1">
                  <c:v>2.2800000000000001E-2</c:v>
                </c:pt>
                <c:pt idx="2">
                  <c:v>3.1600000000000003E-2</c:v>
                </c:pt>
                <c:pt idx="3">
                  <c:v>3.7499999999999999E-2</c:v>
                </c:pt>
                <c:pt idx="4">
                  <c:v>3.1099999999999999E-2</c:v>
                </c:pt>
                <c:pt idx="5">
                  <c:v>4.1300000000000003E-2</c:v>
                </c:pt>
                <c:pt idx="6">
                  <c:v>4.1500000000000002E-2</c:v>
                </c:pt>
                <c:pt idx="7">
                  <c:v>4.1200000000000001E-2</c:v>
                </c:pt>
                <c:pt idx="8">
                  <c:v>4.6800000000000001E-2</c:v>
                </c:pt>
                <c:pt idx="9">
                  <c:v>4.1799999999999997E-2</c:v>
                </c:pt>
                <c:pt idx="10">
                  <c:v>2.87E-2</c:v>
                </c:pt>
                <c:pt idx="11">
                  <c:v>2.9399999999999999E-2</c:v>
                </c:pt>
                <c:pt idx="12">
                  <c:v>2.81E-2</c:v>
                </c:pt>
                <c:pt idx="13">
                  <c:v>5.1299999999999998E-2</c:v>
                </c:pt>
                <c:pt idx="14">
                  <c:v>0.1169</c:v>
                </c:pt>
                <c:pt idx="15">
                  <c:v>0.1191</c:v>
                </c:pt>
                <c:pt idx="16">
                  <c:v>0.1237</c:v>
                </c:pt>
                <c:pt idx="17">
                  <c:v>0.11360000000000001</c:v>
                </c:pt>
                <c:pt idx="18">
                  <c:v>6.4100000000000004E-2</c:v>
                </c:pt>
              </c:numCache>
            </c:numRef>
          </c:val>
          <c:smooth val="0"/>
          <c:extLst>
            <c:ext xmlns:c16="http://schemas.microsoft.com/office/drawing/2014/chart" uri="{C3380CC4-5D6E-409C-BE32-E72D297353CC}">
              <c16:uniqueId val="{00000001-7ABD-47E8-AEAD-B66457E34806}"/>
            </c:ext>
          </c:extLst>
        </c:ser>
        <c:ser>
          <c:idx val="2"/>
          <c:order val="2"/>
          <c:tx>
            <c:strRef>
              <c:f>Sheet1!$D$31</c:f>
              <c:strCache>
                <c:ptCount val="1"/>
                <c:pt idx="0">
                  <c:v>50-75 K</c:v>
                </c:pt>
              </c:strCache>
            </c:strRef>
          </c:tx>
          <c:spPr>
            <a:ln w="28575" cap="rnd">
              <a:solidFill>
                <a:schemeClr val="accent3"/>
              </a:solidFill>
              <a:prstDash val="dashDot"/>
              <a:round/>
            </a:ln>
            <a:effectLst/>
          </c:spPr>
          <c:marker>
            <c:symbol val="none"/>
          </c:marker>
          <c:cat>
            <c:numRef>
              <c:f>Sheet1!$A$32:$A$50</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Sheet1!$D$32:$D$50</c:f>
              <c:numCache>
                <c:formatCode>0.00%</c:formatCode>
                <c:ptCount val="19"/>
                <c:pt idx="0">
                  <c:v>4.8599999999999997E-2</c:v>
                </c:pt>
                <c:pt idx="1">
                  <c:v>3.56E-2</c:v>
                </c:pt>
                <c:pt idx="2">
                  <c:v>2.3400000000000001E-2</c:v>
                </c:pt>
                <c:pt idx="3">
                  <c:v>3.9800000000000002E-2</c:v>
                </c:pt>
                <c:pt idx="4">
                  <c:v>5.6000000000000001E-2</c:v>
                </c:pt>
                <c:pt idx="5">
                  <c:v>3.3500000000000002E-2</c:v>
                </c:pt>
                <c:pt idx="6">
                  <c:v>4.2299999999999997E-2</c:v>
                </c:pt>
                <c:pt idx="7">
                  <c:v>4.6899999999999997E-2</c:v>
                </c:pt>
                <c:pt idx="8">
                  <c:v>4.0300000000000002E-2</c:v>
                </c:pt>
                <c:pt idx="9">
                  <c:v>6.1699999999999998E-2</c:v>
                </c:pt>
                <c:pt idx="10">
                  <c:v>5.4399999999999997E-2</c:v>
                </c:pt>
                <c:pt idx="11">
                  <c:v>3.8199999999999998E-2</c:v>
                </c:pt>
                <c:pt idx="12">
                  <c:v>3.9E-2</c:v>
                </c:pt>
                <c:pt idx="13">
                  <c:v>5.4600000000000003E-2</c:v>
                </c:pt>
                <c:pt idx="14">
                  <c:v>0.1845</c:v>
                </c:pt>
                <c:pt idx="15">
                  <c:v>0.17399999999999999</c:v>
                </c:pt>
                <c:pt idx="16">
                  <c:v>0.15809999999999999</c:v>
                </c:pt>
                <c:pt idx="17">
                  <c:v>0.1598</c:v>
                </c:pt>
                <c:pt idx="18">
                  <c:v>0.13120000000000001</c:v>
                </c:pt>
              </c:numCache>
            </c:numRef>
          </c:val>
          <c:smooth val="0"/>
          <c:extLst>
            <c:ext xmlns:c16="http://schemas.microsoft.com/office/drawing/2014/chart" uri="{C3380CC4-5D6E-409C-BE32-E72D297353CC}">
              <c16:uniqueId val="{00000002-7ABD-47E8-AEAD-B66457E34806}"/>
            </c:ext>
          </c:extLst>
        </c:ser>
        <c:ser>
          <c:idx val="3"/>
          <c:order val="3"/>
          <c:tx>
            <c:strRef>
              <c:f>Sheet1!$E$31</c:f>
              <c:strCache>
                <c:ptCount val="1"/>
                <c:pt idx="0">
                  <c:v>75-100 K</c:v>
                </c:pt>
              </c:strCache>
            </c:strRef>
          </c:tx>
          <c:spPr>
            <a:ln w="28575" cap="rnd">
              <a:solidFill>
                <a:schemeClr val="accent4"/>
              </a:solidFill>
              <a:prstDash val="dash"/>
              <a:round/>
            </a:ln>
            <a:effectLst/>
          </c:spPr>
          <c:marker>
            <c:symbol val="none"/>
          </c:marker>
          <c:cat>
            <c:numRef>
              <c:f>Sheet1!$A$32:$A$50</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Sheet1!$E$32:$E$50</c:f>
              <c:numCache>
                <c:formatCode>0.00%</c:formatCode>
                <c:ptCount val="19"/>
                <c:pt idx="0">
                  <c:v>4.3200000000000002E-2</c:v>
                </c:pt>
                <c:pt idx="1">
                  <c:v>6.3299999999999995E-2</c:v>
                </c:pt>
                <c:pt idx="2">
                  <c:v>3.1199999999999999E-2</c:v>
                </c:pt>
                <c:pt idx="3">
                  <c:v>5.4399999999999997E-2</c:v>
                </c:pt>
                <c:pt idx="4">
                  <c:v>6.0999999999999999E-2</c:v>
                </c:pt>
                <c:pt idx="5">
                  <c:v>5.8799999999999998E-2</c:v>
                </c:pt>
                <c:pt idx="6">
                  <c:v>6.0999999999999999E-2</c:v>
                </c:pt>
                <c:pt idx="7">
                  <c:v>4.36E-2</c:v>
                </c:pt>
                <c:pt idx="8">
                  <c:v>5.0099999999999999E-2</c:v>
                </c:pt>
                <c:pt idx="9">
                  <c:v>5.5599999999999997E-2</c:v>
                </c:pt>
                <c:pt idx="10">
                  <c:v>6.1199999999999997E-2</c:v>
                </c:pt>
                <c:pt idx="11">
                  <c:v>9.1999999999999998E-2</c:v>
                </c:pt>
                <c:pt idx="12">
                  <c:v>5.5199999999999999E-2</c:v>
                </c:pt>
                <c:pt idx="13">
                  <c:v>6.0400000000000002E-2</c:v>
                </c:pt>
                <c:pt idx="14">
                  <c:v>0.2142</c:v>
                </c:pt>
                <c:pt idx="15">
                  <c:v>0.2722</c:v>
                </c:pt>
                <c:pt idx="16">
                  <c:v>0.18240000000000001</c:v>
                </c:pt>
                <c:pt idx="17">
                  <c:v>0.18479999999999999</c:v>
                </c:pt>
                <c:pt idx="18">
                  <c:v>0.16669999999999999</c:v>
                </c:pt>
              </c:numCache>
            </c:numRef>
          </c:val>
          <c:smooth val="0"/>
          <c:extLst>
            <c:ext xmlns:c16="http://schemas.microsoft.com/office/drawing/2014/chart" uri="{C3380CC4-5D6E-409C-BE32-E72D297353CC}">
              <c16:uniqueId val="{00000003-7ABD-47E8-AEAD-B66457E34806}"/>
            </c:ext>
          </c:extLst>
        </c:ser>
        <c:ser>
          <c:idx val="4"/>
          <c:order val="4"/>
          <c:tx>
            <c:strRef>
              <c:f>Sheet1!$F$31</c:f>
              <c:strCache>
                <c:ptCount val="1"/>
                <c:pt idx="0">
                  <c:v>100-150 K</c:v>
                </c:pt>
              </c:strCache>
            </c:strRef>
          </c:tx>
          <c:spPr>
            <a:ln w="28575" cap="rnd">
              <a:solidFill>
                <a:schemeClr val="accent5"/>
              </a:solidFill>
              <a:prstDash val="lgDash"/>
              <a:round/>
            </a:ln>
            <a:effectLst/>
          </c:spPr>
          <c:marker>
            <c:symbol val="none"/>
          </c:marker>
          <c:cat>
            <c:numRef>
              <c:f>Sheet1!$A$32:$A$50</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Sheet1!$F$32:$F$50</c:f>
              <c:numCache>
                <c:formatCode>0.00%</c:formatCode>
                <c:ptCount val="19"/>
                <c:pt idx="0">
                  <c:v>5.1200000000000002E-2</c:v>
                </c:pt>
                <c:pt idx="1">
                  <c:v>5.5199999999999999E-2</c:v>
                </c:pt>
                <c:pt idx="2">
                  <c:v>7.7700000000000005E-2</c:v>
                </c:pt>
                <c:pt idx="3">
                  <c:v>4.8899999999999999E-2</c:v>
                </c:pt>
                <c:pt idx="4">
                  <c:v>6.2799999999999995E-2</c:v>
                </c:pt>
                <c:pt idx="5">
                  <c:v>5.3900000000000003E-2</c:v>
                </c:pt>
                <c:pt idx="6">
                  <c:v>7.6799999999999993E-2</c:v>
                </c:pt>
                <c:pt idx="7">
                  <c:v>7.6100000000000001E-2</c:v>
                </c:pt>
                <c:pt idx="8">
                  <c:v>7.5800000000000006E-2</c:v>
                </c:pt>
                <c:pt idx="9">
                  <c:v>6.7699999999999996E-2</c:v>
                </c:pt>
                <c:pt idx="10">
                  <c:v>5.4699999999999999E-2</c:v>
                </c:pt>
                <c:pt idx="11">
                  <c:v>8.7099999999999997E-2</c:v>
                </c:pt>
                <c:pt idx="12">
                  <c:v>8.1000000000000003E-2</c:v>
                </c:pt>
                <c:pt idx="13">
                  <c:v>9.0499999999999997E-2</c:v>
                </c:pt>
                <c:pt idx="14">
                  <c:v>0.2661</c:v>
                </c:pt>
                <c:pt idx="15">
                  <c:v>0.3054</c:v>
                </c:pt>
                <c:pt idx="16">
                  <c:v>0.28639999999999999</c:v>
                </c:pt>
                <c:pt idx="17">
                  <c:v>0.25509999999999999</c:v>
                </c:pt>
                <c:pt idx="18">
                  <c:v>0.19980000000000001</c:v>
                </c:pt>
              </c:numCache>
            </c:numRef>
          </c:val>
          <c:smooth val="0"/>
          <c:extLst>
            <c:ext xmlns:c16="http://schemas.microsoft.com/office/drawing/2014/chart" uri="{C3380CC4-5D6E-409C-BE32-E72D297353CC}">
              <c16:uniqueId val="{00000004-7ABD-47E8-AEAD-B66457E34806}"/>
            </c:ext>
          </c:extLst>
        </c:ser>
        <c:ser>
          <c:idx val="5"/>
          <c:order val="5"/>
          <c:tx>
            <c:strRef>
              <c:f>Sheet1!$G$31</c:f>
              <c:strCache>
                <c:ptCount val="1"/>
                <c:pt idx="0">
                  <c:v>150 + K</c:v>
                </c:pt>
              </c:strCache>
            </c:strRef>
          </c:tx>
          <c:spPr>
            <a:ln w="28575" cap="rnd">
              <a:solidFill>
                <a:schemeClr val="accent6"/>
              </a:solidFill>
              <a:round/>
            </a:ln>
            <a:effectLst/>
          </c:spPr>
          <c:marker>
            <c:symbol val="none"/>
          </c:marker>
          <c:cat>
            <c:numRef>
              <c:f>Sheet1!$A$32:$A$50</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Sheet1!$G$32:$G$50</c:f>
              <c:numCache>
                <c:formatCode>0.00%</c:formatCode>
                <c:ptCount val="19"/>
                <c:pt idx="0">
                  <c:v>3.8800000000000001E-2</c:v>
                </c:pt>
                <c:pt idx="1">
                  <c:v>6.8599999999999994E-2</c:v>
                </c:pt>
                <c:pt idx="2">
                  <c:v>9.7699999999999995E-2</c:v>
                </c:pt>
                <c:pt idx="3">
                  <c:v>0.1434</c:v>
                </c:pt>
                <c:pt idx="4">
                  <c:v>7.8600000000000003E-2</c:v>
                </c:pt>
                <c:pt idx="5">
                  <c:v>0.1014</c:v>
                </c:pt>
                <c:pt idx="6">
                  <c:v>8.2799999999999999E-2</c:v>
                </c:pt>
                <c:pt idx="7">
                  <c:v>8.5000000000000006E-2</c:v>
                </c:pt>
                <c:pt idx="8">
                  <c:v>0.1062</c:v>
                </c:pt>
                <c:pt idx="9">
                  <c:v>0.1048</c:v>
                </c:pt>
                <c:pt idx="10">
                  <c:v>0.10929999999999999</c:v>
                </c:pt>
                <c:pt idx="11">
                  <c:v>0.1061</c:v>
                </c:pt>
                <c:pt idx="12">
                  <c:v>0.1002</c:v>
                </c:pt>
                <c:pt idx="13">
                  <c:v>0.12690000000000001</c:v>
                </c:pt>
                <c:pt idx="14">
                  <c:v>0.40770000000000001</c:v>
                </c:pt>
                <c:pt idx="15">
                  <c:v>0.4007</c:v>
                </c:pt>
                <c:pt idx="16">
                  <c:v>0.34429999999999999</c:v>
                </c:pt>
                <c:pt idx="17">
                  <c:v>0.2656</c:v>
                </c:pt>
                <c:pt idx="18">
                  <c:v>0.33150000000000002</c:v>
                </c:pt>
              </c:numCache>
            </c:numRef>
          </c:val>
          <c:smooth val="0"/>
          <c:extLst>
            <c:ext xmlns:c16="http://schemas.microsoft.com/office/drawing/2014/chart" uri="{C3380CC4-5D6E-409C-BE32-E72D297353CC}">
              <c16:uniqueId val="{00000005-7ABD-47E8-AEAD-B66457E34806}"/>
            </c:ext>
          </c:extLst>
        </c:ser>
        <c:dLbls>
          <c:showLegendKey val="0"/>
          <c:showVal val="0"/>
          <c:showCatName val="0"/>
          <c:showSerName val="0"/>
          <c:showPercent val="0"/>
          <c:showBubbleSize val="0"/>
        </c:dLbls>
        <c:smooth val="0"/>
        <c:axId val="1516402176"/>
        <c:axId val="1516400736"/>
      </c:lineChart>
      <c:catAx>
        <c:axId val="151640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16400736"/>
        <c:crosses val="autoZero"/>
        <c:auto val="1"/>
        <c:lblAlgn val="ctr"/>
        <c:lblOffset val="100"/>
        <c:noMultiLvlLbl val="0"/>
      </c:catAx>
      <c:valAx>
        <c:axId val="1516400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16402176"/>
        <c:crosses val="autoZero"/>
        <c:crossBetween val="between"/>
      </c:valAx>
      <c:spPr>
        <a:noFill/>
        <a:ln>
          <a:noFill/>
        </a:ln>
        <a:effectLst/>
      </c:spPr>
    </c:plotArea>
    <c:legend>
      <c:legendPos val="b"/>
      <c:layout>
        <c:manualLayout>
          <c:xMode val="edge"/>
          <c:yMode val="edge"/>
          <c:x val="3.2765313068826601E-2"/>
          <c:y val="0.83664801545789835"/>
          <c:w val="0.91387386432885354"/>
          <c:h val="0.143881410405463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CA" sz="1800" dirty="0"/>
              <a:t>ACS- Percent of workers usually working at home by income group</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Sheet1!$B$64</c:f>
              <c:strCache>
                <c:ptCount val="1"/>
                <c:pt idx="0">
                  <c:v>0-25 K</c:v>
                </c:pt>
              </c:strCache>
            </c:strRef>
          </c:tx>
          <c:spPr>
            <a:ln w="28575" cap="rnd">
              <a:solidFill>
                <a:schemeClr val="accent1"/>
              </a:solidFill>
              <a:prstDash val="sysDot"/>
              <a:round/>
            </a:ln>
            <a:effectLst/>
          </c:spPr>
          <c:marker>
            <c:symbol val="none"/>
          </c:marker>
          <c:cat>
            <c:numRef>
              <c:f>Sheet1!$A$65:$A$82</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Sheet1!$B$65:$B$82</c:f>
              <c:numCache>
                <c:formatCode>0.00%</c:formatCode>
                <c:ptCount val="18"/>
                <c:pt idx="0">
                  <c:v>3.7699999999999997E-2</c:v>
                </c:pt>
                <c:pt idx="1">
                  <c:v>3.9100000000000003E-2</c:v>
                </c:pt>
                <c:pt idx="2">
                  <c:v>4.0300000000000002E-2</c:v>
                </c:pt>
                <c:pt idx="3">
                  <c:v>4.1700000000000001E-2</c:v>
                </c:pt>
                <c:pt idx="4">
                  <c:v>4.24E-2</c:v>
                </c:pt>
                <c:pt idx="5">
                  <c:v>3.9399999999999998E-2</c:v>
                </c:pt>
                <c:pt idx="6">
                  <c:v>3.7999999999999999E-2</c:v>
                </c:pt>
                <c:pt idx="7">
                  <c:v>3.78E-2</c:v>
                </c:pt>
                <c:pt idx="8">
                  <c:v>0.04</c:v>
                </c:pt>
                <c:pt idx="9">
                  <c:v>4.0399999999999998E-2</c:v>
                </c:pt>
                <c:pt idx="10">
                  <c:v>4.4200000000000003E-2</c:v>
                </c:pt>
                <c:pt idx="11">
                  <c:v>4.5600000000000002E-2</c:v>
                </c:pt>
                <c:pt idx="12">
                  <c:v>4.4699999999999997E-2</c:v>
                </c:pt>
                <c:pt idx="13">
                  <c:v>4.7800000000000002E-2</c:v>
                </c:pt>
                <c:pt idx="14">
                  <c:v>8.8599999999999998E-2</c:v>
                </c:pt>
                <c:pt idx="15">
                  <c:v>9.7199999999999995E-2</c:v>
                </c:pt>
                <c:pt idx="16">
                  <c:v>8.9499999999999996E-2</c:v>
                </c:pt>
                <c:pt idx="17">
                  <c:v>8.4000000000000005E-2</c:v>
                </c:pt>
              </c:numCache>
            </c:numRef>
          </c:val>
          <c:smooth val="0"/>
          <c:extLst>
            <c:ext xmlns:c16="http://schemas.microsoft.com/office/drawing/2014/chart" uri="{C3380CC4-5D6E-409C-BE32-E72D297353CC}">
              <c16:uniqueId val="{00000000-DA35-4EC4-B59A-61085A97856C}"/>
            </c:ext>
          </c:extLst>
        </c:ser>
        <c:ser>
          <c:idx val="1"/>
          <c:order val="1"/>
          <c:tx>
            <c:strRef>
              <c:f>Sheet1!$C$64</c:f>
              <c:strCache>
                <c:ptCount val="1"/>
                <c:pt idx="0">
                  <c:v>25-50 K</c:v>
                </c:pt>
              </c:strCache>
            </c:strRef>
          </c:tx>
          <c:spPr>
            <a:ln w="28575" cap="rnd">
              <a:solidFill>
                <a:schemeClr val="accent2"/>
              </a:solidFill>
              <a:prstDash val="sysDash"/>
              <a:round/>
            </a:ln>
            <a:effectLst/>
          </c:spPr>
          <c:marker>
            <c:symbol val="none"/>
          </c:marker>
          <c:cat>
            <c:numRef>
              <c:f>Sheet1!$A$65:$A$82</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Sheet1!$C$65:$C$82</c:f>
              <c:numCache>
                <c:formatCode>0.00%</c:formatCode>
                <c:ptCount val="18"/>
                <c:pt idx="0">
                  <c:v>3.04E-2</c:v>
                </c:pt>
                <c:pt idx="1">
                  <c:v>3.1600000000000003E-2</c:v>
                </c:pt>
                <c:pt idx="2">
                  <c:v>3.0599999999999999E-2</c:v>
                </c:pt>
                <c:pt idx="3">
                  <c:v>3.3599999999999998E-2</c:v>
                </c:pt>
                <c:pt idx="4">
                  <c:v>3.39E-2</c:v>
                </c:pt>
                <c:pt idx="5">
                  <c:v>3.39E-2</c:v>
                </c:pt>
                <c:pt idx="6">
                  <c:v>3.3500000000000002E-2</c:v>
                </c:pt>
                <c:pt idx="7">
                  <c:v>3.2399999999999998E-2</c:v>
                </c:pt>
                <c:pt idx="8">
                  <c:v>3.3799999999999997E-2</c:v>
                </c:pt>
                <c:pt idx="9">
                  <c:v>3.3799999999999997E-2</c:v>
                </c:pt>
                <c:pt idx="10">
                  <c:v>3.7900000000000003E-2</c:v>
                </c:pt>
                <c:pt idx="11">
                  <c:v>3.8800000000000001E-2</c:v>
                </c:pt>
                <c:pt idx="12">
                  <c:v>3.8899999999999997E-2</c:v>
                </c:pt>
                <c:pt idx="13">
                  <c:v>4.2500000000000003E-2</c:v>
                </c:pt>
                <c:pt idx="14">
                  <c:v>9.4399999999999998E-2</c:v>
                </c:pt>
                <c:pt idx="15">
                  <c:v>0.1079</c:v>
                </c:pt>
                <c:pt idx="16">
                  <c:v>9.5500000000000002E-2</c:v>
                </c:pt>
                <c:pt idx="17">
                  <c:v>8.9300000000000004E-2</c:v>
                </c:pt>
              </c:numCache>
            </c:numRef>
          </c:val>
          <c:smooth val="0"/>
          <c:extLst>
            <c:ext xmlns:c16="http://schemas.microsoft.com/office/drawing/2014/chart" uri="{C3380CC4-5D6E-409C-BE32-E72D297353CC}">
              <c16:uniqueId val="{00000001-DA35-4EC4-B59A-61085A97856C}"/>
            </c:ext>
          </c:extLst>
        </c:ser>
        <c:ser>
          <c:idx val="2"/>
          <c:order val="2"/>
          <c:tx>
            <c:strRef>
              <c:f>Sheet1!$D$64</c:f>
              <c:strCache>
                <c:ptCount val="1"/>
                <c:pt idx="0">
                  <c:v>50-75 K</c:v>
                </c:pt>
              </c:strCache>
            </c:strRef>
          </c:tx>
          <c:spPr>
            <a:ln w="28575" cap="rnd">
              <a:solidFill>
                <a:schemeClr val="accent3"/>
              </a:solidFill>
              <a:prstDash val="dashDot"/>
              <a:round/>
            </a:ln>
            <a:effectLst/>
          </c:spPr>
          <c:marker>
            <c:symbol val="none"/>
          </c:marker>
          <c:cat>
            <c:numRef>
              <c:f>Sheet1!$A$65:$A$82</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Sheet1!$D$65:$D$82</c:f>
              <c:numCache>
                <c:formatCode>0.00%</c:formatCode>
                <c:ptCount val="18"/>
                <c:pt idx="0">
                  <c:v>3.0099999999999998E-2</c:v>
                </c:pt>
                <c:pt idx="1">
                  <c:v>3.1E-2</c:v>
                </c:pt>
                <c:pt idx="2">
                  <c:v>3.2099999999999997E-2</c:v>
                </c:pt>
                <c:pt idx="3">
                  <c:v>3.3399999999999999E-2</c:v>
                </c:pt>
                <c:pt idx="4">
                  <c:v>3.32E-2</c:v>
                </c:pt>
                <c:pt idx="5">
                  <c:v>3.3300000000000003E-2</c:v>
                </c:pt>
                <c:pt idx="6">
                  <c:v>3.4000000000000002E-2</c:v>
                </c:pt>
                <c:pt idx="7">
                  <c:v>3.4299999999999997E-2</c:v>
                </c:pt>
                <c:pt idx="8">
                  <c:v>3.4299999999999997E-2</c:v>
                </c:pt>
                <c:pt idx="9">
                  <c:v>3.61E-2</c:v>
                </c:pt>
                <c:pt idx="10">
                  <c:v>3.85E-2</c:v>
                </c:pt>
                <c:pt idx="11">
                  <c:v>0.04</c:v>
                </c:pt>
                <c:pt idx="12">
                  <c:v>4.1599999999999998E-2</c:v>
                </c:pt>
                <c:pt idx="13">
                  <c:v>4.3499999999999997E-2</c:v>
                </c:pt>
                <c:pt idx="14">
                  <c:v>0.1163</c:v>
                </c:pt>
                <c:pt idx="15">
                  <c:v>0.13350000000000001</c:v>
                </c:pt>
                <c:pt idx="16">
                  <c:v>0.1171</c:v>
                </c:pt>
                <c:pt idx="17">
                  <c:v>0.1086</c:v>
                </c:pt>
              </c:numCache>
            </c:numRef>
          </c:val>
          <c:smooth val="0"/>
          <c:extLst>
            <c:ext xmlns:c16="http://schemas.microsoft.com/office/drawing/2014/chart" uri="{C3380CC4-5D6E-409C-BE32-E72D297353CC}">
              <c16:uniqueId val="{00000002-DA35-4EC4-B59A-61085A97856C}"/>
            </c:ext>
          </c:extLst>
        </c:ser>
        <c:ser>
          <c:idx val="3"/>
          <c:order val="3"/>
          <c:tx>
            <c:strRef>
              <c:f>Sheet1!$E$64</c:f>
              <c:strCache>
                <c:ptCount val="1"/>
                <c:pt idx="0">
                  <c:v>75-100</c:v>
                </c:pt>
              </c:strCache>
            </c:strRef>
          </c:tx>
          <c:spPr>
            <a:ln w="28575" cap="rnd">
              <a:solidFill>
                <a:schemeClr val="accent4"/>
              </a:solidFill>
              <a:prstDash val="dash"/>
              <a:round/>
            </a:ln>
            <a:effectLst/>
          </c:spPr>
          <c:marker>
            <c:symbol val="none"/>
          </c:marker>
          <c:cat>
            <c:numRef>
              <c:f>Sheet1!$A$65:$A$82</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Sheet1!$E$65:$E$82</c:f>
              <c:numCache>
                <c:formatCode>0.00%</c:formatCode>
                <c:ptCount val="18"/>
                <c:pt idx="0">
                  <c:v>3.1699999999999999E-2</c:v>
                </c:pt>
                <c:pt idx="1">
                  <c:v>3.3300000000000003E-2</c:v>
                </c:pt>
                <c:pt idx="2">
                  <c:v>3.3399999999999999E-2</c:v>
                </c:pt>
                <c:pt idx="3">
                  <c:v>3.56E-2</c:v>
                </c:pt>
                <c:pt idx="4">
                  <c:v>3.5799999999999998E-2</c:v>
                </c:pt>
                <c:pt idx="5">
                  <c:v>3.6499999999999998E-2</c:v>
                </c:pt>
                <c:pt idx="6">
                  <c:v>3.73E-2</c:v>
                </c:pt>
                <c:pt idx="7">
                  <c:v>3.7999999999999999E-2</c:v>
                </c:pt>
                <c:pt idx="8">
                  <c:v>3.8699999999999998E-2</c:v>
                </c:pt>
                <c:pt idx="9">
                  <c:v>0.04</c:v>
                </c:pt>
                <c:pt idx="10">
                  <c:v>4.3200000000000002E-2</c:v>
                </c:pt>
                <c:pt idx="11">
                  <c:v>4.5400000000000003E-2</c:v>
                </c:pt>
                <c:pt idx="12">
                  <c:v>4.6399999999999997E-2</c:v>
                </c:pt>
                <c:pt idx="13">
                  <c:v>4.9500000000000002E-2</c:v>
                </c:pt>
                <c:pt idx="14">
                  <c:v>0.1396</c:v>
                </c:pt>
                <c:pt idx="15">
                  <c:v>0.1666</c:v>
                </c:pt>
                <c:pt idx="16">
                  <c:v>0.1401</c:v>
                </c:pt>
                <c:pt idx="17">
                  <c:v>0.13009999999999999</c:v>
                </c:pt>
              </c:numCache>
            </c:numRef>
          </c:val>
          <c:smooth val="0"/>
          <c:extLst>
            <c:ext xmlns:c16="http://schemas.microsoft.com/office/drawing/2014/chart" uri="{C3380CC4-5D6E-409C-BE32-E72D297353CC}">
              <c16:uniqueId val="{00000003-DA35-4EC4-B59A-61085A97856C}"/>
            </c:ext>
          </c:extLst>
        </c:ser>
        <c:ser>
          <c:idx val="4"/>
          <c:order val="4"/>
          <c:tx>
            <c:strRef>
              <c:f>Sheet1!$F$64</c:f>
              <c:strCache>
                <c:ptCount val="1"/>
                <c:pt idx="0">
                  <c:v>100-150 K</c:v>
                </c:pt>
              </c:strCache>
            </c:strRef>
          </c:tx>
          <c:spPr>
            <a:ln w="28575" cap="rnd">
              <a:solidFill>
                <a:schemeClr val="accent5"/>
              </a:solidFill>
              <a:prstDash val="lgDash"/>
              <a:round/>
            </a:ln>
            <a:effectLst/>
          </c:spPr>
          <c:marker>
            <c:symbol val="none"/>
          </c:marker>
          <c:cat>
            <c:numRef>
              <c:f>Sheet1!$A$65:$A$82</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Sheet1!$F$65:$F$82</c:f>
              <c:numCache>
                <c:formatCode>0.00%</c:formatCode>
                <c:ptCount val="18"/>
                <c:pt idx="0">
                  <c:v>3.8800000000000001E-2</c:v>
                </c:pt>
                <c:pt idx="1">
                  <c:v>4.0500000000000001E-2</c:v>
                </c:pt>
                <c:pt idx="2">
                  <c:v>4.0599999999999997E-2</c:v>
                </c:pt>
                <c:pt idx="3">
                  <c:v>4.2700000000000002E-2</c:v>
                </c:pt>
                <c:pt idx="4">
                  <c:v>4.41E-2</c:v>
                </c:pt>
                <c:pt idx="5">
                  <c:v>4.5100000000000001E-2</c:v>
                </c:pt>
                <c:pt idx="6">
                  <c:v>4.7E-2</c:v>
                </c:pt>
                <c:pt idx="7">
                  <c:v>4.58E-2</c:v>
                </c:pt>
                <c:pt idx="8">
                  <c:v>4.7600000000000003E-2</c:v>
                </c:pt>
                <c:pt idx="9">
                  <c:v>0.05</c:v>
                </c:pt>
                <c:pt idx="10">
                  <c:v>5.3999999999999999E-2</c:v>
                </c:pt>
                <c:pt idx="11">
                  <c:v>5.5100000000000003E-2</c:v>
                </c:pt>
                <c:pt idx="12">
                  <c:v>5.6300000000000003E-2</c:v>
                </c:pt>
                <c:pt idx="13">
                  <c:v>6.0299999999999999E-2</c:v>
                </c:pt>
                <c:pt idx="14">
                  <c:v>0.183</c:v>
                </c:pt>
                <c:pt idx="15">
                  <c:v>0.2152</c:v>
                </c:pt>
                <c:pt idx="16">
                  <c:v>0.18129999999999999</c:v>
                </c:pt>
                <c:pt idx="17">
                  <c:v>0.16450000000000001</c:v>
                </c:pt>
              </c:numCache>
            </c:numRef>
          </c:val>
          <c:smooth val="0"/>
          <c:extLst>
            <c:ext xmlns:c16="http://schemas.microsoft.com/office/drawing/2014/chart" uri="{C3380CC4-5D6E-409C-BE32-E72D297353CC}">
              <c16:uniqueId val="{00000004-DA35-4EC4-B59A-61085A97856C}"/>
            </c:ext>
          </c:extLst>
        </c:ser>
        <c:ser>
          <c:idx val="5"/>
          <c:order val="5"/>
          <c:tx>
            <c:strRef>
              <c:f>Sheet1!$G$64</c:f>
              <c:strCache>
                <c:ptCount val="1"/>
                <c:pt idx="0">
                  <c:v>150+ K</c:v>
                </c:pt>
              </c:strCache>
            </c:strRef>
          </c:tx>
          <c:spPr>
            <a:ln w="28575" cap="rnd">
              <a:solidFill>
                <a:schemeClr val="accent6"/>
              </a:solidFill>
              <a:round/>
            </a:ln>
            <a:effectLst/>
          </c:spPr>
          <c:marker>
            <c:symbol val="none"/>
          </c:marker>
          <c:cat>
            <c:numRef>
              <c:f>Sheet1!$A$65:$A$82</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Sheet1!$G$65:$G$82</c:f>
              <c:numCache>
                <c:formatCode>0.00%</c:formatCode>
                <c:ptCount val="18"/>
                <c:pt idx="0">
                  <c:v>6.8500000000000005E-2</c:v>
                </c:pt>
                <c:pt idx="1">
                  <c:v>7.0800000000000002E-2</c:v>
                </c:pt>
                <c:pt idx="2">
                  <c:v>7.2499999999999995E-2</c:v>
                </c:pt>
                <c:pt idx="3">
                  <c:v>7.1999999999999995E-2</c:v>
                </c:pt>
                <c:pt idx="4">
                  <c:v>7.3499999999999996E-2</c:v>
                </c:pt>
                <c:pt idx="5">
                  <c:v>7.6899999999999996E-2</c:v>
                </c:pt>
                <c:pt idx="6">
                  <c:v>7.6799999999999993E-2</c:v>
                </c:pt>
                <c:pt idx="7">
                  <c:v>7.6300000000000007E-2</c:v>
                </c:pt>
                <c:pt idx="8">
                  <c:v>7.7899999999999997E-2</c:v>
                </c:pt>
                <c:pt idx="9">
                  <c:v>7.5999999999999998E-2</c:v>
                </c:pt>
                <c:pt idx="10">
                  <c:v>8.1299999999999997E-2</c:v>
                </c:pt>
                <c:pt idx="11">
                  <c:v>8.3199999999999996E-2</c:v>
                </c:pt>
                <c:pt idx="12">
                  <c:v>8.5800000000000001E-2</c:v>
                </c:pt>
                <c:pt idx="13">
                  <c:v>8.8999999999999996E-2</c:v>
                </c:pt>
                <c:pt idx="14">
                  <c:v>0.25490000000000002</c:v>
                </c:pt>
                <c:pt idx="15">
                  <c:v>0.30590000000000001</c:v>
                </c:pt>
                <c:pt idx="16">
                  <c:v>0.25</c:v>
                </c:pt>
                <c:pt idx="17">
                  <c:v>0.22070000000000001</c:v>
                </c:pt>
              </c:numCache>
            </c:numRef>
          </c:val>
          <c:smooth val="0"/>
          <c:extLst>
            <c:ext xmlns:c16="http://schemas.microsoft.com/office/drawing/2014/chart" uri="{C3380CC4-5D6E-409C-BE32-E72D297353CC}">
              <c16:uniqueId val="{00000005-DA35-4EC4-B59A-61085A97856C}"/>
            </c:ext>
          </c:extLst>
        </c:ser>
        <c:dLbls>
          <c:showLegendKey val="0"/>
          <c:showVal val="0"/>
          <c:showCatName val="0"/>
          <c:showSerName val="0"/>
          <c:showPercent val="0"/>
          <c:showBubbleSize val="0"/>
        </c:dLbls>
        <c:smooth val="0"/>
        <c:axId val="1124547920"/>
        <c:axId val="1124553680"/>
      </c:lineChart>
      <c:catAx>
        <c:axId val="112454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24553680"/>
        <c:crosses val="autoZero"/>
        <c:auto val="1"/>
        <c:lblAlgn val="ctr"/>
        <c:lblOffset val="100"/>
        <c:noMultiLvlLbl val="0"/>
      </c:catAx>
      <c:valAx>
        <c:axId val="1124553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24547920"/>
        <c:crosses val="autoZero"/>
        <c:crossBetween val="between"/>
      </c:valAx>
      <c:spPr>
        <a:noFill/>
        <a:ln>
          <a:noFill/>
        </a:ln>
        <a:effectLst/>
      </c:spPr>
    </c:plotArea>
    <c:legend>
      <c:legendPos val="b"/>
      <c:layout>
        <c:manualLayout>
          <c:xMode val="edge"/>
          <c:yMode val="edge"/>
          <c:x val="0.11943972601481943"/>
          <c:y val="0.84197689672142861"/>
          <c:w val="0.7774456207361975"/>
          <c:h val="0.1360484658168323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r>
              <a:rPr lang="en-US" sz="1800" b="0" i="0" u="none" strike="noStrike" kern="1200" spc="0" baseline="0" dirty="0">
                <a:solidFill>
                  <a:prstClr val="black">
                    <a:lumMod val="65000"/>
                    <a:lumOff val="35000"/>
                  </a:prstClr>
                </a:solidFill>
              </a:rPr>
              <a:t>ATUS- Percent of workdays that are telework days by age group</a:t>
            </a:r>
            <a:endParaRPr lang="en-US" sz="180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0"/>
          <c:order val="0"/>
          <c:tx>
            <c:strRef>
              <c:f>Sheet1!$B$201</c:f>
              <c:strCache>
                <c:ptCount val="1"/>
                <c:pt idx="0">
                  <c:v>age 16-24</c:v>
                </c:pt>
              </c:strCache>
            </c:strRef>
          </c:tx>
          <c:spPr>
            <a:ln w="28575" cap="rnd">
              <a:solidFill>
                <a:schemeClr val="accent1"/>
              </a:solidFill>
              <a:prstDash val="sysDot"/>
              <a:round/>
            </a:ln>
            <a:effectLst/>
          </c:spPr>
          <c:marker>
            <c:symbol val="none"/>
          </c:marker>
          <c:cat>
            <c:numRef>
              <c:f>Sheet1!$A$202:$A$220</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Sheet1!$B$202:$B$220</c:f>
              <c:numCache>
                <c:formatCode>General</c:formatCode>
                <c:ptCount val="19"/>
                <c:pt idx="0">
                  <c:v>1.09E-2</c:v>
                </c:pt>
                <c:pt idx="1">
                  <c:v>9.7999999999999997E-3</c:v>
                </c:pt>
                <c:pt idx="2">
                  <c:v>0</c:v>
                </c:pt>
                <c:pt idx="3">
                  <c:v>5.4999999999999997E-3</c:v>
                </c:pt>
                <c:pt idx="4">
                  <c:v>2.5999999999999999E-2</c:v>
                </c:pt>
                <c:pt idx="5">
                  <c:v>1.9900000000000001E-2</c:v>
                </c:pt>
                <c:pt idx="6">
                  <c:v>2.6800000000000001E-2</c:v>
                </c:pt>
                <c:pt idx="7">
                  <c:v>1.1299999999999999E-2</c:v>
                </c:pt>
                <c:pt idx="8">
                  <c:v>4.7999999999999996E-3</c:v>
                </c:pt>
                <c:pt idx="9">
                  <c:v>2.06E-2</c:v>
                </c:pt>
                <c:pt idx="10">
                  <c:v>7.6E-3</c:v>
                </c:pt>
                <c:pt idx="11">
                  <c:v>9.1000000000000004E-3</c:v>
                </c:pt>
                <c:pt idx="12">
                  <c:v>1.3599999999999999E-2</c:v>
                </c:pt>
                <c:pt idx="13">
                  <c:v>1.7500000000000002E-2</c:v>
                </c:pt>
                <c:pt idx="14">
                  <c:v>6.9500000000000006E-2</c:v>
                </c:pt>
                <c:pt idx="15">
                  <c:v>8.4099999999999994E-2</c:v>
                </c:pt>
                <c:pt idx="16">
                  <c:v>8.6199999999999999E-2</c:v>
                </c:pt>
                <c:pt idx="17">
                  <c:v>6.9400000000000003E-2</c:v>
                </c:pt>
                <c:pt idx="18">
                  <c:v>4.9200000000000001E-2</c:v>
                </c:pt>
              </c:numCache>
            </c:numRef>
          </c:val>
          <c:smooth val="0"/>
          <c:extLst>
            <c:ext xmlns:c16="http://schemas.microsoft.com/office/drawing/2014/chart" uri="{C3380CC4-5D6E-409C-BE32-E72D297353CC}">
              <c16:uniqueId val="{00000000-660E-4EA1-8D11-EA20366F8588}"/>
            </c:ext>
          </c:extLst>
        </c:ser>
        <c:ser>
          <c:idx val="1"/>
          <c:order val="1"/>
          <c:tx>
            <c:strRef>
              <c:f>Sheet1!$C$201</c:f>
              <c:strCache>
                <c:ptCount val="1"/>
                <c:pt idx="0">
                  <c:v>age 25-34</c:v>
                </c:pt>
              </c:strCache>
            </c:strRef>
          </c:tx>
          <c:spPr>
            <a:ln w="28575" cap="rnd">
              <a:solidFill>
                <a:schemeClr val="accent2"/>
              </a:solidFill>
              <a:prstDash val="sysDash"/>
              <a:round/>
            </a:ln>
            <a:effectLst/>
          </c:spPr>
          <c:marker>
            <c:symbol val="none"/>
          </c:marker>
          <c:cat>
            <c:numRef>
              <c:f>Sheet1!$A$202:$A$220</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Sheet1!$C$202:$C$220</c:f>
              <c:numCache>
                <c:formatCode>General</c:formatCode>
                <c:ptCount val="19"/>
                <c:pt idx="0">
                  <c:v>2.7300000000000001E-2</c:v>
                </c:pt>
                <c:pt idx="1">
                  <c:v>3.3000000000000002E-2</c:v>
                </c:pt>
                <c:pt idx="2">
                  <c:v>2.81E-2</c:v>
                </c:pt>
                <c:pt idx="3">
                  <c:v>3.6200000000000003E-2</c:v>
                </c:pt>
                <c:pt idx="4">
                  <c:v>3.6700000000000003E-2</c:v>
                </c:pt>
                <c:pt idx="5">
                  <c:v>3.4500000000000003E-2</c:v>
                </c:pt>
                <c:pt idx="6">
                  <c:v>2.3699999999999999E-2</c:v>
                </c:pt>
                <c:pt idx="7">
                  <c:v>2.6700000000000002E-2</c:v>
                </c:pt>
                <c:pt idx="8">
                  <c:v>5.21E-2</c:v>
                </c:pt>
                <c:pt idx="9">
                  <c:v>4.3900000000000002E-2</c:v>
                </c:pt>
                <c:pt idx="10">
                  <c:v>5.0299999999999997E-2</c:v>
                </c:pt>
                <c:pt idx="11">
                  <c:v>7.4899999999999994E-2</c:v>
                </c:pt>
                <c:pt idx="12">
                  <c:v>3.7100000000000001E-2</c:v>
                </c:pt>
                <c:pt idx="13">
                  <c:v>7.0199999999999999E-2</c:v>
                </c:pt>
                <c:pt idx="14">
                  <c:v>0.2321</c:v>
                </c:pt>
                <c:pt idx="15">
                  <c:v>0.26790000000000003</c:v>
                </c:pt>
                <c:pt idx="16">
                  <c:v>0.24740000000000001</c:v>
                </c:pt>
                <c:pt idx="17">
                  <c:v>0.21820000000000001</c:v>
                </c:pt>
                <c:pt idx="18">
                  <c:v>0.2094</c:v>
                </c:pt>
              </c:numCache>
            </c:numRef>
          </c:val>
          <c:smooth val="0"/>
          <c:extLst>
            <c:ext xmlns:c16="http://schemas.microsoft.com/office/drawing/2014/chart" uri="{C3380CC4-5D6E-409C-BE32-E72D297353CC}">
              <c16:uniqueId val="{00000001-660E-4EA1-8D11-EA20366F8588}"/>
            </c:ext>
          </c:extLst>
        </c:ser>
        <c:ser>
          <c:idx val="2"/>
          <c:order val="2"/>
          <c:tx>
            <c:strRef>
              <c:f>Sheet1!$D$201</c:f>
              <c:strCache>
                <c:ptCount val="1"/>
                <c:pt idx="0">
                  <c:v>age 35-44</c:v>
                </c:pt>
              </c:strCache>
            </c:strRef>
          </c:tx>
          <c:spPr>
            <a:ln w="28575" cap="rnd">
              <a:solidFill>
                <a:schemeClr val="accent3"/>
              </a:solidFill>
              <a:prstDash val="dashDot"/>
              <a:round/>
            </a:ln>
            <a:effectLst/>
          </c:spPr>
          <c:marker>
            <c:symbol val="none"/>
          </c:marker>
          <c:cat>
            <c:numRef>
              <c:f>Sheet1!$A$202:$A$220</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Sheet1!$D$202:$D$220</c:f>
              <c:numCache>
                <c:formatCode>General</c:formatCode>
                <c:ptCount val="19"/>
                <c:pt idx="0">
                  <c:v>2.8899999999999999E-2</c:v>
                </c:pt>
                <c:pt idx="1">
                  <c:v>4.7699999999999999E-2</c:v>
                </c:pt>
                <c:pt idx="2">
                  <c:v>5.9200000000000003E-2</c:v>
                </c:pt>
                <c:pt idx="3">
                  <c:v>5.8299999999999998E-2</c:v>
                </c:pt>
                <c:pt idx="4">
                  <c:v>5.5500000000000001E-2</c:v>
                </c:pt>
                <c:pt idx="5">
                  <c:v>4.7600000000000003E-2</c:v>
                </c:pt>
                <c:pt idx="6">
                  <c:v>6.3799999999999996E-2</c:v>
                </c:pt>
                <c:pt idx="7">
                  <c:v>5.9299999999999999E-2</c:v>
                </c:pt>
                <c:pt idx="8">
                  <c:v>6.1600000000000002E-2</c:v>
                </c:pt>
                <c:pt idx="9">
                  <c:v>6.7000000000000004E-2</c:v>
                </c:pt>
                <c:pt idx="10">
                  <c:v>6.2300000000000001E-2</c:v>
                </c:pt>
                <c:pt idx="11">
                  <c:v>5.2499999999999998E-2</c:v>
                </c:pt>
                <c:pt idx="12">
                  <c:v>7.85E-2</c:v>
                </c:pt>
                <c:pt idx="13">
                  <c:v>8.1199999999999994E-2</c:v>
                </c:pt>
                <c:pt idx="14">
                  <c:v>0.29480000000000001</c:v>
                </c:pt>
                <c:pt idx="15">
                  <c:v>0.30049999999999999</c:v>
                </c:pt>
                <c:pt idx="16">
                  <c:v>0.27050000000000002</c:v>
                </c:pt>
                <c:pt idx="17">
                  <c:v>0.21629999999999999</c:v>
                </c:pt>
                <c:pt idx="18">
                  <c:v>0.21260000000000001</c:v>
                </c:pt>
              </c:numCache>
            </c:numRef>
          </c:val>
          <c:smooth val="0"/>
          <c:extLst>
            <c:ext xmlns:c16="http://schemas.microsoft.com/office/drawing/2014/chart" uri="{C3380CC4-5D6E-409C-BE32-E72D297353CC}">
              <c16:uniqueId val="{00000002-660E-4EA1-8D11-EA20366F8588}"/>
            </c:ext>
          </c:extLst>
        </c:ser>
        <c:ser>
          <c:idx val="3"/>
          <c:order val="3"/>
          <c:tx>
            <c:strRef>
              <c:f>Sheet1!$E$201</c:f>
              <c:strCache>
                <c:ptCount val="1"/>
                <c:pt idx="0">
                  <c:v>age 45-54</c:v>
                </c:pt>
              </c:strCache>
            </c:strRef>
          </c:tx>
          <c:spPr>
            <a:ln w="28575" cap="rnd">
              <a:solidFill>
                <a:schemeClr val="accent4"/>
              </a:solidFill>
              <a:prstDash val="dash"/>
              <a:round/>
            </a:ln>
            <a:effectLst/>
          </c:spPr>
          <c:marker>
            <c:symbol val="none"/>
          </c:marker>
          <c:cat>
            <c:numRef>
              <c:f>Sheet1!$A$202:$A$220</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Sheet1!$E$202:$E$220</c:f>
              <c:numCache>
                <c:formatCode>General</c:formatCode>
                <c:ptCount val="19"/>
                <c:pt idx="0">
                  <c:v>4.4299999999999999E-2</c:v>
                </c:pt>
                <c:pt idx="1">
                  <c:v>3.56E-2</c:v>
                </c:pt>
                <c:pt idx="2">
                  <c:v>5.3800000000000001E-2</c:v>
                </c:pt>
                <c:pt idx="3">
                  <c:v>6.4799999999999996E-2</c:v>
                </c:pt>
                <c:pt idx="4">
                  <c:v>4.3799999999999999E-2</c:v>
                </c:pt>
                <c:pt idx="5">
                  <c:v>6.4100000000000004E-2</c:v>
                </c:pt>
                <c:pt idx="6">
                  <c:v>4.6199999999999998E-2</c:v>
                </c:pt>
                <c:pt idx="7">
                  <c:v>5.7700000000000001E-2</c:v>
                </c:pt>
                <c:pt idx="8">
                  <c:v>6.25E-2</c:v>
                </c:pt>
                <c:pt idx="9">
                  <c:v>6.0499999999999998E-2</c:v>
                </c:pt>
                <c:pt idx="10">
                  <c:v>6.0699999999999997E-2</c:v>
                </c:pt>
                <c:pt idx="11">
                  <c:v>7.2700000000000001E-2</c:v>
                </c:pt>
                <c:pt idx="12">
                  <c:v>5.62E-2</c:v>
                </c:pt>
                <c:pt idx="13">
                  <c:v>6.5199999999999994E-2</c:v>
                </c:pt>
                <c:pt idx="14">
                  <c:v>0.27739999999999998</c:v>
                </c:pt>
                <c:pt idx="15">
                  <c:v>0.27950000000000003</c:v>
                </c:pt>
                <c:pt idx="16">
                  <c:v>0.2283</c:v>
                </c:pt>
                <c:pt idx="17">
                  <c:v>0.20380000000000001</c:v>
                </c:pt>
                <c:pt idx="18">
                  <c:v>0.23180000000000001</c:v>
                </c:pt>
              </c:numCache>
            </c:numRef>
          </c:val>
          <c:smooth val="0"/>
          <c:extLst>
            <c:ext xmlns:c16="http://schemas.microsoft.com/office/drawing/2014/chart" uri="{C3380CC4-5D6E-409C-BE32-E72D297353CC}">
              <c16:uniqueId val="{00000003-660E-4EA1-8D11-EA20366F8588}"/>
            </c:ext>
          </c:extLst>
        </c:ser>
        <c:ser>
          <c:idx val="4"/>
          <c:order val="4"/>
          <c:tx>
            <c:strRef>
              <c:f>Sheet1!$F$201</c:f>
              <c:strCache>
                <c:ptCount val="1"/>
                <c:pt idx="0">
                  <c:v>age 55-64</c:v>
                </c:pt>
              </c:strCache>
            </c:strRef>
          </c:tx>
          <c:spPr>
            <a:ln w="28575" cap="rnd">
              <a:solidFill>
                <a:schemeClr val="accent5"/>
              </a:solidFill>
              <a:prstDash val="lgDash"/>
              <a:round/>
            </a:ln>
            <a:effectLst/>
          </c:spPr>
          <c:marker>
            <c:symbol val="none"/>
          </c:marker>
          <c:cat>
            <c:numRef>
              <c:f>Sheet1!$A$202:$A$220</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Sheet1!$F$202:$F$220</c:f>
              <c:numCache>
                <c:formatCode>General</c:formatCode>
                <c:ptCount val="19"/>
                <c:pt idx="0">
                  <c:v>7.51E-2</c:v>
                </c:pt>
                <c:pt idx="1">
                  <c:v>7.5300000000000006E-2</c:v>
                </c:pt>
                <c:pt idx="2">
                  <c:v>5.7700000000000001E-2</c:v>
                </c:pt>
                <c:pt idx="3">
                  <c:v>9.01E-2</c:v>
                </c:pt>
                <c:pt idx="4">
                  <c:v>8.9899999999999994E-2</c:v>
                </c:pt>
                <c:pt idx="5">
                  <c:v>6.9500000000000006E-2</c:v>
                </c:pt>
                <c:pt idx="6">
                  <c:v>9.1499999999999998E-2</c:v>
                </c:pt>
                <c:pt idx="7">
                  <c:v>7.1400000000000005E-2</c:v>
                </c:pt>
                <c:pt idx="8">
                  <c:v>5.7799999999999997E-2</c:v>
                </c:pt>
                <c:pt idx="9">
                  <c:v>6.7100000000000007E-2</c:v>
                </c:pt>
                <c:pt idx="10">
                  <c:v>7.0099999999999996E-2</c:v>
                </c:pt>
                <c:pt idx="11">
                  <c:v>6.9000000000000006E-2</c:v>
                </c:pt>
                <c:pt idx="12">
                  <c:v>7.6600000000000001E-2</c:v>
                </c:pt>
                <c:pt idx="13">
                  <c:v>9.5100000000000004E-2</c:v>
                </c:pt>
                <c:pt idx="14">
                  <c:v>0.21160000000000001</c:v>
                </c:pt>
                <c:pt idx="15">
                  <c:v>0.22420000000000001</c:v>
                </c:pt>
                <c:pt idx="16">
                  <c:v>0.18179999999999999</c:v>
                </c:pt>
                <c:pt idx="17">
                  <c:v>0.20530000000000001</c:v>
                </c:pt>
                <c:pt idx="18">
                  <c:v>0.20469999999999999</c:v>
                </c:pt>
              </c:numCache>
            </c:numRef>
          </c:val>
          <c:smooth val="0"/>
          <c:extLst>
            <c:ext xmlns:c16="http://schemas.microsoft.com/office/drawing/2014/chart" uri="{C3380CC4-5D6E-409C-BE32-E72D297353CC}">
              <c16:uniqueId val="{00000004-660E-4EA1-8D11-EA20366F8588}"/>
            </c:ext>
          </c:extLst>
        </c:ser>
        <c:ser>
          <c:idx val="5"/>
          <c:order val="5"/>
          <c:tx>
            <c:strRef>
              <c:f>Sheet1!$G$201</c:f>
              <c:strCache>
                <c:ptCount val="1"/>
                <c:pt idx="0">
                  <c:v>age 65 up</c:v>
                </c:pt>
              </c:strCache>
            </c:strRef>
          </c:tx>
          <c:spPr>
            <a:ln w="28575" cap="rnd">
              <a:solidFill>
                <a:schemeClr val="accent6"/>
              </a:solidFill>
              <a:round/>
            </a:ln>
            <a:effectLst/>
          </c:spPr>
          <c:marker>
            <c:symbol val="none"/>
          </c:marker>
          <c:cat>
            <c:numRef>
              <c:f>Sheet1!$A$202:$A$220</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Sheet1!$G$202:$G$220</c:f>
              <c:numCache>
                <c:formatCode>General</c:formatCode>
                <c:ptCount val="19"/>
                <c:pt idx="0">
                  <c:v>0.10390000000000001</c:v>
                </c:pt>
                <c:pt idx="1">
                  <c:v>0.10580000000000001</c:v>
                </c:pt>
                <c:pt idx="2">
                  <c:v>0.10879999999999999</c:v>
                </c:pt>
                <c:pt idx="3">
                  <c:v>8.8900000000000007E-2</c:v>
                </c:pt>
                <c:pt idx="4">
                  <c:v>0.18049999999999999</c:v>
                </c:pt>
                <c:pt idx="5">
                  <c:v>0.1101</c:v>
                </c:pt>
                <c:pt idx="6">
                  <c:v>0.13739999999999999</c:v>
                </c:pt>
                <c:pt idx="7">
                  <c:v>0.16719999999999999</c:v>
                </c:pt>
                <c:pt idx="8">
                  <c:v>0.1714</c:v>
                </c:pt>
                <c:pt idx="9">
                  <c:v>0.17849999999999999</c:v>
                </c:pt>
                <c:pt idx="10">
                  <c:v>0.14149999999999999</c:v>
                </c:pt>
                <c:pt idx="11">
                  <c:v>9.7799999999999998E-2</c:v>
                </c:pt>
                <c:pt idx="12">
                  <c:v>0.1134</c:v>
                </c:pt>
                <c:pt idx="13">
                  <c:v>0.15429999999999999</c:v>
                </c:pt>
                <c:pt idx="14">
                  <c:v>0.28849999999999998</c:v>
                </c:pt>
                <c:pt idx="15">
                  <c:v>0.19170000000000001</c:v>
                </c:pt>
                <c:pt idx="16">
                  <c:v>0.25009999999999999</c:v>
                </c:pt>
                <c:pt idx="17">
                  <c:v>0.2374</c:v>
                </c:pt>
                <c:pt idx="18">
                  <c:v>0.2</c:v>
                </c:pt>
              </c:numCache>
            </c:numRef>
          </c:val>
          <c:smooth val="0"/>
          <c:extLst>
            <c:ext xmlns:c16="http://schemas.microsoft.com/office/drawing/2014/chart" uri="{C3380CC4-5D6E-409C-BE32-E72D297353CC}">
              <c16:uniqueId val="{00000005-660E-4EA1-8D11-EA20366F8588}"/>
            </c:ext>
          </c:extLst>
        </c:ser>
        <c:dLbls>
          <c:showLegendKey val="0"/>
          <c:showVal val="0"/>
          <c:showCatName val="0"/>
          <c:showSerName val="0"/>
          <c:showPercent val="0"/>
          <c:showBubbleSize val="0"/>
        </c:dLbls>
        <c:smooth val="0"/>
        <c:axId val="455015024"/>
        <c:axId val="455013104"/>
      </c:lineChart>
      <c:catAx>
        <c:axId val="45501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5013104"/>
        <c:crosses val="autoZero"/>
        <c:auto val="1"/>
        <c:lblAlgn val="ctr"/>
        <c:lblOffset val="100"/>
        <c:noMultiLvlLbl val="0"/>
      </c:catAx>
      <c:valAx>
        <c:axId val="455013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5015024"/>
        <c:crosses val="autoZero"/>
        <c:crossBetween val="between"/>
      </c:valAx>
      <c:spPr>
        <a:noFill/>
        <a:ln>
          <a:noFill/>
        </a:ln>
        <a:effectLst/>
      </c:spPr>
    </c:plotArea>
    <c:legend>
      <c:legendPos val="b"/>
      <c:layout>
        <c:manualLayout>
          <c:xMode val="edge"/>
          <c:yMode val="edge"/>
          <c:x val="0.13216575528477603"/>
          <c:y val="0.85565184877103095"/>
          <c:w val="0.7442704691778057"/>
          <c:h val="0.1271427197316494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CA" sz="1800" b="0" i="0" u="none" strike="noStrike" kern="1200" spc="0" baseline="0" dirty="0">
                <a:solidFill>
                  <a:prstClr val="black">
                    <a:lumMod val="65000"/>
                    <a:lumOff val="35000"/>
                  </a:prstClr>
                </a:solidFill>
              </a:rPr>
              <a:t>ACS- Percent of workers usually working at home by age group</a:t>
            </a:r>
            <a:endParaRPr lang="en-US" sz="1800" b="0" i="0" u="none" strike="noStrike" kern="1200" spc="0" baseline="0" dirty="0">
              <a:solidFill>
                <a:prstClr val="black">
                  <a:lumMod val="65000"/>
                  <a:lumOff val="35000"/>
                </a:prstClr>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Sheet1!$B$121</c:f>
              <c:strCache>
                <c:ptCount val="1"/>
                <c:pt idx="0">
                  <c:v>age 16-24</c:v>
                </c:pt>
              </c:strCache>
            </c:strRef>
          </c:tx>
          <c:spPr>
            <a:ln w="28575" cap="rnd">
              <a:solidFill>
                <a:schemeClr val="accent1"/>
              </a:solidFill>
              <a:prstDash val="sysDot"/>
              <a:round/>
            </a:ln>
            <a:effectLst/>
          </c:spPr>
          <c:marker>
            <c:symbol val="none"/>
          </c:marker>
          <c:cat>
            <c:numRef>
              <c:f>Sheet1!$A$122:$A$139</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Sheet1!$B$122:$B$139</c:f>
              <c:numCache>
                <c:formatCode>General</c:formatCode>
                <c:ptCount val="18"/>
                <c:pt idx="0">
                  <c:v>2.2200000000000001E-2</c:v>
                </c:pt>
                <c:pt idx="1">
                  <c:v>2.1700000000000001E-2</c:v>
                </c:pt>
                <c:pt idx="2">
                  <c:v>2.4E-2</c:v>
                </c:pt>
                <c:pt idx="3">
                  <c:v>2.4899999999999999E-2</c:v>
                </c:pt>
                <c:pt idx="4">
                  <c:v>2.6800000000000001E-2</c:v>
                </c:pt>
                <c:pt idx="5">
                  <c:v>2.5999999999999999E-2</c:v>
                </c:pt>
                <c:pt idx="6">
                  <c:v>2.4799999999999999E-2</c:v>
                </c:pt>
                <c:pt idx="7">
                  <c:v>2.4199999999999999E-2</c:v>
                </c:pt>
                <c:pt idx="8">
                  <c:v>2.46E-2</c:v>
                </c:pt>
                <c:pt idx="9">
                  <c:v>2.3599999999999999E-2</c:v>
                </c:pt>
                <c:pt idx="10">
                  <c:v>2.4400000000000002E-2</c:v>
                </c:pt>
                <c:pt idx="11">
                  <c:v>2.5000000000000001E-2</c:v>
                </c:pt>
                <c:pt idx="12">
                  <c:v>2.5899999999999999E-2</c:v>
                </c:pt>
                <c:pt idx="13">
                  <c:v>2.7300000000000001E-2</c:v>
                </c:pt>
                <c:pt idx="14">
                  <c:v>8.8200000000000001E-2</c:v>
                </c:pt>
                <c:pt idx="15">
                  <c:v>9.5000000000000001E-2</c:v>
                </c:pt>
                <c:pt idx="16">
                  <c:v>7.5800000000000006E-2</c:v>
                </c:pt>
                <c:pt idx="17">
                  <c:v>6.5100000000000005E-2</c:v>
                </c:pt>
              </c:numCache>
            </c:numRef>
          </c:val>
          <c:smooth val="0"/>
          <c:extLst>
            <c:ext xmlns:c16="http://schemas.microsoft.com/office/drawing/2014/chart" uri="{C3380CC4-5D6E-409C-BE32-E72D297353CC}">
              <c16:uniqueId val="{00000000-B6CF-488D-BB18-458C75E81376}"/>
            </c:ext>
          </c:extLst>
        </c:ser>
        <c:ser>
          <c:idx val="1"/>
          <c:order val="1"/>
          <c:tx>
            <c:strRef>
              <c:f>Sheet1!$C$121</c:f>
              <c:strCache>
                <c:ptCount val="1"/>
                <c:pt idx="0">
                  <c:v>age 25-34</c:v>
                </c:pt>
              </c:strCache>
            </c:strRef>
          </c:tx>
          <c:spPr>
            <a:ln w="28575" cap="rnd">
              <a:solidFill>
                <a:schemeClr val="accent2"/>
              </a:solidFill>
              <a:prstDash val="sysDash"/>
              <a:round/>
            </a:ln>
            <a:effectLst/>
          </c:spPr>
          <c:marker>
            <c:symbol val="none"/>
          </c:marker>
          <c:cat>
            <c:numRef>
              <c:f>Sheet1!$A$122:$A$139</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Sheet1!$C$122:$C$139</c:f>
              <c:numCache>
                <c:formatCode>General</c:formatCode>
                <c:ptCount val="18"/>
                <c:pt idx="0">
                  <c:v>2.5999999999999999E-2</c:v>
                </c:pt>
                <c:pt idx="1">
                  <c:v>2.7099999999999999E-2</c:v>
                </c:pt>
                <c:pt idx="2">
                  <c:v>2.7799999999999998E-2</c:v>
                </c:pt>
                <c:pt idx="3">
                  <c:v>2.9000000000000001E-2</c:v>
                </c:pt>
                <c:pt idx="4">
                  <c:v>2.8400000000000002E-2</c:v>
                </c:pt>
                <c:pt idx="5">
                  <c:v>2.8299999999999999E-2</c:v>
                </c:pt>
                <c:pt idx="6">
                  <c:v>2.8400000000000002E-2</c:v>
                </c:pt>
                <c:pt idx="7">
                  <c:v>2.9499999999999998E-2</c:v>
                </c:pt>
                <c:pt idx="8">
                  <c:v>3.0800000000000001E-2</c:v>
                </c:pt>
                <c:pt idx="9">
                  <c:v>3.1E-2</c:v>
                </c:pt>
                <c:pt idx="10">
                  <c:v>3.4599999999999999E-2</c:v>
                </c:pt>
                <c:pt idx="11">
                  <c:v>3.5900000000000001E-2</c:v>
                </c:pt>
                <c:pt idx="12">
                  <c:v>3.7199999999999997E-2</c:v>
                </c:pt>
                <c:pt idx="13">
                  <c:v>4.1300000000000003E-2</c:v>
                </c:pt>
                <c:pt idx="14">
                  <c:v>0.16009999999999999</c:v>
                </c:pt>
                <c:pt idx="15">
                  <c:v>0.18609999999999999</c:v>
                </c:pt>
                <c:pt idx="16">
                  <c:v>0.15590000000000001</c:v>
                </c:pt>
                <c:pt idx="17">
                  <c:v>0.14000000000000001</c:v>
                </c:pt>
              </c:numCache>
            </c:numRef>
          </c:val>
          <c:smooth val="0"/>
          <c:extLst>
            <c:ext xmlns:c16="http://schemas.microsoft.com/office/drawing/2014/chart" uri="{C3380CC4-5D6E-409C-BE32-E72D297353CC}">
              <c16:uniqueId val="{00000001-B6CF-488D-BB18-458C75E81376}"/>
            </c:ext>
          </c:extLst>
        </c:ser>
        <c:ser>
          <c:idx val="2"/>
          <c:order val="2"/>
          <c:tx>
            <c:strRef>
              <c:f>Sheet1!$D$121</c:f>
              <c:strCache>
                <c:ptCount val="1"/>
                <c:pt idx="0">
                  <c:v>age 35-44</c:v>
                </c:pt>
              </c:strCache>
            </c:strRef>
          </c:tx>
          <c:spPr>
            <a:ln w="28575" cap="rnd">
              <a:solidFill>
                <a:schemeClr val="accent3"/>
              </a:solidFill>
              <a:prstDash val="dashDot"/>
              <a:round/>
            </a:ln>
            <a:effectLst/>
          </c:spPr>
          <c:marker>
            <c:symbol val="none"/>
          </c:marker>
          <c:cat>
            <c:numRef>
              <c:f>Sheet1!$A$122:$A$139</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Sheet1!$D$122:$D$139</c:f>
              <c:numCache>
                <c:formatCode>General</c:formatCode>
                <c:ptCount val="18"/>
                <c:pt idx="0">
                  <c:v>3.95E-2</c:v>
                </c:pt>
                <c:pt idx="1">
                  <c:v>4.1700000000000001E-2</c:v>
                </c:pt>
                <c:pt idx="2">
                  <c:v>4.2799999999999998E-2</c:v>
                </c:pt>
                <c:pt idx="3">
                  <c:v>4.4200000000000003E-2</c:v>
                </c:pt>
                <c:pt idx="4">
                  <c:v>4.3099999999999999E-2</c:v>
                </c:pt>
                <c:pt idx="5">
                  <c:v>4.2900000000000001E-2</c:v>
                </c:pt>
                <c:pt idx="6">
                  <c:v>4.4299999999999999E-2</c:v>
                </c:pt>
                <c:pt idx="7">
                  <c:v>4.3999999999999997E-2</c:v>
                </c:pt>
                <c:pt idx="8">
                  <c:v>4.5499999999999999E-2</c:v>
                </c:pt>
                <c:pt idx="9">
                  <c:v>4.7500000000000001E-2</c:v>
                </c:pt>
                <c:pt idx="10">
                  <c:v>5.2600000000000001E-2</c:v>
                </c:pt>
                <c:pt idx="11">
                  <c:v>5.45E-2</c:v>
                </c:pt>
                <c:pt idx="12">
                  <c:v>5.6000000000000001E-2</c:v>
                </c:pt>
                <c:pt idx="13">
                  <c:v>6.0100000000000001E-2</c:v>
                </c:pt>
                <c:pt idx="14">
                  <c:v>0.17879999999999999</c:v>
                </c:pt>
                <c:pt idx="15">
                  <c:v>0.20380000000000001</c:v>
                </c:pt>
                <c:pt idx="16">
                  <c:v>0.17180000000000001</c:v>
                </c:pt>
                <c:pt idx="17">
                  <c:v>0.15859999999999999</c:v>
                </c:pt>
              </c:numCache>
            </c:numRef>
          </c:val>
          <c:smooth val="0"/>
          <c:extLst>
            <c:ext xmlns:c16="http://schemas.microsoft.com/office/drawing/2014/chart" uri="{C3380CC4-5D6E-409C-BE32-E72D297353CC}">
              <c16:uniqueId val="{00000002-B6CF-488D-BB18-458C75E81376}"/>
            </c:ext>
          </c:extLst>
        </c:ser>
        <c:ser>
          <c:idx val="3"/>
          <c:order val="3"/>
          <c:tx>
            <c:strRef>
              <c:f>Sheet1!$E$121</c:f>
              <c:strCache>
                <c:ptCount val="1"/>
                <c:pt idx="0">
                  <c:v>age 45-54</c:v>
                </c:pt>
              </c:strCache>
            </c:strRef>
          </c:tx>
          <c:spPr>
            <a:ln w="28575" cap="rnd">
              <a:solidFill>
                <a:schemeClr val="accent4"/>
              </a:solidFill>
              <a:prstDash val="dash"/>
              <a:round/>
            </a:ln>
            <a:effectLst/>
          </c:spPr>
          <c:marker>
            <c:symbol val="none"/>
          </c:marker>
          <c:dPt>
            <c:idx val="15"/>
            <c:marker>
              <c:symbol val="none"/>
            </c:marker>
            <c:bubble3D val="0"/>
            <c:spPr>
              <a:ln w="28575" cap="rnd">
                <a:solidFill>
                  <a:srgbClr val="FFC000"/>
                </a:solidFill>
                <a:prstDash val="dash"/>
                <a:round/>
              </a:ln>
              <a:effectLst/>
            </c:spPr>
            <c:extLst>
              <c:ext xmlns:c16="http://schemas.microsoft.com/office/drawing/2014/chart" uri="{C3380CC4-5D6E-409C-BE32-E72D297353CC}">
                <c16:uniqueId val="{00000004-B6CF-488D-BB18-458C75E81376}"/>
              </c:ext>
            </c:extLst>
          </c:dPt>
          <c:cat>
            <c:numRef>
              <c:f>Sheet1!$A$122:$A$139</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Sheet1!$E$122:$E$139</c:f>
              <c:numCache>
                <c:formatCode>General</c:formatCode>
                <c:ptCount val="18"/>
                <c:pt idx="0">
                  <c:v>4.2799999999999998E-2</c:v>
                </c:pt>
                <c:pt idx="1">
                  <c:v>4.5699999999999998E-2</c:v>
                </c:pt>
                <c:pt idx="2">
                  <c:v>4.5100000000000001E-2</c:v>
                </c:pt>
                <c:pt idx="3">
                  <c:v>4.7E-2</c:v>
                </c:pt>
                <c:pt idx="4">
                  <c:v>4.7300000000000002E-2</c:v>
                </c:pt>
                <c:pt idx="5">
                  <c:v>4.8000000000000001E-2</c:v>
                </c:pt>
                <c:pt idx="6">
                  <c:v>4.87E-2</c:v>
                </c:pt>
                <c:pt idx="7">
                  <c:v>4.9399999999999999E-2</c:v>
                </c:pt>
                <c:pt idx="8">
                  <c:v>5.11E-2</c:v>
                </c:pt>
                <c:pt idx="9">
                  <c:v>5.2400000000000002E-2</c:v>
                </c:pt>
                <c:pt idx="10">
                  <c:v>5.7099999999999998E-2</c:v>
                </c:pt>
                <c:pt idx="11">
                  <c:v>6.0199999999999997E-2</c:v>
                </c:pt>
                <c:pt idx="12">
                  <c:v>6.1100000000000002E-2</c:v>
                </c:pt>
                <c:pt idx="13">
                  <c:v>6.5199999999999994E-2</c:v>
                </c:pt>
                <c:pt idx="14">
                  <c:v>0.16830000000000001</c:v>
                </c:pt>
                <c:pt idx="15">
                  <c:v>0.192</c:v>
                </c:pt>
                <c:pt idx="16">
                  <c:v>0.16550000000000001</c:v>
                </c:pt>
                <c:pt idx="17">
                  <c:v>0.15010000000000001</c:v>
                </c:pt>
              </c:numCache>
            </c:numRef>
          </c:val>
          <c:smooth val="0"/>
          <c:extLst>
            <c:ext xmlns:c16="http://schemas.microsoft.com/office/drawing/2014/chart" uri="{C3380CC4-5D6E-409C-BE32-E72D297353CC}">
              <c16:uniqueId val="{00000005-B6CF-488D-BB18-458C75E81376}"/>
            </c:ext>
          </c:extLst>
        </c:ser>
        <c:ser>
          <c:idx val="4"/>
          <c:order val="4"/>
          <c:tx>
            <c:strRef>
              <c:f>Sheet1!$F$121</c:f>
              <c:strCache>
                <c:ptCount val="1"/>
                <c:pt idx="0">
                  <c:v>age 55-64</c:v>
                </c:pt>
              </c:strCache>
            </c:strRef>
          </c:tx>
          <c:spPr>
            <a:ln w="28575" cap="rnd">
              <a:solidFill>
                <a:schemeClr val="accent5"/>
              </a:solidFill>
              <a:prstDash val="lgDash"/>
              <a:round/>
            </a:ln>
            <a:effectLst/>
          </c:spPr>
          <c:marker>
            <c:symbol val="none"/>
          </c:marker>
          <c:cat>
            <c:numRef>
              <c:f>Sheet1!$A$122:$A$139</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Sheet1!$F$122:$F$139</c:f>
              <c:numCache>
                <c:formatCode>General</c:formatCode>
                <c:ptCount val="18"/>
                <c:pt idx="0">
                  <c:v>5.3800000000000001E-2</c:v>
                </c:pt>
                <c:pt idx="1">
                  <c:v>5.5599999999999997E-2</c:v>
                </c:pt>
                <c:pt idx="2">
                  <c:v>5.4399999999999997E-2</c:v>
                </c:pt>
                <c:pt idx="3">
                  <c:v>5.6099999999999997E-2</c:v>
                </c:pt>
                <c:pt idx="4">
                  <c:v>5.6800000000000003E-2</c:v>
                </c:pt>
                <c:pt idx="5">
                  <c:v>5.7299999999999997E-2</c:v>
                </c:pt>
                <c:pt idx="6">
                  <c:v>5.7299999999999997E-2</c:v>
                </c:pt>
                <c:pt idx="7">
                  <c:v>5.5300000000000002E-2</c:v>
                </c:pt>
                <c:pt idx="8">
                  <c:v>5.67E-2</c:v>
                </c:pt>
                <c:pt idx="9">
                  <c:v>5.9200000000000003E-2</c:v>
                </c:pt>
                <c:pt idx="10">
                  <c:v>6.4600000000000005E-2</c:v>
                </c:pt>
                <c:pt idx="11">
                  <c:v>6.54E-2</c:v>
                </c:pt>
                <c:pt idx="12">
                  <c:v>6.6100000000000006E-2</c:v>
                </c:pt>
                <c:pt idx="13">
                  <c:v>7.0999999999999994E-2</c:v>
                </c:pt>
                <c:pt idx="14">
                  <c:v>0.1585</c:v>
                </c:pt>
                <c:pt idx="15">
                  <c:v>0.17849999999999999</c:v>
                </c:pt>
                <c:pt idx="16">
                  <c:v>0.1552</c:v>
                </c:pt>
                <c:pt idx="17">
                  <c:v>0.14449999999999999</c:v>
                </c:pt>
              </c:numCache>
            </c:numRef>
          </c:val>
          <c:smooth val="0"/>
          <c:extLst>
            <c:ext xmlns:c16="http://schemas.microsoft.com/office/drawing/2014/chart" uri="{C3380CC4-5D6E-409C-BE32-E72D297353CC}">
              <c16:uniqueId val="{00000006-B6CF-488D-BB18-458C75E81376}"/>
            </c:ext>
          </c:extLst>
        </c:ser>
        <c:ser>
          <c:idx val="5"/>
          <c:order val="5"/>
          <c:tx>
            <c:strRef>
              <c:f>Sheet1!$G$121</c:f>
              <c:strCache>
                <c:ptCount val="1"/>
                <c:pt idx="0">
                  <c:v>age 65 up</c:v>
                </c:pt>
              </c:strCache>
            </c:strRef>
          </c:tx>
          <c:spPr>
            <a:ln w="28575" cap="rnd">
              <a:solidFill>
                <a:schemeClr val="accent6"/>
              </a:solidFill>
              <a:round/>
            </a:ln>
            <a:effectLst/>
          </c:spPr>
          <c:marker>
            <c:symbol val="none"/>
          </c:marker>
          <c:cat>
            <c:numRef>
              <c:f>Sheet1!$A$122:$A$139</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Sheet1!$G$122:$G$139</c:f>
              <c:numCache>
                <c:formatCode>General</c:formatCode>
                <c:ptCount val="18"/>
                <c:pt idx="0">
                  <c:v>0.1002</c:v>
                </c:pt>
                <c:pt idx="1">
                  <c:v>9.8900000000000002E-2</c:v>
                </c:pt>
                <c:pt idx="2">
                  <c:v>8.5900000000000004E-2</c:v>
                </c:pt>
                <c:pt idx="3">
                  <c:v>9.35E-2</c:v>
                </c:pt>
                <c:pt idx="4">
                  <c:v>9.2899999999999996E-2</c:v>
                </c:pt>
                <c:pt idx="5">
                  <c:v>9.4200000000000006E-2</c:v>
                </c:pt>
                <c:pt idx="6">
                  <c:v>9.2899999999999996E-2</c:v>
                </c:pt>
                <c:pt idx="7">
                  <c:v>8.9899999999999994E-2</c:v>
                </c:pt>
                <c:pt idx="8">
                  <c:v>9.1300000000000006E-2</c:v>
                </c:pt>
                <c:pt idx="9">
                  <c:v>9.6799999999999997E-2</c:v>
                </c:pt>
                <c:pt idx="10">
                  <c:v>9.9699999999999997E-2</c:v>
                </c:pt>
                <c:pt idx="11">
                  <c:v>0.1028</c:v>
                </c:pt>
                <c:pt idx="12">
                  <c:v>0.1048</c:v>
                </c:pt>
                <c:pt idx="13">
                  <c:v>0.1046</c:v>
                </c:pt>
                <c:pt idx="14">
                  <c:v>0.18590000000000001</c:v>
                </c:pt>
                <c:pt idx="15">
                  <c:v>0.1986</c:v>
                </c:pt>
                <c:pt idx="16">
                  <c:v>0.1779</c:v>
                </c:pt>
                <c:pt idx="17">
                  <c:v>0.16769999999999999</c:v>
                </c:pt>
              </c:numCache>
            </c:numRef>
          </c:val>
          <c:smooth val="0"/>
          <c:extLst>
            <c:ext xmlns:c16="http://schemas.microsoft.com/office/drawing/2014/chart" uri="{C3380CC4-5D6E-409C-BE32-E72D297353CC}">
              <c16:uniqueId val="{00000007-B6CF-488D-BB18-458C75E81376}"/>
            </c:ext>
          </c:extLst>
        </c:ser>
        <c:dLbls>
          <c:showLegendKey val="0"/>
          <c:showVal val="0"/>
          <c:showCatName val="0"/>
          <c:showSerName val="0"/>
          <c:showPercent val="0"/>
          <c:showBubbleSize val="0"/>
        </c:dLbls>
        <c:smooth val="0"/>
        <c:axId val="228148992"/>
        <c:axId val="228140832"/>
      </c:lineChart>
      <c:catAx>
        <c:axId val="22814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8140832"/>
        <c:crosses val="autoZero"/>
        <c:auto val="1"/>
        <c:lblAlgn val="ctr"/>
        <c:lblOffset val="100"/>
        <c:noMultiLvlLbl val="0"/>
      </c:catAx>
      <c:valAx>
        <c:axId val="228140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8148992"/>
        <c:crosses val="autoZero"/>
        <c:crossBetween val="between"/>
      </c:valAx>
      <c:spPr>
        <a:noFill/>
        <a:ln>
          <a:noFill/>
        </a:ln>
        <a:effectLst/>
      </c:spPr>
    </c:plotArea>
    <c:legend>
      <c:legendPos val="b"/>
      <c:layout>
        <c:manualLayout>
          <c:xMode val="edge"/>
          <c:yMode val="edge"/>
          <c:x val="0.13167220846695959"/>
          <c:y val="0.8539678826834618"/>
          <c:w val="0.74323118540678812"/>
          <c:h val="0.128625967189178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r>
              <a:rPr lang="en-CA" sz="1800" b="0" i="0" u="none" strike="noStrike" kern="1200" spc="0" baseline="0" dirty="0">
                <a:solidFill>
                  <a:prstClr val="black">
                    <a:lumMod val="65000"/>
                    <a:lumOff val="35000"/>
                  </a:prstClr>
                </a:solidFill>
              </a:rPr>
              <a:t>ACS- Percent of workers usually working at home by gender &amp; presence of children</a:t>
            </a:r>
            <a:endParaRPr lang="en-US" sz="180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0"/>
          <c:order val="0"/>
          <c:tx>
            <c:strRef>
              <c:f>Sheet1!$C$89</c:f>
              <c:strCache>
                <c:ptCount val="1"/>
                <c:pt idx="0">
                  <c:v>male-no kids</c:v>
                </c:pt>
              </c:strCache>
            </c:strRef>
          </c:tx>
          <c:spPr>
            <a:ln w="28575" cap="rnd">
              <a:solidFill>
                <a:schemeClr val="accent1"/>
              </a:solidFill>
              <a:prstDash val="sysDot"/>
              <a:round/>
            </a:ln>
            <a:effectLst/>
          </c:spPr>
          <c:marker>
            <c:symbol val="none"/>
          </c:marker>
          <c:cat>
            <c:numRef>
              <c:f>Sheet1!$B$90:$B$107</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Sheet1!$C$90:$C$107</c:f>
              <c:numCache>
                <c:formatCode>General</c:formatCode>
                <c:ptCount val="18"/>
                <c:pt idx="0">
                  <c:v>3.8699999999999998E-2</c:v>
                </c:pt>
                <c:pt idx="1">
                  <c:v>4.1000000000000002E-2</c:v>
                </c:pt>
                <c:pt idx="2">
                  <c:v>4.0300000000000002E-2</c:v>
                </c:pt>
                <c:pt idx="3">
                  <c:v>4.3099999999999999E-2</c:v>
                </c:pt>
                <c:pt idx="4">
                  <c:v>4.4600000000000001E-2</c:v>
                </c:pt>
                <c:pt idx="5">
                  <c:v>4.4299999999999999E-2</c:v>
                </c:pt>
                <c:pt idx="6">
                  <c:v>4.3499999999999997E-2</c:v>
                </c:pt>
                <c:pt idx="7">
                  <c:v>4.2700000000000002E-2</c:v>
                </c:pt>
                <c:pt idx="8">
                  <c:v>4.2999999999999997E-2</c:v>
                </c:pt>
                <c:pt idx="9">
                  <c:v>4.4600000000000001E-2</c:v>
                </c:pt>
                <c:pt idx="10">
                  <c:v>4.7399999999999998E-2</c:v>
                </c:pt>
                <c:pt idx="11">
                  <c:v>4.9200000000000001E-2</c:v>
                </c:pt>
                <c:pt idx="12">
                  <c:v>4.9200000000000001E-2</c:v>
                </c:pt>
                <c:pt idx="13">
                  <c:v>5.28E-2</c:v>
                </c:pt>
                <c:pt idx="14">
                  <c:v>0.1401</c:v>
                </c:pt>
                <c:pt idx="15">
                  <c:v>0.15890000000000001</c:v>
                </c:pt>
                <c:pt idx="16">
                  <c:v>0.1351</c:v>
                </c:pt>
                <c:pt idx="17">
                  <c:v>0.12230000000000001</c:v>
                </c:pt>
              </c:numCache>
            </c:numRef>
          </c:val>
          <c:smooth val="0"/>
          <c:extLst>
            <c:ext xmlns:c16="http://schemas.microsoft.com/office/drawing/2014/chart" uri="{C3380CC4-5D6E-409C-BE32-E72D297353CC}">
              <c16:uniqueId val="{00000000-1BEA-48F9-BF29-1B3EC83F8922}"/>
            </c:ext>
          </c:extLst>
        </c:ser>
        <c:ser>
          <c:idx val="1"/>
          <c:order val="1"/>
          <c:tx>
            <c:strRef>
              <c:f>Sheet1!$D$89</c:f>
              <c:strCache>
                <c:ptCount val="1"/>
                <c:pt idx="0">
                  <c:v>male-all kids 5+</c:v>
                </c:pt>
              </c:strCache>
            </c:strRef>
          </c:tx>
          <c:spPr>
            <a:ln w="28575" cap="rnd">
              <a:solidFill>
                <a:schemeClr val="accent2"/>
              </a:solidFill>
              <a:prstDash val="sysDash"/>
              <a:round/>
            </a:ln>
            <a:effectLst/>
          </c:spPr>
          <c:marker>
            <c:symbol val="none"/>
          </c:marker>
          <c:cat>
            <c:numRef>
              <c:f>Sheet1!$B$90:$B$107</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Sheet1!$D$90:$D$107</c:f>
              <c:numCache>
                <c:formatCode>General</c:formatCode>
                <c:ptCount val="18"/>
                <c:pt idx="0">
                  <c:v>3.6299999999999999E-2</c:v>
                </c:pt>
                <c:pt idx="1">
                  <c:v>3.9E-2</c:v>
                </c:pt>
                <c:pt idx="2">
                  <c:v>4.0300000000000002E-2</c:v>
                </c:pt>
                <c:pt idx="3">
                  <c:v>4.2000000000000003E-2</c:v>
                </c:pt>
                <c:pt idx="4">
                  <c:v>4.2500000000000003E-2</c:v>
                </c:pt>
                <c:pt idx="5">
                  <c:v>4.2999999999999997E-2</c:v>
                </c:pt>
                <c:pt idx="6">
                  <c:v>4.2200000000000001E-2</c:v>
                </c:pt>
                <c:pt idx="7">
                  <c:v>4.3900000000000002E-2</c:v>
                </c:pt>
                <c:pt idx="8">
                  <c:v>4.4900000000000002E-2</c:v>
                </c:pt>
                <c:pt idx="9">
                  <c:v>4.6199999999999998E-2</c:v>
                </c:pt>
                <c:pt idx="10">
                  <c:v>5.0599999999999999E-2</c:v>
                </c:pt>
                <c:pt idx="11">
                  <c:v>5.3100000000000001E-2</c:v>
                </c:pt>
                <c:pt idx="12">
                  <c:v>5.3600000000000002E-2</c:v>
                </c:pt>
                <c:pt idx="13">
                  <c:v>5.7700000000000001E-2</c:v>
                </c:pt>
                <c:pt idx="14">
                  <c:v>0.14979999999999999</c:v>
                </c:pt>
                <c:pt idx="15">
                  <c:v>0.16930000000000001</c:v>
                </c:pt>
                <c:pt idx="16">
                  <c:v>0.14269999999999999</c:v>
                </c:pt>
                <c:pt idx="17">
                  <c:v>0.1283</c:v>
                </c:pt>
              </c:numCache>
            </c:numRef>
          </c:val>
          <c:smooth val="0"/>
          <c:extLst>
            <c:ext xmlns:c16="http://schemas.microsoft.com/office/drawing/2014/chart" uri="{C3380CC4-5D6E-409C-BE32-E72D297353CC}">
              <c16:uniqueId val="{00000001-1BEA-48F9-BF29-1B3EC83F8922}"/>
            </c:ext>
          </c:extLst>
        </c:ser>
        <c:ser>
          <c:idx val="2"/>
          <c:order val="2"/>
          <c:tx>
            <c:strRef>
              <c:f>Sheet1!$E$89</c:f>
              <c:strCache>
                <c:ptCount val="1"/>
                <c:pt idx="0">
                  <c:v>male-kids under 5</c:v>
                </c:pt>
              </c:strCache>
            </c:strRef>
          </c:tx>
          <c:spPr>
            <a:ln w="28575" cap="rnd">
              <a:solidFill>
                <a:schemeClr val="accent3"/>
              </a:solidFill>
              <a:prstDash val="dashDot"/>
              <a:round/>
            </a:ln>
            <a:effectLst/>
          </c:spPr>
          <c:marker>
            <c:symbol val="none"/>
          </c:marker>
          <c:cat>
            <c:numRef>
              <c:f>Sheet1!$B$90:$B$107</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Sheet1!$E$90:$E$107</c:f>
              <c:numCache>
                <c:formatCode>General</c:formatCode>
                <c:ptCount val="18"/>
                <c:pt idx="0">
                  <c:v>2.9399999999999999E-2</c:v>
                </c:pt>
                <c:pt idx="1">
                  <c:v>3.09E-2</c:v>
                </c:pt>
                <c:pt idx="2">
                  <c:v>3.1899999999999998E-2</c:v>
                </c:pt>
                <c:pt idx="3">
                  <c:v>3.5499999999999997E-2</c:v>
                </c:pt>
                <c:pt idx="4">
                  <c:v>3.3599999999999998E-2</c:v>
                </c:pt>
                <c:pt idx="5">
                  <c:v>3.39E-2</c:v>
                </c:pt>
                <c:pt idx="6">
                  <c:v>3.4000000000000002E-2</c:v>
                </c:pt>
                <c:pt idx="7">
                  <c:v>3.4299999999999997E-2</c:v>
                </c:pt>
                <c:pt idx="8">
                  <c:v>3.4599999999999999E-2</c:v>
                </c:pt>
                <c:pt idx="9">
                  <c:v>3.6200000000000003E-2</c:v>
                </c:pt>
                <c:pt idx="10">
                  <c:v>4.0800000000000003E-2</c:v>
                </c:pt>
                <c:pt idx="11">
                  <c:v>4.1599999999999998E-2</c:v>
                </c:pt>
                <c:pt idx="12">
                  <c:v>4.3900000000000002E-2</c:v>
                </c:pt>
                <c:pt idx="13">
                  <c:v>4.7500000000000001E-2</c:v>
                </c:pt>
                <c:pt idx="14">
                  <c:v>0.1595</c:v>
                </c:pt>
                <c:pt idx="15">
                  <c:v>0.18029999999999999</c:v>
                </c:pt>
                <c:pt idx="16">
                  <c:v>0.14799999999999999</c:v>
                </c:pt>
                <c:pt idx="17">
                  <c:v>0.13539999999999999</c:v>
                </c:pt>
              </c:numCache>
            </c:numRef>
          </c:val>
          <c:smooth val="0"/>
          <c:extLst>
            <c:ext xmlns:c16="http://schemas.microsoft.com/office/drawing/2014/chart" uri="{C3380CC4-5D6E-409C-BE32-E72D297353CC}">
              <c16:uniqueId val="{00000002-1BEA-48F9-BF29-1B3EC83F8922}"/>
            </c:ext>
          </c:extLst>
        </c:ser>
        <c:ser>
          <c:idx val="3"/>
          <c:order val="3"/>
          <c:tx>
            <c:strRef>
              <c:f>Sheet1!$F$89</c:f>
              <c:strCache>
                <c:ptCount val="1"/>
                <c:pt idx="0">
                  <c:v>female-no kids</c:v>
                </c:pt>
              </c:strCache>
            </c:strRef>
          </c:tx>
          <c:spPr>
            <a:ln w="28575" cap="rnd">
              <a:solidFill>
                <a:schemeClr val="accent4"/>
              </a:solidFill>
              <a:prstDash val="dash"/>
              <a:round/>
            </a:ln>
            <a:effectLst/>
          </c:spPr>
          <c:marker>
            <c:symbol val="none"/>
          </c:marker>
          <c:cat>
            <c:numRef>
              <c:f>Sheet1!$B$90:$B$107</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Sheet1!$F$90:$F$107</c:f>
              <c:numCache>
                <c:formatCode>General</c:formatCode>
                <c:ptCount val="18"/>
                <c:pt idx="0">
                  <c:v>3.8699999999999998E-2</c:v>
                </c:pt>
                <c:pt idx="1">
                  <c:v>3.9399999999999998E-2</c:v>
                </c:pt>
                <c:pt idx="2">
                  <c:v>3.9800000000000002E-2</c:v>
                </c:pt>
                <c:pt idx="3">
                  <c:v>4.0899999999999999E-2</c:v>
                </c:pt>
                <c:pt idx="4">
                  <c:v>4.2000000000000003E-2</c:v>
                </c:pt>
                <c:pt idx="5">
                  <c:v>4.2299999999999997E-2</c:v>
                </c:pt>
                <c:pt idx="6">
                  <c:v>4.3400000000000001E-2</c:v>
                </c:pt>
                <c:pt idx="7">
                  <c:v>4.36E-2</c:v>
                </c:pt>
                <c:pt idx="8">
                  <c:v>4.5600000000000002E-2</c:v>
                </c:pt>
                <c:pt idx="9">
                  <c:v>4.6300000000000001E-2</c:v>
                </c:pt>
                <c:pt idx="10">
                  <c:v>5.0500000000000003E-2</c:v>
                </c:pt>
                <c:pt idx="11">
                  <c:v>5.1999999999999998E-2</c:v>
                </c:pt>
                <c:pt idx="12">
                  <c:v>5.3999999999999999E-2</c:v>
                </c:pt>
                <c:pt idx="13">
                  <c:v>5.7299999999999997E-2</c:v>
                </c:pt>
                <c:pt idx="14">
                  <c:v>0.1694</c:v>
                </c:pt>
                <c:pt idx="15">
                  <c:v>0.19189999999999999</c:v>
                </c:pt>
                <c:pt idx="16">
                  <c:v>0.1628</c:v>
                </c:pt>
                <c:pt idx="17">
                  <c:v>0.14879999999999999</c:v>
                </c:pt>
              </c:numCache>
            </c:numRef>
          </c:val>
          <c:smooth val="0"/>
          <c:extLst>
            <c:ext xmlns:c16="http://schemas.microsoft.com/office/drawing/2014/chart" uri="{C3380CC4-5D6E-409C-BE32-E72D297353CC}">
              <c16:uniqueId val="{00000003-1BEA-48F9-BF29-1B3EC83F8922}"/>
            </c:ext>
          </c:extLst>
        </c:ser>
        <c:ser>
          <c:idx val="4"/>
          <c:order val="4"/>
          <c:tx>
            <c:strRef>
              <c:f>Sheet1!$G$89</c:f>
              <c:strCache>
                <c:ptCount val="1"/>
                <c:pt idx="0">
                  <c:v>female-all kids 5+</c:v>
                </c:pt>
              </c:strCache>
            </c:strRef>
          </c:tx>
          <c:spPr>
            <a:ln w="28575" cap="rnd">
              <a:solidFill>
                <a:schemeClr val="accent5"/>
              </a:solidFill>
              <a:prstDash val="lgDash"/>
              <a:round/>
            </a:ln>
            <a:effectLst/>
          </c:spPr>
          <c:marker>
            <c:symbol val="none"/>
          </c:marker>
          <c:cat>
            <c:numRef>
              <c:f>Sheet1!$B$90:$B$107</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Sheet1!$G$90:$G$107</c:f>
              <c:numCache>
                <c:formatCode>General</c:formatCode>
                <c:ptCount val="18"/>
                <c:pt idx="0">
                  <c:v>4.1799999999999997E-2</c:v>
                </c:pt>
                <c:pt idx="1">
                  <c:v>4.3900000000000002E-2</c:v>
                </c:pt>
                <c:pt idx="2">
                  <c:v>4.3999999999999997E-2</c:v>
                </c:pt>
                <c:pt idx="3">
                  <c:v>4.6100000000000002E-2</c:v>
                </c:pt>
                <c:pt idx="4">
                  <c:v>4.4299999999999999E-2</c:v>
                </c:pt>
                <c:pt idx="5">
                  <c:v>4.5199999999999997E-2</c:v>
                </c:pt>
                <c:pt idx="6">
                  <c:v>4.8399999999999999E-2</c:v>
                </c:pt>
                <c:pt idx="7">
                  <c:v>4.6899999999999997E-2</c:v>
                </c:pt>
                <c:pt idx="8">
                  <c:v>4.9799999999999997E-2</c:v>
                </c:pt>
                <c:pt idx="9">
                  <c:v>5.1400000000000001E-2</c:v>
                </c:pt>
                <c:pt idx="10">
                  <c:v>5.7200000000000001E-2</c:v>
                </c:pt>
                <c:pt idx="11">
                  <c:v>5.8700000000000002E-2</c:v>
                </c:pt>
                <c:pt idx="12">
                  <c:v>6.0900000000000003E-2</c:v>
                </c:pt>
                <c:pt idx="13">
                  <c:v>6.4399999999999999E-2</c:v>
                </c:pt>
                <c:pt idx="14">
                  <c:v>0.1714</c:v>
                </c:pt>
                <c:pt idx="15">
                  <c:v>0.1928</c:v>
                </c:pt>
                <c:pt idx="16">
                  <c:v>0.1658</c:v>
                </c:pt>
                <c:pt idx="17">
                  <c:v>0.15260000000000001</c:v>
                </c:pt>
              </c:numCache>
            </c:numRef>
          </c:val>
          <c:smooth val="0"/>
          <c:extLst>
            <c:ext xmlns:c16="http://schemas.microsoft.com/office/drawing/2014/chart" uri="{C3380CC4-5D6E-409C-BE32-E72D297353CC}">
              <c16:uniqueId val="{00000004-1BEA-48F9-BF29-1B3EC83F8922}"/>
            </c:ext>
          </c:extLst>
        </c:ser>
        <c:ser>
          <c:idx val="5"/>
          <c:order val="5"/>
          <c:tx>
            <c:strRef>
              <c:f>Sheet1!$H$89</c:f>
              <c:strCache>
                <c:ptCount val="1"/>
                <c:pt idx="0">
                  <c:v>female-kids under 5</c:v>
                </c:pt>
              </c:strCache>
            </c:strRef>
          </c:tx>
          <c:spPr>
            <a:ln w="28575" cap="rnd">
              <a:solidFill>
                <a:schemeClr val="accent6"/>
              </a:solidFill>
              <a:round/>
            </a:ln>
            <a:effectLst/>
          </c:spPr>
          <c:marker>
            <c:symbol val="none"/>
          </c:marker>
          <c:cat>
            <c:numRef>
              <c:f>Sheet1!$B$90:$B$107</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Sheet1!$H$90:$H$107</c:f>
              <c:numCache>
                <c:formatCode>General</c:formatCode>
                <c:ptCount val="18"/>
                <c:pt idx="0">
                  <c:v>5.4899999999999997E-2</c:v>
                </c:pt>
                <c:pt idx="1">
                  <c:v>5.4600000000000003E-2</c:v>
                </c:pt>
                <c:pt idx="2">
                  <c:v>5.3199999999999997E-2</c:v>
                </c:pt>
                <c:pt idx="3">
                  <c:v>5.1299999999999998E-2</c:v>
                </c:pt>
                <c:pt idx="4">
                  <c:v>4.9700000000000001E-2</c:v>
                </c:pt>
                <c:pt idx="5">
                  <c:v>4.9799999999999997E-2</c:v>
                </c:pt>
                <c:pt idx="6">
                  <c:v>4.8800000000000003E-2</c:v>
                </c:pt>
                <c:pt idx="7">
                  <c:v>4.9500000000000002E-2</c:v>
                </c:pt>
                <c:pt idx="8">
                  <c:v>5.1299999999999998E-2</c:v>
                </c:pt>
                <c:pt idx="9">
                  <c:v>5.2900000000000003E-2</c:v>
                </c:pt>
                <c:pt idx="10">
                  <c:v>5.8500000000000003E-2</c:v>
                </c:pt>
                <c:pt idx="11">
                  <c:v>6.3200000000000006E-2</c:v>
                </c:pt>
                <c:pt idx="12">
                  <c:v>6.5100000000000005E-2</c:v>
                </c:pt>
                <c:pt idx="13">
                  <c:v>7.17E-2</c:v>
                </c:pt>
                <c:pt idx="14">
                  <c:v>0.1951</c:v>
                </c:pt>
                <c:pt idx="15">
                  <c:v>0.22109999999999999</c:v>
                </c:pt>
                <c:pt idx="16">
                  <c:v>0.19070000000000001</c:v>
                </c:pt>
                <c:pt idx="17">
                  <c:v>0.18679999999999999</c:v>
                </c:pt>
              </c:numCache>
            </c:numRef>
          </c:val>
          <c:smooth val="0"/>
          <c:extLst>
            <c:ext xmlns:c16="http://schemas.microsoft.com/office/drawing/2014/chart" uri="{C3380CC4-5D6E-409C-BE32-E72D297353CC}">
              <c16:uniqueId val="{00000005-1BEA-48F9-BF29-1B3EC83F8922}"/>
            </c:ext>
          </c:extLst>
        </c:ser>
        <c:dLbls>
          <c:showLegendKey val="0"/>
          <c:showVal val="0"/>
          <c:showCatName val="0"/>
          <c:showSerName val="0"/>
          <c:showPercent val="0"/>
          <c:showBubbleSize val="0"/>
        </c:dLbls>
        <c:smooth val="0"/>
        <c:axId val="262174191"/>
        <c:axId val="262174671"/>
      </c:lineChart>
      <c:catAx>
        <c:axId val="262174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62174671"/>
        <c:crosses val="autoZero"/>
        <c:auto val="1"/>
        <c:lblAlgn val="ctr"/>
        <c:lblOffset val="100"/>
        <c:noMultiLvlLbl val="0"/>
      </c:catAx>
      <c:valAx>
        <c:axId val="2621746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62174191"/>
        <c:crosses val="autoZero"/>
        <c:crossBetween val="between"/>
      </c:valAx>
      <c:spPr>
        <a:noFill/>
        <a:ln>
          <a:noFill/>
        </a:ln>
        <a:effectLst/>
      </c:spPr>
    </c:plotArea>
    <c:legend>
      <c:legendPos val="b"/>
      <c:layout>
        <c:manualLayout>
          <c:xMode val="edge"/>
          <c:yMode val="edge"/>
          <c:x val="5.6048772684452831E-2"/>
          <c:y val="0.88151226131658689"/>
          <c:w val="0.8901597909742095"/>
          <c:h val="0.118487738683413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r>
              <a:rPr lang="en-US" sz="1800" b="0" i="0" u="none" strike="noStrike" kern="1200" spc="0" baseline="0" dirty="0">
                <a:solidFill>
                  <a:prstClr val="black">
                    <a:lumMod val="65000"/>
                    <a:lumOff val="35000"/>
                  </a:prstClr>
                </a:solidFill>
              </a:rPr>
              <a:t>ATUS- Percent of workdays that are telework days by gender and presence of children</a:t>
            </a:r>
            <a:endParaRPr lang="en-US" sz="180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0"/>
          <c:order val="0"/>
          <c:tx>
            <c:strRef>
              <c:f>Sheet1!$B$58</c:f>
              <c:strCache>
                <c:ptCount val="1"/>
                <c:pt idx="0">
                  <c:v>male-no kids</c:v>
                </c:pt>
              </c:strCache>
            </c:strRef>
          </c:tx>
          <c:spPr>
            <a:ln w="28575" cap="rnd">
              <a:solidFill>
                <a:schemeClr val="accent1"/>
              </a:solidFill>
              <a:prstDash val="sysDot"/>
              <a:round/>
            </a:ln>
            <a:effectLst/>
          </c:spPr>
          <c:marker>
            <c:symbol val="none"/>
          </c:marker>
          <c:cat>
            <c:numRef>
              <c:f>Sheet1!$A$59:$A$77</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Sheet1!$B$59:$B$77</c:f>
              <c:numCache>
                <c:formatCode>0.00%</c:formatCode>
                <c:ptCount val="19"/>
                <c:pt idx="0">
                  <c:v>4.1799999999999997E-2</c:v>
                </c:pt>
                <c:pt idx="1">
                  <c:v>3.6799999999999999E-2</c:v>
                </c:pt>
                <c:pt idx="2">
                  <c:v>4.0599999999999997E-2</c:v>
                </c:pt>
                <c:pt idx="3">
                  <c:v>6.0199999999999997E-2</c:v>
                </c:pt>
                <c:pt idx="4">
                  <c:v>5.4100000000000002E-2</c:v>
                </c:pt>
                <c:pt idx="5">
                  <c:v>4.4600000000000001E-2</c:v>
                </c:pt>
                <c:pt idx="6">
                  <c:v>5.45E-2</c:v>
                </c:pt>
                <c:pt idx="7">
                  <c:v>5.8900000000000001E-2</c:v>
                </c:pt>
                <c:pt idx="8">
                  <c:v>6.6199999999999995E-2</c:v>
                </c:pt>
                <c:pt idx="9">
                  <c:v>6.9000000000000006E-2</c:v>
                </c:pt>
                <c:pt idx="10">
                  <c:v>5.04E-2</c:v>
                </c:pt>
                <c:pt idx="11">
                  <c:v>5.2499999999999998E-2</c:v>
                </c:pt>
                <c:pt idx="12">
                  <c:v>5.5599999999999997E-2</c:v>
                </c:pt>
                <c:pt idx="13">
                  <c:v>6.4899999999999999E-2</c:v>
                </c:pt>
                <c:pt idx="14">
                  <c:v>0.1948</c:v>
                </c:pt>
                <c:pt idx="15">
                  <c:v>0.2442</c:v>
                </c:pt>
                <c:pt idx="16">
                  <c:v>0.16880000000000001</c:v>
                </c:pt>
                <c:pt idx="17">
                  <c:v>0.1893</c:v>
                </c:pt>
                <c:pt idx="18">
                  <c:v>0.16869999999999999</c:v>
                </c:pt>
              </c:numCache>
            </c:numRef>
          </c:val>
          <c:smooth val="0"/>
          <c:extLst>
            <c:ext xmlns:c16="http://schemas.microsoft.com/office/drawing/2014/chart" uri="{C3380CC4-5D6E-409C-BE32-E72D297353CC}">
              <c16:uniqueId val="{00000000-D50E-4205-B168-931D0B898A40}"/>
            </c:ext>
          </c:extLst>
        </c:ser>
        <c:ser>
          <c:idx val="1"/>
          <c:order val="1"/>
          <c:tx>
            <c:strRef>
              <c:f>Sheet1!$C$58</c:f>
              <c:strCache>
                <c:ptCount val="1"/>
                <c:pt idx="0">
                  <c:v>male-all kids 5+</c:v>
                </c:pt>
              </c:strCache>
            </c:strRef>
          </c:tx>
          <c:spPr>
            <a:ln w="28575" cap="rnd">
              <a:solidFill>
                <a:schemeClr val="accent2"/>
              </a:solidFill>
              <a:prstDash val="sysDash"/>
              <a:round/>
            </a:ln>
            <a:effectLst/>
          </c:spPr>
          <c:marker>
            <c:symbol val="none"/>
          </c:marker>
          <c:cat>
            <c:numRef>
              <c:f>Sheet1!$A$59:$A$77</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Sheet1!$C$59:$C$77</c:f>
              <c:numCache>
                <c:formatCode>0.00%</c:formatCode>
                <c:ptCount val="19"/>
                <c:pt idx="0">
                  <c:v>2.69E-2</c:v>
                </c:pt>
                <c:pt idx="1">
                  <c:v>3.5299999999999998E-2</c:v>
                </c:pt>
                <c:pt idx="2">
                  <c:v>4.8099999999999997E-2</c:v>
                </c:pt>
                <c:pt idx="3">
                  <c:v>4.7800000000000002E-2</c:v>
                </c:pt>
                <c:pt idx="4">
                  <c:v>3.3799999999999997E-2</c:v>
                </c:pt>
                <c:pt idx="5">
                  <c:v>3.9100000000000003E-2</c:v>
                </c:pt>
                <c:pt idx="6">
                  <c:v>3.1800000000000002E-2</c:v>
                </c:pt>
                <c:pt idx="7">
                  <c:v>7.1800000000000003E-2</c:v>
                </c:pt>
                <c:pt idx="8">
                  <c:v>5.0500000000000003E-2</c:v>
                </c:pt>
                <c:pt idx="9">
                  <c:v>4.4400000000000002E-2</c:v>
                </c:pt>
                <c:pt idx="10">
                  <c:v>5.5300000000000002E-2</c:v>
                </c:pt>
                <c:pt idx="11">
                  <c:v>5.45E-2</c:v>
                </c:pt>
                <c:pt idx="12">
                  <c:v>4.9799999999999997E-2</c:v>
                </c:pt>
                <c:pt idx="13">
                  <c:v>4.0099999999999997E-2</c:v>
                </c:pt>
                <c:pt idx="14">
                  <c:v>0.21829999999999999</c:v>
                </c:pt>
                <c:pt idx="15">
                  <c:v>0.1827</c:v>
                </c:pt>
                <c:pt idx="16">
                  <c:v>0.14630000000000001</c:v>
                </c:pt>
                <c:pt idx="17">
                  <c:v>0.18509999999999999</c:v>
                </c:pt>
                <c:pt idx="18">
                  <c:v>0.14180000000000001</c:v>
                </c:pt>
              </c:numCache>
            </c:numRef>
          </c:val>
          <c:smooth val="0"/>
          <c:extLst>
            <c:ext xmlns:c16="http://schemas.microsoft.com/office/drawing/2014/chart" uri="{C3380CC4-5D6E-409C-BE32-E72D297353CC}">
              <c16:uniqueId val="{00000001-D50E-4205-B168-931D0B898A40}"/>
            </c:ext>
          </c:extLst>
        </c:ser>
        <c:ser>
          <c:idx val="2"/>
          <c:order val="2"/>
          <c:tx>
            <c:strRef>
              <c:f>Sheet1!$D$58</c:f>
              <c:strCache>
                <c:ptCount val="1"/>
                <c:pt idx="0">
                  <c:v>male-kids under 5</c:v>
                </c:pt>
              </c:strCache>
            </c:strRef>
          </c:tx>
          <c:spPr>
            <a:ln w="28575" cap="rnd">
              <a:solidFill>
                <a:schemeClr val="accent3"/>
              </a:solidFill>
              <a:prstDash val="dashDot"/>
              <a:round/>
            </a:ln>
            <a:effectLst/>
          </c:spPr>
          <c:marker>
            <c:symbol val="none"/>
          </c:marker>
          <c:cat>
            <c:numRef>
              <c:f>Sheet1!$A$59:$A$77</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Sheet1!$D$59:$D$77</c:f>
              <c:numCache>
                <c:formatCode>0.00%</c:formatCode>
                <c:ptCount val="19"/>
                <c:pt idx="0">
                  <c:v>2.1399999999999999E-2</c:v>
                </c:pt>
                <c:pt idx="1">
                  <c:v>3.5000000000000003E-2</c:v>
                </c:pt>
                <c:pt idx="2">
                  <c:v>4.36E-2</c:v>
                </c:pt>
                <c:pt idx="3">
                  <c:v>2.7699999999999999E-2</c:v>
                </c:pt>
                <c:pt idx="4">
                  <c:v>3.8600000000000002E-2</c:v>
                </c:pt>
                <c:pt idx="5">
                  <c:v>4.2299999999999997E-2</c:v>
                </c:pt>
                <c:pt idx="6">
                  <c:v>5.67E-2</c:v>
                </c:pt>
                <c:pt idx="7">
                  <c:v>4.8800000000000003E-2</c:v>
                </c:pt>
                <c:pt idx="8">
                  <c:v>7.8799999999999995E-2</c:v>
                </c:pt>
                <c:pt idx="9">
                  <c:v>5.5500000000000001E-2</c:v>
                </c:pt>
                <c:pt idx="10">
                  <c:v>5.9400000000000001E-2</c:v>
                </c:pt>
                <c:pt idx="11">
                  <c:v>5.7099999999999998E-2</c:v>
                </c:pt>
                <c:pt idx="12">
                  <c:v>4.65E-2</c:v>
                </c:pt>
                <c:pt idx="13">
                  <c:v>5.2200000000000003E-2</c:v>
                </c:pt>
                <c:pt idx="14">
                  <c:v>0.22600000000000001</c:v>
                </c:pt>
                <c:pt idx="15">
                  <c:v>0.24340000000000001</c:v>
                </c:pt>
                <c:pt idx="16">
                  <c:v>0.25819999999999999</c:v>
                </c:pt>
                <c:pt idx="17">
                  <c:v>0.14810000000000001</c:v>
                </c:pt>
                <c:pt idx="18">
                  <c:v>0.16569999999999999</c:v>
                </c:pt>
              </c:numCache>
            </c:numRef>
          </c:val>
          <c:smooth val="0"/>
          <c:extLst>
            <c:ext xmlns:c16="http://schemas.microsoft.com/office/drawing/2014/chart" uri="{C3380CC4-5D6E-409C-BE32-E72D297353CC}">
              <c16:uniqueId val="{00000002-D50E-4205-B168-931D0B898A40}"/>
            </c:ext>
          </c:extLst>
        </c:ser>
        <c:ser>
          <c:idx val="3"/>
          <c:order val="3"/>
          <c:tx>
            <c:strRef>
              <c:f>Sheet1!$E$58</c:f>
              <c:strCache>
                <c:ptCount val="1"/>
                <c:pt idx="0">
                  <c:v>female-no kids</c:v>
                </c:pt>
              </c:strCache>
            </c:strRef>
          </c:tx>
          <c:spPr>
            <a:ln w="28575" cap="rnd">
              <a:solidFill>
                <a:schemeClr val="accent4"/>
              </a:solidFill>
              <a:prstDash val="dash"/>
              <a:round/>
            </a:ln>
            <a:effectLst/>
          </c:spPr>
          <c:marker>
            <c:symbol val="none"/>
          </c:marker>
          <c:cat>
            <c:numRef>
              <c:f>Sheet1!$A$59:$A$77</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Sheet1!$E$59:$E$77</c:f>
              <c:numCache>
                <c:formatCode>0.00%</c:formatCode>
                <c:ptCount val="19"/>
                <c:pt idx="0">
                  <c:v>3.5000000000000003E-2</c:v>
                </c:pt>
                <c:pt idx="1">
                  <c:v>5.2699999999999997E-2</c:v>
                </c:pt>
                <c:pt idx="2">
                  <c:v>5.2900000000000003E-2</c:v>
                </c:pt>
                <c:pt idx="3">
                  <c:v>5.5399999999999998E-2</c:v>
                </c:pt>
                <c:pt idx="4">
                  <c:v>6.4600000000000005E-2</c:v>
                </c:pt>
                <c:pt idx="5">
                  <c:v>6.7299999999999999E-2</c:v>
                </c:pt>
                <c:pt idx="6">
                  <c:v>6.6500000000000004E-2</c:v>
                </c:pt>
                <c:pt idx="7">
                  <c:v>4.6100000000000002E-2</c:v>
                </c:pt>
                <c:pt idx="8">
                  <c:v>4.8800000000000003E-2</c:v>
                </c:pt>
                <c:pt idx="9">
                  <c:v>6.8000000000000005E-2</c:v>
                </c:pt>
                <c:pt idx="10">
                  <c:v>6.93E-2</c:v>
                </c:pt>
                <c:pt idx="11">
                  <c:v>8.9399999999999993E-2</c:v>
                </c:pt>
                <c:pt idx="12">
                  <c:v>5.8799999999999998E-2</c:v>
                </c:pt>
                <c:pt idx="13">
                  <c:v>8.6300000000000002E-2</c:v>
                </c:pt>
                <c:pt idx="14">
                  <c:v>0.27350000000000002</c:v>
                </c:pt>
                <c:pt idx="15">
                  <c:v>0.26719999999999999</c:v>
                </c:pt>
                <c:pt idx="16">
                  <c:v>0.29670000000000002</c:v>
                </c:pt>
                <c:pt idx="17">
                  <c:v>0.22869999999999999</c:v>
                </c:pt>
                <c:pt idx="18">
                  <c:v>0.2203</c:v>
                </c:pt>
              </c:numCache>
            </c:numRef>
          </c:val>
          <c:smooth val="0"/>
          <c:extLst>
            <c:ext xmlns:c16="http://schemas.microsoft.com/office/drawing/2014/chart" uri="{C3380CC4-5D6E-409C-BE32-E72D297353CC}">
              <c16:uniqueId val="{00000003-D50E-4205-B168-931D0B898A40}"/>
            </c:ext>
          </c:extLst>
        </c:ser>
        <c:ser>
          <c:idx val="4"/>
          <c:order val="4"/>
          <c:tx>
            <c:strRef>
              <c:f>Sheet1!$F$58</c:f>
              <c:strCache>
                <c:ptCount val="1"/>
                <c:pt idx="0">
                  <c:v>female-all kids 5+</c:v>
                </c:pt>
              </c:strCache>
            </c:strRef>
          </c:tx>
          <c:spPr>
            <a:ln w="28575" cap="rnd">
              <a:solidFill>
                <a:schemeClr val="accent5"/>
              </a:solidFill>
              <a:prstDash val="lgDash"/>
              <a:round/>
            </a:ln>
            <a:effectLst/>
          </c:spPr>
          <c:marker>
            <c:symbol val="none"/>
          </c:marker>
          <c:cat>
            <c:numRef>
              <c:f>Sheet1!$A$59:$A$77</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Sheet1!$F$59:$F$77</c:f>
              <c:numCache>
                <c:formatCode>0.00%</c:formatCode>
                <c:ptCount val="19"/>
                <c:pt idx="0">
                  <c:v>3.9E-2</c:v>
                </c:pt>
                <c:pt idx="1">
                  <c:v>3.3700000000000001E-2</c:v>
                </c:pt>
                <c:pt idx="2">
                  <c:v>4.7800000000000002E-2</c:v>
                </c:pt>
                <c:pt idx="3">
                  <c:v>5.1900000000000002E-2</c:v>
                </c:pt>
                <c:pt idx="4">
                  <c:v>4.9599999999999998E-2</c:v>
                </c:pt>
                <c:pt idx="5">
                  <c:v>5.57E-2</c:v>
                </c:pt>
                <c:pt idx="6">
                  <c:v>5.8999999999999997E-2</c:v>
                </c:pt>
                <c:pt idx="7">
                  <c:v>3.3399999999999999E-2</c:v>
                </c:pt>
                <c:pt idx="8">
                  <c:v>5.3400000000000003E-2</c:v>
                </c:pt>
                <c:pt idx="9">
                  <c:v>6.0299999999999999E-2</c:v>
                </c:pt>
                <c:pt idx="10">
                  <c:v>5.3900000000000003E-2</c:v>
                </c:pt>
                <c:pt idx="11">
                  <c:v>4.3700000000000003E-2</c:v>
                </c:pt>
                <c:pt idx="12">
                  <c:v>6.7799999999999999E-2</c:v>
                </c:pt>
                <c:pt idx="13">
                  <c:v>9.9099999999999994E-2</c:v>
                </c:pt>
                <c:pt idx="14">
                  <c:v>0.29970000000000002</c:v>
                </c:pt>
                <c:pt idx="15">
                  <c:v>0.2671</c:v>
                </c:pt>
                <c:pt idx="16">
                  <c:v>0.24249999999999999</c:v>
                </c:pt>
                <c:pt idx="17">
                  <c:v>0.1898</c:v>
                </c:pt>
                <c:pt idx="18">
                  <c:v>0.24629999999999999</c:v>
                </c:pt>
              </c:numCache>
            </c:numRef>
          </c:val>
          <c:smooth val="0"/>
          <c:extLst>
            <c:ext xmlns:c16="http://schemas.microsoft.com/office/drawing/2014/chart" uri="{C3380CC4-5D6E-409C-BE32-E72D297353CC}">
              <c16:uniqueId val="{00000004-D50E-4205-B168-931D0B898A40}"/>
            </c:ext>
          </c:extLst>
        </c:ser>
        <c:ser>
          <c:idx val="5"/>
          <c:order val="5"/>
          <c:tx>
            <c:strRef>
              <c:f>Sheet1!$G$58</c:f>
              <c:strCache>
                <c:ptCount val="1"/>
                <c:pt idx="0">
                  <c:v>female-kids under 5</c:v>
                </c:pt>
              </c:strCache>
            </c:strRef>
          </c:tx>
          <c:spPr>
            <a:ln w="28575" cap="rnd">
              <a:solidFill>
                <a:schemeClr val="accent6"/>
              </a:solidFill>
              <a:round/>
            </a:ln>
            <a:effectLst/>
          </c:spPr>
          <c:marker>
            <c:symbol val="none"/>
          </c:marker>
          <c:cat>
            <c:numRef>
              <c:f>Sheet1!$A$59:$A$77</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Sheet1!$G$59:$G$77</c:f>
              <c:numCache>
                <c:formatCode>0.00%</c:formatCode>
                <c:ptCount val="19"/>
                <c:pt idx="0">
                  <c:v>9.7900000000000001E-2</c:v>
                </c:pt>
                <c:pt idx="1">
                  <c:v>6.0299999999999999E-2</c:v>
                </c:pt>
                <c:pt idx="2">
                  <c:v>3.0099999999999998E-2</c:v>
                </c:pt>
                <c:pt idx="3">
                  <c:v>8.0299999999999996E-2</c:v>
                </c:pt>
                <c:pt idx="4">
                  <c:v>9.1700000000000004E-2</c:v>
                </c:pt>
                <c:pt idx="5">
                  <c:v>5.0700000000000002E-2</c:v>
                </c:pt>
                <c:pt idx="6">
                  <c:v>4.4299999999999999E-2</c:v>
                </c:pt>
                <c:pt idx="7">
                  <c:v>4.2200000000000001E-2</c:v>
                </c:pt>
                <c:pt idx="8">
                  <c:v>4.4200000000000003E-2</c:v>
                </c:pt>
                <c:pt idx="9">
                  <c:v>3.6400000000000002E-2</c:v>
                </c:pt>
                <c:pt idx="10">
                  <c:v>5.3800000000000001E-2</c:v>
                </c:pt>
                <c:pt idx="11">
                  <c:v>8.6199999999999999E-2</c:v>
                </c:pt>
                <c:pt idx="12">
                  <c:v>8.3099999999999993E-2</c:v>
                </c:pt>
                <c:pt idx="13">
                  <c:v>0.13139999999999999</c:v>
                </c:pt>
                <c:pt idx="14">
                  <c:v>0.23139999999999999</c:v>
                </c:pt>
                <c:pt idx="15">
                  <c:v>0.27510000000000001</c:v>
                </c:pt>
                <c:pt idx="16">
                  <c:v>0.28260000000000002</c:v>
                </c:pt>
                <c:pt idx="17">
                  <c:v>0.21640000000000001</c:v>
                </c:pt>
                <c:pt idx="18">
                  <c:v>0.30280000000000001</c:v>
                </c:pt>
              </c:numCache>
            </c:numRef>
          </c:val>
          <c:smooth val="0"/>
          <c:extLst>
            <c:ext xmlns:c16="http://schemas.microsoft.com/office/drawing/2014/chart" uri="{C3380CC4-5D6E-409C-BE32-E72D297353CC}">
              <c16:uniqueId val="{00000005-D50E-4205-B168-931D0B898A40}"/>
            </c:ext>
          </c:extLst>
        </c:ser>
        <c:dLbls>
          <c:showLegendKey val="0"/>
          <c:showVal val="0"/>
          <c:showCatName val="0"/>
          <c:showSerName val="0"/>
          <c:showPercent val="0"/>
          <c:showBubbleSize val="0"/>
        </c:dLbls>
        <c:smooth val="0"/>
        <c:axId val="1155637600"/>
        <c:axId val="1155636640"/>
      </c:lineChart>
      <c:catAx>
        <c:axId val="115563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55636640"/>
        <c:crosses val="autoZero"/>
        <c:auto val="1"/>
        <c:lblAlgn val="ctr"/>
        <c:lblOffset val="100"/>
        <c:noMultiLvlLbl val="0"/>
      </c:catAx>
      <c:valAx>
        <c:axId val="1155636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55637600"/>
        <c:crosses val="autoZero"/>
        <c:crossBetween val="between"/>
      </c:valAx>
      <c:spPr>
        <a:noFill/>
        <a:ln>
          <a:noFill/>
        </a:ln>
        <a:effectLst/>
      </c:spPr>
    </c:plotArea>
    <c:legend>
      <c:legendPos val="b"/>
      <c:layout>
        <c:manualLayout>
          <c:xMode val="edge"/>
          <c:yMode val="edge"/>
          <c:x val="5.8914797965804795E-2"/>
          <c:y val="0.88495246497728453"/>
          <c:w val="0.88217040406839042"/>
          <c:h val="9.987868904542571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CA" sz="1800" dirty="0"/>
              <a:t>Average total duration of walking,</a:t>
            </a:r>
            <a:r>
              <a:rPr lang="en-CA" sz="1800" baseline="0" dirty="0"/>
              <a:t> cycling and other exercise during the workday (minutes)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Sheet1!$K$156</c:f>
              <c:strCache>
                <c:ptCount val="1"/>
                <c:pt idx="0">
                  <c:v>commute day</c:v>
                </c:pt>
              </c:strCache>
            </c:strRef>
          </c:tx>
          <c:spPr>
            <a:ln w="28575" cap="rnd">
              <a:solidFill>
                <a:schemeClr val="accent1"/>
              </a:solidFill>
              <a:round/>
            </a:ln>
            <a:effectLst/>
          </c:spPr>
          <c:marker>
            <c:symbol val="none"/>
          </c:marker>
          <c:cat>
            <c:numRef>
              <c:f>Sheet1!$J$159:$J$175</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extLst/>
            </c:numRef>
          </c:cat>
          <c:val>
            <c:numRef>
              <c:f>Sheet1!$K$159:$K$175</c:f>
              <c:numCache>
                <c:formatCode>General</c:formatCode>
                <c:ptCount val="17"/>
                <c:pt idx="0">
                  <c:v>11.75</c:v>
                </c:pt>
                <c:pt idx="1">
                  <c:v>12.54</c:v>
                </c:pt>
                <c:pt idx="2">
                  <c:v>12.600000000000001</c:v>
                </c:pt>
                <c:pt idx="3">
                  <c:v>12.32</c:v>
                </c:pt>
                <c:pt idx="4">
                  <c:v>11.09</c:v>
                </c:pt>
                <c:pt idx="5">
                  <c:v>12.14</c:v>
                </c:pt>
                <c:pt idx="6">
                  <c:v>12.1</c:v>
                </c:pt>
                <c:pt idx="7">
                  <c:v>12.51</c:v>
                </c:pt>
                <c:pt idx="8">
                  <c:v>12.17</c:v>
                </c:pt>
                <c:pt idx="9">
                  <c:v>10.17</c:v>
                </c:pt>
                <c:pt idx="10">
                  <c:v>11.489999999999998</c:v>
                </c:pt>
                <c:pt idx="11">
                  <c:v>11.26</c:v>
                </c:pt>
                <c:pt idx="12">
                  <c:v>7.9200000000000008</c:v>
                </c:pt>
                <c:pt idx="13">
                  <c:v>9.92</c:v>
                </c:pt>
                <c:pt idx="14">
                  <c:v>9.3000000000000007</c:v>
                </c:pt>
                <c:pt idx="15">
                  <c:v>10.66</c:v>
                </c:pt>
                <c:pt idx="16">
                  <c:v>8.48</c:v>
                </c:pt>
              </c:numCache>
              <c:extLst/>
            </c:numRef>
          </c:val>
          <c:smooth val="0"/>
          <c:extLst>
            <c:ext xmlns:c16="http://schemas.microsoft.com/office/drawing/2014/chart" uri="{C3380CC4-5D6E-409C-BE32-E72D297353CC}">
              <c16:uniqueId val="{00000000-825C-4365-8E50-D2506677F97A}"/>
            </c:ext>
          </c:extLst>
        </c:ser>
        <c:ser>
          <c:idx val="1"/>
          <c:order val="1"/>
          <c:tx>
            <c:strRef>
              <c:f>Sheet1!$L$156</c:f>
              <c:strCache>
                <c:ptCount val="1"/>
                <c:pt idx="0">
                  <c:v>telework day</c:v>
                </c:pt>
              </c:strCache>
            </c:strRef>
          </c:tx>
          <c:spPr>
            <a:ln w="28575" cap="rnd">
              <a:solidFill>
                <a:schemeClr val="accent2"/>
              </a:solidFill>
              <a:round/>
            </a:ln>
            <a:effectLst/>
          </c:spPr>
          <c:marker>
            <c:symbol val="none"/>
          </c:marker>
          <c:cat>
            <c:numRef>
              <c:f>Sheet1!$J$159:$J$175</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extLst/>
            </c:numRef>
          </c:cat>
          <c:val>
            <c:numRef>
              <c:f>Sheet1!$L$159:$L$175</c:f>
              <c:numCache>
                <c:formatCode>General</c:formatCode>
                <c:ptCount val="17"/>
                <c:pt idx="0">
                  <c:v>7.59</c:v>
                </c:pt>
                <c:pt idx="1">
                  <c:v>11.09</c:v>
                </c:pt>
                <c:pt idx="2">
                  <c:v>11.2</c:v>
                </c:pt>
                <c:pt idx="3">
                  <c:v>8.84</c:v>
                </c:pt>
                <c:pt idx="4">
                  <c:v>15.91</c:v>
                </c:pt>
                <c:pt idx="5">
                  <c:v>15.17</c:v>
                </c:pt>
                <c:pt idx="6">
                  <c:v>15.600000000000001</c:v>
                </c:pt>
                <c:pt idx="7">
                  <c:v>15.549999999999999</c:v>
                </c:pt>
                <c:pt idx="8">
                  <c:v>13.83</c:v>
                </c:pt>
                <c:pt idx="9">
                  <c:v>13.13</c:v>
                </c:pt>
                <c:pt idx="10">
                  <c:v>13.2</c:v>
                </c:pt>
                <c:pt idx="11">
                  <c:v>14.18</c:v>
                </c:pt>
                <c:pt idx="12">
                  <c:v>12.91</c:v>
                </c:pt>
                <c:pt idx="13">
                  <c:v>13.940000000000001</c:v>
                </c:pt>
                <c:pt idx="14">
                  <c:v>13.690000000000001</c:v>
                </c:pt>
                <c:pt idx="15">
                  <c:v>13.729999999999999</c:v>
                </c:pt>
                <c:pt idx="16">
                  <c:v>19.32</c:v>
                </c:pt>
              </c:numCache>
              <c:extLst/>
            </c:numRef>
          </c:val>
          <c:smooth val="0"/>
          <c:extLst>
            <c:ext xmlns:c16="http://schemas.microsoft.com/office/drawing/2014/chart" uri="{C3380CC4-5D6E-409C-BE32-E72D297353CC}">
              <c16:uniqueId val="{00000001-825C-4365-8E50-D2506677F97A}"/>
            </c:ext>
          </c:extLst>
        </c:ser>
        <c:dLbls>
          <c:showLegendKey val="0"/>
          <c:showVal val="0"/>
          <c:showCatName val="0"/>
          <c:showSerName val="0"/>
          <c:showPercent val="0"/>
          <c:showBubbleSize val="0"/>
        </c:dLbls>
        <c:smooth val="0"/>
        <c:axId val="1545161824"/>
        <c:axId val="1545169984"/>
      </c:lineChart>
      <c:catAx>
        <c:axId val="154516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45169984"/>
        <c:crosses val="autoZero"/>
        <c:auto val="1"/>
        <c:lblAlgn val="ctr"/>
        <c:lblOffset val="100"/>
        <c:noMultiLvlLbl val="0"/>
      </c:catAx>
      <c:valAx>
        <c:axId val="1545169984"/>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4516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0.76214</cdr:x>
      <cdr:y>0.53957</cdr:y>
    </cdr:from>
    <cdr:to>
      <cdr:x>0.88501</cdr:x>
      <cdr:y>0.63905</cdr:y>
    </cdr:to>
    <cdr:sp macro="" textlink="">
      <cdr:nvSpPr>
        <cdr:cNvPr id="2" name="TextBox 4">
          <a:extLst xmlns:a="http://schemas.openxmlformats.org/drawingml/2006/main">
            <a:ext uri="{FF2B5EF4-FFF2-40B4-BE49-F238E27FC236}">
              <a16:creationId xmlns:a16="http://schemas.microsoft.com/office/drawing/2014/main" id="{744BDD58-0AF0-F5C2-71A4-E6F2DA69044D}"/>
            </a:ext>
          </a:extLst>
        </cdr:cNvPr>
        <cdr:cNvSpPr txBox="1"/>
      </cdr:nvSpPr>
      <cdr:spPr>
        <a:xfrm xmlns:a="http://schemas.openxmlformats.org/drawingml/2006/main">
          <a:off x="4561003" y="2003139"/>
          <a:ext cx="73529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CA" dirty="0"/>
            <a:t>ACS</a:t>
          </a:r>
          <a:endParaRPr lang="en-US" dirty="0"/>
        </a:p>
      </cdr:txBody>
    </cdr:sp>
  </cdr:relSizeAnchor>
  <cdr:relSizeAnchor xmlns:cdr="http://schemas.openxmlformats.org/drawingml/2006/chartDrawing">
    <cdr:from>
      <cdr:x>0.80491</cdr:x>
      <cdr:y>0.50485</cdr:y>
    </cdr:from>
    <cdr:to>
      <cdr:x>0.81255</cdr:x>
      <cdr:y>0.54548</cdr:y>
    </cdr:to>
    <cdr:sp macro="" textlink="">
      <cdr:nvSpPr>
        <cdr:cNvPr id="3" name="Arrow: Up 2">
          <a:extLst xmlns:a="http://schemas.openxmlformats.org/drawingml/2006/main">
            <a:ext uri="{FF2B5EF4-FFF2-40B4-BE49-F238E27FC236}">
              <a16:creationId xmlns:a16="http://schemas.microsoft.com/office/drawing/2014/main" id="{BDEF037A-3E13-42FC-A029-527BFD238F7A}"/>
            </a:ext>
          </a:extLst>
        </cdr:cNvPr>
        <cdr:cNvSpPr/>
      </cdr:nvSpPr>
      <cdr:spPr>
        <a:xfrm xmlns:a="http://schemas.openxmlformats.org/drawingml/2006/main">
          <a:off x="4816941" y="1874241"/>
          <a:ext cx="45719" cy="150829"/>
        </a:xfrm>
        <a:prstGeom xmlns:a="http://schemas.openxmlformats.org/drawingml/2006/main" prst="upArrow">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kern="1200"/>
        </a:p>
      </cdr:txBody>
    </cdr:sp>
  </cdr:relSizeAnchor>
</c:userShapes>
</file>

<file path=ppt/drawings/drawing2.xml><?xml version="1.0" encoding="utf-8"?>
<c:userShapes xmlns:c="http://schemas.openxmlformats.org/drawingml/2006/chart">
  <cdr:relSizeAnchor xmlns:cdr="http://schemas.openxmlformats.org/drawingml/2006/chartDrawing">
    <cdr:from>
      <cdr:x>0.232</cdr:x>
      <cdr:y>0.73997</cdr:y>
    </cdr:from>
    <cdr:to>
      <cdr:x>0.39904</cdr:x>
      <cdr:y>0.78945</cdr:y>
    </cdr:to>
    <cdr:sp macro="" textlink="">
      <cdr:nvSpPr>
        <cdr:cNvPr id="2" name="TextBox 1">
          <a:extLst xmlns:a="http://schemas.openxmlformats.org/drawingml/2006/main">
            <a:ext uri="{FF2B5EF4-FFF2-40B4-BE49-F238E27FC236}">
              <a16:creationId xmlns:a16="http://schemas.microsoft.com/office/drawing/2014/main" id="{2DBACA2C-6954-3A49-77FD-857B755923A8}"/>
            </a:ext>
          </a:extLst>
        </cdr:cNvPr>
        <cdr:cNvSpPr txBox="1"/>
      </cdr:nvSpPr>
      <cdr:spPr>
        <a:xfrm xmlns:a="http://schemas.openxmlformats.org/drawingml/2006/main">
          <a:off x="1139072" y="3524542"/>
          <a:ext cx="820132" cy="2356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200" b="1" kern="1200" dirty="0">
              <a:solidFill>
                <a:srgbClr val="0070C0"/>
              </a:solidFill>
            </a:rPr>
            <a:t>34% less </a:t>
          </a:r>
          <a:r>
            <a:rPr lang="en-CA" sz="1100" b="1" kern="1200" dirty="0">
              <a:solidFill>
                <a:srgbClr val="0070C0"/>
              </a:solidFill>
            </a:rPr>
            <a:t>&gt;</a:t>
          </a:r>
          <a:endParaRPr lang="en-US" sz="1100" b="1" kern="1200" dirty="0">
            <a:solidFill>
              <a:srgbClr val="0070C0"/>
            </a:solidFill>
          </a:endParaRPr>
        </a:p>
      </cdr:txBody>
    </cdr:sp>
  </cdr:relSizeAnchor>
  <cdr:relSizeAnchor xmlns:cdr="http://schemas.openxmlformats.org/drawingml/2006/chartDrawing">
    <cdr:from>
      <cdr:x>0.67168</cdr:x>
      <cdr:y>0.73601</cdr:y>
    </cdr:from>
    <cdr:to>
      <cdr:x>0.84256</cdr:x>
      <cdr:y>0.78549</cdr:y>
    </cdr:to>
    <cdr:sp macro="" textlink="">
      <cdr:nvSpPr>
        <cdr:cNvPr id="3" name="TextBox 2">
          <a:extLst xmlns:a="http://schemas.openxmlformats.org/drawingml/2006/main">
            <a:ext uri="{FF2B5EF4-FFF2-40B4-BE49-F238E27FC236}">
              <a16:creationId xmlns:a16="http://schemas.microsoft.com/office/drawing/2014/main" id="{D33AC024-BE9C-58B7-0AF8-B3E7F4DAD090}"/>
            </a:ext>
          </a:extLst>
        </cdr:cNvPr>
        <cdr:cNvSpPr txBox="1"/>
      </cdr:nvSpPr>
      <cdr:spPr>
        <a:xfrm xmlns:a="http://schemas.openxmlformats.org/drawingml/2006/main">
          <a:off x="3297809" y="3505688"/>
          <a:ext cx="838984" cy="2356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200" b="1" kern="1200" dirty="0">
              <a:solidFill>
                <a:srgbClr val="0070C0"/>
              </a:solidFill>
            </a:rPr>
            <a:t>10% more </a:t>
          </a:r>
          <a:r>
            <a:rPr lang="en-CA" sz="1100" b="1" kern="1200" dirty="0">
              <a:solidFill>
                <a:srgbClr val="0070C0"/>
              </a:solidFill>
            </a:rPr>
            <a:t>&gt;</a:t>
          </a:r>
          <a:endParaRPr lang="en-US" sz="1100" b="1" kern="1200" dirty="0">
            <a:solidFill>
              <a:srgbClr val="0070C0"/>
            </a:solidFill>
          </a:endParaRPr>
        </a:p>
      </cdr:txBody>
    </cdr:sp>
  </cdr:relSizeAnchor>
  <cdr:relSizeAnchor xmlns:cdr="http://schemas.openxmlformats.org/drawingml/2006/chartDrawing">
    <cdr:from>
      <cdr:x>0.22816</cdr:x>
      <cdr:y>0.66674</cdr:y>
    </cdr:from>
    <cdr:to>
      <cdr:x>0.39216</cdr:x>
      <cdr:y>0.72216</cdr:y>
    </cdr:to>
    <cdr:sp macro="" textlink="">
      <cdr:nvSpPr>
        <cdr:cNvPr id="4" name="TextBox 3">
          <a:extLst xmlns:a="http://schemas.openxmlformats.org/drawingml/2006/main">
            <a:ext uri="{FF2B5EF4-FFF2-40B4-BE49-F238E27FC236}">
              <a16:creationId xmlns:a16="http://schemas.microsoft.com/office/drawing/2014/main" id="{32725EDA-A16D-AB9D-99BD-7999945341CC}"/>
            </a:ext>
          </a:extLst>
        </cdr:cNvPr>
        <cdr:cNvSpPr txBox="1"/>
      </cdr:nvSpPr>
      <cdr:spPr>
        <a:xfrm xmlns:a="http://schemas.openxmlformats.org/drawingml/2006/main">
          <a:off x="1120225" y="3175750"/>
          <a:ext cx="805200" cy="2639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200" b="1" kern="1200" dirty="0">
              <a:solidFill>
                <a:srgbClr val="FF0000"/>
              </a:solidFill>
            </a:rPr>
            <a:t>50% less </a:t>
          </a:r>
          <a:r>
            <a:rPr lang="en-CA" sz="1100" b="1" kern="1200" dirty="0">
              <a:solidFill>
                <a:srgbClr val="FF0000"/>
              </a:solidFill>
            </a:rPr>
            <a:t>&gt;</a:t>
          </a:r>
          <a:endParaRPr lang="en-US" sz="1100" b="1" kern="1200" dirty="0">
            <a:solidFill>
              <a:srgbClr val="FF0000"/>
            </a:solidFill>
          </a:endParaRPr>
        </a:p>
      </cdr:txBody>
    </cdr:sp>
  </cdr:relSizeAnchor>
  <cdr:relSizeAnchor xmlns:cdr="http://schemas.openxmlformats.org/drawingml/2006/chartDrawing">
    <cdr:from>
      <cdr:x>0.22512</cdr:x>
      <cdr:y>0.54008</cdr:y>
    </cdr:from>
    <cdr:to>
      <cdr:x>0.4056</cdr:x>
      <cdr:y>0.58956</cdr:y>
    </cdr:to>
    <cdr:sp macro="" textlink="">
      <cdr:nvSpPr>
        <cdr:cNvPr id="5" name="TextBox 4">
          <a:extLst xmlns:a="http://schemas.openxmlformats.org/drawingml/2006/main">
            <a:ext uri="{FF2B5EF4-FFF2-40B4-BE49-F238E27FC236}">
              <a16:creationId xmlns:a16="http://schemas.microsoft.com/office/drawing/2014/main" id="{1036EF40-B575-157D-BD9A-EC4F864B9CA2}"/>
            </a:ext>
          </a:extLst>
        </cdr:cNvPr>
        <cdr:cNvSpPr txBox="1"/>
      </cdr:nvSpPr>
      <cdr:spPr>
        <a:xfrm xmlns:a="http://schemas.openxmlformats.org/drawingml/2006/main">
          <a:off x="1105294" y="2572435"/>
          <a:ext cx="886114" cy="2356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200" b="1" kern="1200" dirty="0">
              <a:solidFill>
                <a:srgbClr val="00B050"/>
              </a:solidFill>
            </a:rPr>
            <a:t>26 % more </a:t>
          </a:r>
          <a:r>
            <a:rPr lang="en-CA" sz="1100" b="1" kern="1200" dirty="0">
              <a:solidFill>
                <a:srgbClr val="00B050"/>
              </a:solidFill>
            </a:rPr>
            <a:t>&gt;</a:t>
          </a:r>
          <a:endParaRPr lang="en-US" sz="1100" b="1" kern="1200" dirty="0">
            <a:solidFill>
              <a:srgbClr val="00B050"/>
            </a:solidFill>
          </a:endParaRPr>
        </a:p>
      </cdr:txBody>
    </cdr:sp>
  </cdr:relSizeAnchor>
  <cdr:relSizeAnchor xmlns:cdr="http://schemas.openxmlformats.org/drawingml/2006/chartDrawing">
    <cdr:from>
      <cdr:x>0.67383</cdr:x>
      <cdr:y>0.5282</cdr:y>
    </cdr:from>
    <cdr:to>
      <cdr:x>0.8184</cdr:x>
      <cdr:y>0.56315</cdr:y>
    </cdr:to>
    <cdr:sp macro="" textlink="">
      <cdr:nvSpPr>
        <cdr:cNvPr id="6" name="TextBox 5">
          <a:extLst xmlns:a="http://schemas.openxmlformats.org/drawingml/2006/main">
            <a:ext uri="{FF2B5EF4-FFF2-40B4-BE49-F238E27FC236}">
              <a16:creationId xmlns:a16="http://schemas.microsoft.com/office/drawing/2014/main" id="{857814C2-B7AA-86D5-B1A2-B97509278733}"/>
            </a:ext>
          </a:extLst>
        </cdr:cNvPr>
        <cdr:cNvSpPr txBox="1"/>
      </cdr:nvSpPr>
      <cdr:spPr>
        <a:xfrm xmlns:a="http://schemas.openxmlformats.org/drawingml/2006/main">
          <a:off x="3308377" y="2515874"/>
          <a:ext cx="709796" cy="1664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0.67383</cdr:x>
      <cdr:y>0.53414</cdr:y>
    </cdr:from>
    <cdr:to>
      <cdr:x>0.86064</cdr:x>
      <cdr:y>0.58906</cdr:y>
    </cdr:to>
    <cdr:sp macro="" textlink="">
      <cdr:nvSpPr>
        <cdr:cNvPr id="7" name="TextBox 6">
          <a:extLst xmlns:a="http://schemas.openxmlformats.org/drawingml/2006/main">
            <a:ext uri="{FF2B5EF4-FFF2-40B4-BE49-F238E27FC236}">
              <a16:creationId xmlns:a16="http://schemas.microsoft.com/office/drawing/2014/main" id="{5925B114-3975-462F-E41A-B5904FF139AF}"/>
            </a:ext>
          </a:extLst>
        </cdr:cNvPr>
        <cdr:cNvSpPr txBox="1"/>
      </cdr:nvSpPr>
      <cdr:spPr>
        <a:xfrm xmlns:a="http://schemas.openxmlformats.org/drawingml/2006/main">
          <a:off x="3308377" y="2544154"/>
          <a:ext cx="917186" cy="2616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200" b="1" kern="1200" dirty="0">
              <a:solidFill>
                <a:srgbClr val="00B050"/>
              </a:solidFill>
            </a:rPr>
            <a:t>70 % more </a:t>
          </a:r>
          <a:r>
            <a:rPr lang="en-CA" sz="1100" b="1" kern="1200" dirty="0">
              <a:solidFill>
                <a:srgbClr val="00B050"/>
              </a:solidFill>
            </a:rPr>
            <a:t>&gt;</a:t>
          </a:r>
          <a:endParaRPr lang="en-US" sz="1100" b="1" kern="1200" dirty="0">
            <a:solidFill>
              <a:srgbClr val="00B050"/>
            </a:solidFill>
          </a:endParaRPr>
        </a:p>
      </cdr:txBody>
    </cdr:sp>
  </cdr:relSizeAnchor>
  <cdr:relSizeAnchor xmlns:cdr="http://schemas.openxmlformats.org/drawingml/2006/chartDrawing">
    <cdr:from>
      <cdr:x>0.17024</cdr:x>
      <cdr:y>0.28675</cdr:y>
    </cdr:from>
    <cdr:to>
      <cdr:x>0.44672</cdr:x>
      <cdr:y>0.34216</cdr:y>
    </cdr:to>
    <cdr:sp macro="" textlink="">
      <cdr:nvSpPr>
        <cdr:cNvPr id="8" name="TextBox 7">
          <a:extLst xmlns:a="http://schemas.openxmlformats.org/drawingml/2006/main">
            <a:ext uri="{FF2B5EF4-FFF2-40B4-BE49-F238E27FC236}">
              <a16:creationId xmlns:a16="http://schemas.microsoft.com/office/drawing/2014/main" id="{EC81C4B5-46D3-0F4C-EC1A-8CC456793BBC}"/>
            </a:ext>
          </a:extLst>
        </cdr:cNvPr>
        <cdr:cNvSpPr txBox="1"/>
      </cdr:nvSpPr>
      <cdr:spPr>
        <a:xfrm xmlns:a="http://schemas.openxmlformats.org/drawingml/2006/main">
          <a:off x="835845" y="1365805"/>
          <a:ext cx="1357458" cy="2639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200" b="1" kern="1200" dirty="0"/>
            <a:t>11% more in total</a:t>
          </a:r>
          <a:endParaRPr lang="en-US" sz="1200" b="1" kern="1200" dirty="0"/>
        </a:p>
      </cdr:txBody>
    </cdr:sp>
  </cdr:relSizeAnchor>
  <cdr:relSizeAnchor xmlns:cdr="http://schemas.openxmlformats.org/drawingml/2006/chartDrawing">
    <cdr:from>
      <cdr:x>0.58756</cdr:x>
      <cdr:y>0.27944</cdr:y>
    </cdr:from>
    <cdr:to>
      <cdr:x>0.84116</cdr:x>
      <cdr:y>0.33436</cdr:y>
    </cdr:to>
    <cdr:sp macro="" textlink="">
      <cdr:nvSpPr>
        <cdr:cNvPr id="9" name="TextBox 8">
          <a:extLst xmlns:a="http://schemas.openxmlformats.org/drawingml/2006/main">
            <a:ext uri="{FF2B5EF4-FFF2-40B4-BE49-F238E27FC236}">
              <a16:creationId xmlns:a16="http://schemas.microsoft.com/office/drawing/2014/main" id="{A1C4E014-A4FF-D9FA-673E-FB0981C83FD6}"/>
            </a:ext>
          </a:extLst>
        </cdr:cNvPr>
        <cdr:cNvSpPr txBox="1"/>
      </cdr:nvSpPr>
      <cdr:spPr>
        <a:xfrm xmlns:a="http://schemas.openxmlformats.org/drawingml/2006/main">
          <a:off x="2884813" y="1330978"/>
          <a:ext cx="1245117" cy="2616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200" b="1" kern="1200" dirty="0"/>
            <a:t>58% more in total</a:t>
          </a:r>
          <a:endParaRPr lang="en-US" sz="1200" b="1" kern="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0.18742</cdr:x>
      <cdr:y>0.30563</cdr:y>
    </cdr:from>
    <cdr:to>
      <cdr:x>0.2827</cdr:x>
      <cdr:y>0.4215</cdr:y>
    </cdr:to>
    <cdr:sp macro="" textlink="">
      <cdr:nvSpPr>
        <cdr:cNvPr id="2" name="TextBox 3">
          <a:extLst xmlns:a="http://schemas.openxmlformats.org/drawingml/2006/main">
            <a:ext uri="{FF2B5EF4-FFF2-40B4-BE49-F238E27FC236}">
              <a16:creationId xmlns:a16="http://schemas.microsoft.com/office/drawing/2014/main" id="{A1CD7458-0924-2F77-F0A4-11A0B1424040}"/>
            </a:ext>
          </a:extLst>
        </cdr:cNvPr>
        <cdr:cNvSpPr txBox="1"/>
      </cdr:nvSpPr>
      <cdr:spPr>
        <a:xfrm xmlns:a="http://schemas.openxmlformats.org/drawingml/2006/main">
          <a:off x="1925782" y="1542516"/>
          <a:ext cx="979055" cy="584775"/>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a:t>2 remote states</a:t>
          </a:r>
        </a:p>
      </cdr:txBody>
    </cdr:sp>
  </cdr:relSizeAnchor>
  <cdr:relSizeAnchor xmlns:cdr="http://schemas.openxmlformats.org/drawingml/2006/chartDrawing">
    <cdr:from>
      <cdr:x>0.56921</cdr:x>
      <cdr:y>0.18977</cdr:y>
    </cdr:from>
    <cdr:to>
      <cdr:x>0.67888</cdr:x>
      <cdr:y>0.30563</cdr:y>
    </cdr:to>
    <cdr:sp macro="" textlink="">
      <cdr:nvSpPr>
        <cdr:cNvPr id="3" name="TextBox 3">
          <a:extLst xmlns:a="http://schemas.openxmlformats.org/drawingml/2006/main">
            <a:ext uri="{FF2B5EF4-FFF2-40B4-BE49-F238E27FC236}">
              <a16:creationId xmlns:a16="http://schemas.microsoft.com/office/drawing/2014/main" id="{A1CD7458-0924-2F77-F0A4-11A0B1424040}"/>
            </a:ext>
          </a:extLst>
        </cdr:cNvPr>
        <cdr:cNvSpPr txBox="1"/>
      </cdr:nvSpPr>
      <cdr:spPr>
        <a:xfrm xmlns:a="http://schemas.openxmlformats.org/drawingml/2006/main">
          <a:off x="5848926" y="957742"/>
          <a:ext cx="1126837" cy="584775"/>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a:t>10 largest states</a:t>
          </a:r>
        </a:p>
      </cdr:txBody>
    </cdr:sp>
  </cdr:relSizeAnchor>
  <cdr:relSizeAnchor xmlns:cdr="http://schemas.openxmlformats.org/drawingml/2006/chartDrawing">
    <cdr:from>
      <cdr:x>0.88225</cdr:x>
      <cdr:y>0.00763</cdr:y>
    </cdr:from>
    <cdr:to>
      <cdr:x>0.97753</cdr:x>
      <cdr:y>0.1235</cdr:y>
    </cdr:to>
    <cdr:sp macro="" textlink="">
      <cdr:nvSpPr>
        <cdr:cNvPr id="4" name="TextBox 3">
          <a:extLst xmlns:a="http://schemas.openxmlformats.org/drawingml/2006/main">
            <a:ext uri="{FF2B5EF4-FFF2-40B4-BE49-F238E27FC236}">
              <a16:creationId xmlns:a16="http://schemas.microsoft.com/office/drawing/2014/main" id="{A1CD7458-0924-2F77-F0A4-11A0B1424040}"/>
            </a:ext>
          </a:extLst>
        </cdr:cNvPr>
        <cdr:cNvSpPr txBox="1"/>
      </cdr:nvSpPr>
      <cdr:spPr>
        <a:xfrm xmlns:a="http://schemas.openxmlformats.org/drawingml/2006/main">
          <a:off x="9065491" y="38526"/>
          <a:ext cx="979055" cy="584775"/>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a:t>2 highest states</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70AE9A-FB23-48A6-8C05-9A6CFE45775C}"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EF4DF-345D-4A3E-9F12-1FE4C4F0E33C}" type="slidenum">
              <a:rPr lang="en-US" smtClean="0"/>
              <a:t>‹#›</a:t>
            </a:fld>
            <a:endParaRPr lang="en-US"/>
          </a:p>
        </p:txBody>
      </p:sp>
    </p:spTree>
    <p:extLst>
      <p:ext uri="{BB962C8B-B14F-4D97-AF65-F5344CB8AC3E}">
        <p14:creationId xmlns:p14="http://schemas.microsoft.com/office/powerpoint/2010/main" val="609882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70AE9A-FB23-48A6-8C05-9A6CFE45775C}"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EF4DF-345D-4A3E-9F12-1FE4C4F0E33C}" type="slidenum">
              <a:rPr lang="en-US" smtClean="0"/>
              <a:t>‹#›</a:t>
            </a:fld>
            <a:endParaRPr lang="en-US"/>
          </a:p>
        </p:txBody>
      </p:sp>
    </p:spTree>
    <p:extLst>
      <p:ext uri="{BB962C8B-B14F-4D97-AF65-F5344CB8AC3E}">
        <p14:creationId xmlns:p14="http://schemas.microsoft.com/office/powerpoint/2010/main" val="36912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70AE9A-FB23-48A6-8C05-9A6CFE45775C}"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EF4DF-345D-4A3E-9F12-1FE4C4F0E33C}" type="slidenum">
              <a:rPr lang="en-US" smtClean="0"/>
              <a:t>‹#›</a:t>
            </a:fld>
            <a:endParaRPr lang="en-US"/>
          </a:p>
        </p:txBody>
      </p:sp>
    </p:spTree>
    <p:extLst>
      <p:ext uri="{BB962C8B-B14F-4D97-AF65-F5344CB8AC3E}">
        <p14:creationId xmlns:p14="http://schemas.microsoft.com/office/powerpoint/2010/main" val="1629367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rgbClr val="48484A"/>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E56B88-6B80-DAA7-0E19-DF822ECA59B0}"/>
              </a:ext>
            </a:extLst>
          </p:cNvPr>
          <p:cNvGrpSpPr/>
          <p:nvPr userDrawn="1"/>
        </p:nvGrpSpPr>
        <p:grpSpPr>
          <a:xfrm>
            <a:off x="3046648" y="1600200"/>
            <a:ext cx="9145352" cy="5257800"/>
            <a:chOff x="1377056" y="652144"/>
            <a:chExt cx="13180133" cy="7577456"/>
          </a:xfrm>
        </p:grpSpPr>
        <p:sp>
          <p:nvSpPr>
            <p:cNvPr id="9" name="Triangle 8">
              <a:extLst>
                <a:ext uri="{FF2B5EF4-FFF2-40B4-BE49-F238E27FC236}">
                  <a16:creationId xmlns:a16="http://schemas.microsoft.com/office/drawing/2014/main" id="{B3F66F09-50ED-A31C-D8C9-DBB9A7C82210}"/>
                </a:ext>
              </a:extLst>
            </p:cNvPr>
            <p:cNvSpPr/>
            <p:nvPr userDrawn="1"/>
          </p:nvSpPr>
          <p:spPr>
            <a:xfrm>
              <a:off x="6288365" y="3057984"/>
              <a:ext cx="8268824" cy="5171616"/>
            </a:xfrm>
            <a:prstGeom prst="triangle">
              <a:avLst/>
            </a:prstGeom>
            <a:solidFill>
              <a:srgbClr val="EC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 name="Triangle 9">
              <a:extLst>
                <a:ext uri="{FF2B5EF4-FFF2-40B4-BE49-F238E27FC236}">
                  <a16:creationId xmlns:a16="http://schemas.microsoft.com/office/drawing/2014/main" id="{F39004B4-B9D9-63A1-8F3C-CCF0D6CF64D2}"/>
                </a:ext>
              </a:extLst>
            </p:cNvPr>
            <p:cNvSpPr/>
            <p:nvPr userDrawn="1"/>
          </p:nvSpPr>
          <p:spPr>
            <a:xfrm>
              <a:off x="1377056" y="652144"/>
              <a:ext cx="10564658" cy="6607513"/>
            </a:xfrm>
            <a:prstGeom prst="triangle">
              <a:avLst/>
            </a:prstGeom>
            <a:gradFill>
              <a:gsLst>
                <a:gs pos="0">
                  <a:srgbClr val="DCDDDE"/>
                </a:gs>
                <a:gs pos="100000">
                  <a:srgbClr val="48484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19" name="Google Shape;30;p7">
            <a:extLst>
              <a:ext uri="{FF2B5EF4-FFF2-40B4-BE49-F238E27FC236}">
                <a16:creationId xmlns:a16="http://schemas.microsoft.com/office/drawing/2014/main" id="{577E4104-8623-D41E-7340-B16961659A66}"/>
              </a:ext>
            </a:extLst>
          </p:cNvPr>
          <p:cNvSpPr txBox="1">
            <a:spLocks noGrp="1"/>
          </p:cNvSpPr>
          <p:nvPr>
            <p:ph type="subTitle" idx="1" hasCustomPrompt="1"/>
          </p:nvPr>
        </p:nvSpPr>
        <p:spPr>
          <a:xfrm>
            <a:off x="838200" y="2971800"/>
            <a:ext cx="4625341" cy="282129"/>
          </a:xfrm>
          <a:prstGeom prst="rect">
            <a:avLst/>
          </a:prstGeom>
        </p:spPr>
        <p:txBody>
          <a:bodyPr spcFirstLastPara="1" wrap="square" lIns="0" tIns="0" rIns="0" bIns="0" anchor="t" anchorCtr="0">
            <a:spAutoFit/>
          </a:bodyPr>
          <a:lstStyle>
            <a:lvl1pPr marL="0" lvl="0" rtl="0">
              <a:lnSpc>
                <a:spcPts val="2200"/>
              </a:lnSpc>
              <a:spcBef>
                <a:spcPts val="0"/>
              </a:spcBef>
              <a:spcAft>
                <a:spcPts val="0"/>
              </a:spcAft>
              <a:buNone/>
              <a:defRPr sz="2000" b="0">
                <a:solidFill>
                  <a:srgbClr val="EC8B1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dirty="0"/>
              <a:t>Click to add Presentation Subtitle</a:t>
            </a:r>
            <a:endParaRPr dirty="0"/>
          </a:p>
        </p:txBody>
      </p:sp>
      <p:sp>
        <p:nvSpPr>
          <p:cNvPr id="20" name="Google Shape;31;p7">
            <a:extLst>
              <a:ext uri="{FF2B5EF4-FFF2-40B4-BE49-F238E27FC236}">
                <a16:creationId xmlns:a16="http://schemas.microsoft.com/office/drawing/2014/main" id="{12B30F7A-84E5-82C7-9714-77E85F9A356B}"/>
              </a:ext>
            </a:extLst>
          </p:cNvPr>
          <p:cNvSpPr txBox="1">
            <a:spLocks noGrp="1"/>
          </p:cNvSpPr>
          <p:nvPr>
            <p:ph type="title" hasCustomPrompt="1"/>
          </p:nvPr>
        </p:nvSpPr>
        <p:spPr>
          <a:xfrm>
            <a:off x="838200" y="1496477"/>
            <a:ext cx="5539741" cy="1231106"/>
          </a:xfrm>
          <a:prstGeom prst="rect">
            <a:avLst/>
          </a:prstGeom>
        </p:spPr>
        <p:txBody>
          <a:bodyPr spcFirstLastPara="1" wrap="square" lIns="0" tIns="0" rIns="0" bIns="0" anchor="t" anchorCtr="0">
            <a:spAutoFit/>
          </a:bodyPr>
          <a:lstStyle>
            <a:lvl1pPr lvl="0" rtl="0">
              <a:lnSpc>
                <a:spcPct val="100000"/>
              </a:lnSpc>
              <a:spcBef>
                <a:spcPts val="0"/>
              </a:spcBef>
              <a:spcAft>
                <a:spcPts val="0"/>
              </a:spcAft>
              <a:buNone/>
              <a:defRPr sz="4000" b="1">
                <a:solidFill>
                  <a:schemeClr val="bg1"/>
                </a:solidFill>
              </a:defRPr>
            </a:lvl1pPr>
            <a:lvl2pPr lvl="1" rtl="0">
              <a:spcBef>
                <a:spcPts val="0"/>
              </a:spcBef>
              <a:spcAft>
                <a:spcPts val="0"/>
              </a:spcAft>
              <a:buNone/>
              <a:defRPr sz="6000">
                <a:solidFill>
                  <a:srgbClr val="FFFFFF"/>
                </a:solidFill>
              </a:defRPr>
            </a:lvl2pPr>
            <a:lvl3pPr lvl="2" rtl="0">
              <a:spcBef>
                <a:spcPts val="0"/>
              </a:spcBef>
              <a:spcAft>
                <a:spcPts val="0"/>
              </a:spcAft>
              <a:buNone/>
              <a:defRPr sz="6000">
                <a:solidFill>
                  <a:srgbClr val="FFFFFF"/>
                </a:solidFill>
              </a:defRPr>
            </a:lvl3pPr>
            <a:lvl4pPr lvl="3" rtl="0">
              <a:spcBef>
                <a:spcPts val="0"/>
              </a:spcBef>
              <a:spcAft>
                <a:spcPts val="0"/>
              </a:spcAft>
              <a:buNone/>
              <a:defRPr sz="6000">
                <a:solidFill>
                  <a:srgbClr val="FFFFFF"/>
                </a:solidFill>
              </a:defRPr>
            </a:lvl4pPr>
            <a:lvl5pPr lvl="4" rtl="0">
              <a:spcBef>
                <a:spcPts val="0"/>
              </a:spcBef>
              <a:spcAft>
                <a:spcPts val="0"/>
              </a:spcAft>
              <a:buNone/>
              <a:defRPr sz="6000">
                <a:solidFill>
                  <a:srgbClr val="FFFFFF"/>
                </a:solidFill>
              </a:defRPr>
            </a:lvl5pPr>
            <a:lvl6pPr lvl="5" rtl="0">
              <a:spcBef>
                <a:spcPts val="0"/>
              </a:spcBef>
              <a:spcAft>
                <a:spcPts val="0"/>
              </a:spcAft>
              <a:buNone/>
              <a:defRPr sz="6000">
                <a:solidFill>
                  <a:srgbClr val="FFFFFF"/>
                </a:solidFill>
              </a:defRPr>
            </a:lvl6pPr>
            <a:lvl7pPr lvl="6" rtl="0">
              <a:spcBef>
                <a:spcPts val="0"/>
              </a:spcBef>
              <a:spcAft>
                <a:spcPts val="0"/>
              </a:spcAft>
              <a:buNone/>
              <a:defRPr sz="6000">
                <a:solidFill>
                  <a:srgbClr val="FFFFFF"/>
                </a:solidFill>
              </a:defRPr>
            </a:lvl7pPr>
            <a:lvl8pPr lvl="7" rtl="0">
              <a:spcBef>
                <a:spcPts val="0"/>
              </a:spcBef>
              <a:spcAft>
                <a:spcPts val="0"/>
              </a:spcAft>
              <a:buNone/>
              <a:defRPr sz="6000">
                <a:solidFill>
                  <a:srgbClr val="FFFFFF"/>
                </a:solidFill>
              </a:defRPr>
            </a:lvl8pPr>
            <a:lvl9pPr lvl="8" rtl="0">
              <a:spcBef>
                <a:spcPts val="0"/>
              </a:spcBef>
              <a:spcAft>
                <a:spcPts val="0"/>
              </a:spcAft>
              <a:buNone/>
              <a:defRPr sz="6000">
                <a:solidFill>
                  <a:srgbClr val="FFFFFF"/>
                </a:solidFill>
              </a:defRPr>
            </a:lvl9pPr>
          </a:lstStyle>
          <a:p>
            <a:r>
              <a:rPr lang="en-US" dirty="0"/>
              <a:t>Click To Add Presentation Title</a:t>
            </a:r>
            <a:endParaRPr dirty="0"/>
          </a:p>
        </p:txBody>
      </p:sp>
      <p:sp>
        <p:nvSpPr>
          <p:cNvPr id="32" name="Text Placeholder 31">
            <a:extLst>
              <a:ext uri="{FF2B5EF4-FFF2-40B4-BE49-F238E27FC236}">
                <a16:creationId xmlns:a16="http://schemas.microsoft.com/office/drawing/2014/main" id="{9AE6FECA-3A9C-2115-ABC5-00727934BABA}"/>
              </a:ext>
            </a:extLst>
          </p:cNvPr>
          <p:cNvSpPr>
            <a:spLocks noGrp="1"/>
          </p:cNvSpPr>
          <p:nvPr>
            <p:ph type="body" sz="quarter" idx="10" hasCustomPrompt="1"/>
          </p:nvPr>
        </p:nvSpPr>
        <p:spPr>
          <a:xfrm>
            <a:off x="838200" y="5609685"/>
            <a:ext cx="2843212" cy="265493"/>
          </a:xfrm>
          <a:prstGeom prst="rect">
            <a:avLst/>
          </a:prstGeom>
        </p:spPr>
        <p:txBody>
          <a:bodyPr/>
          <a:lstStyle>
            <a:lvl1pPr marL="0" indent="0">
              <a:buFontTx/>
              <a:buNone/>
              <a:defRPr sz="1200">
                <a:solidFill>
                  <a:srgbClr val="EC8B1F"/>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a:t>Click to edit date</a:t>
            </a:r>
          </a:p>
        </p:txBody>
      </p:sp>
      <p:sp>
        <p:nvSpPr>
          <p:cNvPr id="34" name="Text Placeholder 33">
            <a:extLst>
              <a:ext uri="{FF2B5EF4-FFF2-40B4-BE49-F238E27FC236}">
                <a16:creationId xmlns:a16="http://schemas.microsoft.com/office/drawing/2014/main" id="{E0A3B46D-C2AA-90CB-1BB3-D959C213E6F8}"/>
              </a:ext>
            </a:extLst>
          </p:cNvPr>
          <p:cNvSpPr>
            <a:spLocks noGrp="1"/>
          </p:cNvSpPr>
          <p:nvPr>
            <p:ph type="body" sz="quarter" idx="11" hasCustomPrompt="1"/>
          </p:nvPr>
        </p:nvSpPr>
        <p:spPr>
          <a:xfrm>
            <a:off x="841375" y="5870258"/>
            <a:ext cx="2879725" cy="265365"/>
          </a:xfrm>
        </p:spPr>
        <p:txBody>
          <a:bodyPr/>
          <a:lstStyle>
            <a:lvl1pPr>
              <a:defRPr>
                <a:solidFill>
                  <a:schemeClr val="bg1"/>
                </a:solidFill>
              </a:defRPr>
            </a:lvl1pPr>
          </a:lstStyle>
          <a:p>
            <a:pPr lvl="0"/>
            <a:r>
              <a:rPr lang="en-US" dirty="0"/>
              <a:t>Click to add Presenter(s) name</a:t>
            </a:r>
          </a:p>
        </p:txBody>
      </p:sp>
      <p:pic>
        <p:nvPicPr>
          <p:cNvPr id="21" name="Picture 20">
            <a:extLst>
              <a:ext uri="{FF2B5EF4-FFF2-40B4-BE49-F238E27FC236}">
                <a16:creationId xmlns:a16="http://schemas.microsoft.com/office/drawing/2014/main" id="{266F7CCB-3184-822D-DD26-46DE447D71B7}"/>
              </a:ext>
            </a:extLst>
          </p:cNvPr>
          <p:cNvPicPr>
            <a:picLocks noChangeAspect="1"/>
          </p:cNvPicPr>
          <p:nvPr userDrawn="1"/>
        </p:nvPicPr>
        <p:blipFill>
          <a:blip r:embed="rId2"/>
          <a:srcRect/>
          <a:stretch/>
        </p:blipFill>
        <p:spPr>
          <a:xfrm>
            <a:off x="9707525" y="3232308"/>
            <a:ext cx="1701209" cy="546177"/>
          </a:xfrm>
          <a:prstGeom prst="rect">
            <a:avLst/>
          </a:prstGeom>
        </p:spPr>
      </p:pic>
    </p:spTree>
    <p:extLst>
      <p:ext uri="{BB962C8B-B14F-4D97-AF65-F5344CB8AC3E}">
        <p14:creationId xmlns:p14="http://schemas.microsoft.com/office/powerpoint/2010/main" val="1390909279"/>
      </p:ext>
    </p:extLst>
  </p:cSld>
  <p:clrMapOvr>
    <a:masterClrMapping/>
  </p:clrMapOvr>
  <p:extLst>
    <p:ext uri="{DCECCB84-F9BA-43D5-87BE-67443E8EF086}">
      <p15:sldGuideLst xmlns:p15="http://schemas.microsoft.com/office/powerpoint/2012/main">
        <p15:guide id="1" orient="horz" pos="2160">
          <p15:clr>
            <a:srgbClr val="F26B43"/>
          </p15:clr>
        </p15:guide>
        <p15:guide id="2" pos="3840">
          <p15:clr>
            <a:srgbClr val="F26B43"/>
          </p15:clr>
        </p15:guide>
        <p15:guide id="3" pos="528">
          <p15:clr>
            <a:srgbClr val="A4A3A4"/>
          </p15:clr>
        </p15:guide>
        <p15:guide id="4" pos="7152">
          <p15:clr>
            <a:srgbClr val="A4A3A4"/>
          </p15:clr>
        </p15:guide>
        <p15:guide id="5" orient="horz" pos="408">
          <p15:clr>
            <a:srgbClr val="A4A3A4"/>
          </p15:clr>
        </p15:guide>
        <p15:guide id="6" orient="horz" pos="696">
          <p15:clr>
            <a:srgbClr val="5ACBF0"/>
          </p15:clr>
        </p15:guide>
        <p15:guide id="7" orient="horz" pos="1008">
          <p15:clr>
            <a:srgbClr val="5ACBF0"/>
          </p15:clr>
        </p15:guide>
        <p15:guide id="8" orient="horz" pos="1296">
          <p15:clr>
            <a:srgbClr val="5ACBF0"/>
          </p15:clr>
        </p15:guide>
        <p15:guide id="9" orient="horz" pos="1584">
          <p15:clr>
            <a:srgbClr val="5ACBF0"/>
          </p15:clr>
        </p15:guide>
        <p15:guide id="10" orient="horz" pos="1872">
          <p15:clr>
            <a:srgbClr val="5ACBF0"/>
          </p15:clr>
        </p15:guide>
        <p15:guide id="11" orient="horz" pos="2448">
          <p15:clr>
            <a:srgbClr val="5ACBF0"/>
          </p15:clr>
        </p15:guide>
        <p15:guide id="12" orient="horz" pos="2736">
          <p15:clr>
            <a:srgbClr val="5ACBF0"/>
          </p15:clr>
        </p15:guide>
        <p15:guide id="13" orient="horz" pos="3024">
          <p15:clr>
            <a:srgbClr val="5ACBF0"/>
          </p15:clr>
        </p15:guide>
        <p15:guide id="14" orient="horz" pos="3312">
          <p15:clr>
            <a:srgbClr val="5ACBF0"/>
          </p15:clr>
        </p15:guide>
        <p15:guide id="15" orient="horz" pos="3600">
          <p15:clr>
            <a:srgbClr val="5ACBF0"/>
          </p15:clr>
        </p15:guide>
        <p15:guide id="16" orient="horz" pos="3888">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2. Divider Page">
    <p:bg>
      <p:bgPr>
        <a:solidFill>
          <a:srgbClr val="48484A"/>
        </a:solidFill>
        <a:effectLst/>
      </p:bgPr>
    </p:bg>
    <p:spTree>
      <p:nvGrpSpPr>
        <p:cNvPr id="1" name=""/>
        <p:cNvGrpSpPr/>
        <p:nvPr/>
      </p:nvGrpSpPr>
      <p:grpSpPr>
        <a:xfrm>
          <a:off x="0" y="0"/>
          <a:ext cx="0" cy="0"/>
          <a:chOff x="0" y="0"/>
          <a:chExt cx="0" cy="0"/>
        </a:xfrm>
      </p:grpSpPr>
      <p:sp>
        <p:nvSpPr>
          <p:cNvPr id="2" name="Google Shape;30;p7">
            <a:extLst>
              <a:ext uri="{FF2B5EF4-FFF2-40B4-BE49-F238E27FC236}">
                <a16:creationId xmlns:a16="http://schemas.microsoft.com/office/drawing/2014/main" id="{89FDE02A-D6A0-3A29-BE99-0EE5682B1B53}"/>
              </a:ext>
            </a:extLst>
          </p:cNvPr>
          <p:cNvSpPr txBox="1">
            <a:spLocks noGrp="1"/>
          </p:cNvSpPr>
          <p:nvPr>
            <p:ph type="subTitle" idx="1" hasCustomPrompt="1"/>
          </p:nvPr>
        </p:nvSpPr>
        <p:spPr>
          <a:xfrm>
            <a:off x="848945" y="615043"/>
            <a:ext cx="10504855" cy="179536"/>
          </a:xfrm>
          <a:prstGeom prst="rect">
            <a:avLst/>
          </a:prstGeom>
        </p:spPr>
        <p:txBody>
          <a:bodyPr spcFirstLastPara="1" wrap="square" lIns="0" tIns="0" rIns="0" bIns="0" anchor="t" anchorCtr="0">
            <a:spAutoFit/>
          </a:bodyPr>
          <a:lstStyle>
            <a:lvl1pPr marL="0" lvl="0" rtl="0">
              <a:spcBef>
                <a:spcPts val="0"/>
              </a:spcBef>
              <a:spcAft>
                <a:spcPts val="0"/>
              </a:spcAft>
              <a:buNone/>
              <a:defRPr sz="1600" b="1">
                <a:solidFill>
                  <a:schemeClr val="bg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dirty="0"/>
              <a:t>Click to add Presentation Subtitle</a:t>
            </a:r>
            <a:endParaRPr dirty="0"/>
          </a:p>
        </p:txBody>
      </p:sp>
      <p:sp>
        <p:nvSpPr>
          <p:cNvPr id="6" name="Google Shape;31;p7">
            <a:extLst>
              <a:ext uri="{FF2B5EF4-FFF2-40B4-BE49-F238E27FC236}">
                <a16:creationId xmlns:a16="http://schemas.microsoft.com/office/drawing/2014/main" id="{3DED59F3-510F-CAB1-23F4-10B567AEC2CC}"/>
              </a:ext>
            </a:extLst>
          </p:cNvPr>
          <p:cNvSpPr txBox="1">
            <a:spLocks noGrp="1"/>
          </p:cNvSpPr>
          <p:nvPr>
            <p:ph type="title" hasCustomPrompt="1"/>
          </p:nvPr>
        </p:nvSpPr>
        <p:spPr>
          <a:xfrm>
            <a:off x="848945" y="2721481"/>
            <a:ext cx="6567132" cy="615553"/>
          </a:xfrm>
          <a:prstGeom prst="rect">
            <a:avLst/>
          </a:prstGeom>
        </p:spPr>
        <p:txBody>
          <a:bodyPr spcFirstLastPara="1" wrap="square" lIns="0" tIns="0" rIns="0" bIns="0" anchor="t" anchorCtr="0">
            <a:spAutoFit/>
          </a:bodyPr>
          <a:lstStyle>
            <a:lvl1pPr lvl="0" rtl="0">
              <a:lnSpc>
                <a:spcPct val="100000"/>
              </a:lnSpc>
              <a:spcBef>
                <a:spcPts val="0"/>
              </a:spcBef>
              <a:spcAft>
                <a:spcPts val="0"/>
              </a:spcAft>
              <a:buNone/>
              <a:defRPr sz="4000" b="1">
                <a:solidFill>
                  <a:schemeClr val="bg1"/>
                </a:solidFill>
              </a:defRPr>
            </a:lvl1pPr>
            <a:lvl2pPr lvl="1" rtl="0">
              <a:spcBef>
                <a:spcPts val="0"/>
              </a:spcBef>
              <a:spcAft>
                <a:spcPts val="0"/>
              </a:spcAft>
              <a:buNone/>
              <a:defRPr sz="6000">
                <a:solidFill>
                  <a:srgbClr val="FFFFFF"/>
                </a:solidFill>
              </a:defRPr>
            </a:lvl2pPr>
            <a:lvl3pPr lvl="2" rtl="0">
              <a:spcBef>
                <a:spcPts val="0"/>
              </a:spcBef>
              <a:spcAft>
                <a:spcPts val="0"/>
              </a:spcAft>
              <a:buNone/>
              <a:defRPr sz="6000">
                <a:solidFill>
                  <a:srgbClr val="FFFFFF"/>
                </a:solidFill>
              </a:defRPr>
            </a:lvl3pPr>
            <a:lvl4pPr lvl="3" rtl="0">
              <a:spcBef>
                <a:spcPts val="0"/>
              </a:spcBef>
              <a:spcAft>
                <a:spcPts val="0"/>
              </a:spcAft>
              <a:buNone/>
              <a:defRPr sz="6000">
                <a:solidFill>
                  <a:srgbClr val="FFFFFF"/>
                </a:solidFill>
              </a:defRPr>
            </a:lvl4pPr>
            <a:lvl5pPr lvl="4" rtl="0">
              <a:spcBef>
                <a:spcPts val="0"/>
              </a:spcBef>
              <a:spcAft>
                <a:spcPts val="0"/>
              </a:spcAft>
              <a:buNone/>
              <a:defRPr sz="6000">
                <a:solidFill>
                  <a:srgbClr val="FFFFFF"/>
                </a:solidFill>
              </a:defRPr>
            </a:lvl5pPr>
            <a:lvl6pPr lvl="5" rtl="0">
              <a:spcBef>
                <a:spcPts val="0"/>
              </a:spcBef>
              <a:spcAft>
                <a:spcPts val="0"/>
              </a:spcAft>
              <a:buNone/>
              <a:defRPr sz="6000">
                <a:solidFill>
                  <a:srgbClr val="FFFFFF"/>
                </a:solidFill>
              </a:defRPr>
            </a:lvl6pPr>
            <a:lvl7pPr lvl="6" rtl="0">
              <a:spcBef>
                <a:spcPts val="0"/>
              </a:spcBef>
              <a:spcAft>
                <a:spcPts val="0"/>
              </a:spcAft>
              <a:buNone/>
              <a:defRPr sz="6000">
                <a:solidFill>
                  <a:srgbClr val="FFFFFF"/>
                </a:solidFill>
              </a:defRPr>
            </a:lvl7pPr>
            <a:lvl8pPr lvl="7" rtl="0">
              <a:spcBef>
                <a:spcPts val="0"/>
              </a:spcBef>
              <a:spcAft>
                <a:spcPts val="0"/>
              </a:spcAft>
              <a:buNone/>
              <a:defRPr sz="6000">
                <a:solidFill>
                  <a:srgbClr val="FFFFFF"/>
                </a:solidFill>
              </a:defRPr>
            </a:lvl8pPr>
            <a:lvl9pPr lvl="8" rtl="0">
              <a:spcBef>
                <a:spcPts val="0"/>
              </a:spcBef>
              <a:spcAft>
                <a:spcPts val="0"/>
              </a:spcAft>
              <a:buNone/>
              <a:defRPr sz="6000">
                <a:solidFill>
                  <a:srgbClr val="FFFFFF"/>
                </a:solidFill>
              </a:defRPr>
            </a:lvl9pPr>
          </a:lstStyle>
          <a:p>
            <a:r>
              <a:rPr lang="en-US" dirty="0"/>
              <a:t>Click To Add Divider Title</a:t>
            </a:r>
            <a:endParaRPr dirty="0"/>
          </a:p>
        </p:txBody>
      </p:sp>
      <p:grpSp>
        <p:nvGrpSpPr>
          <p:cNvPr id="7" name="Group 6">
            <a:extLst>
              <a:ext uri="{FF2B5EF4-FFF2-40B4-BE49-F238E27FC236}">
                <a16:creationId xmlns:a16="http://schemas.microsoft.com/office/drawing/2014/main" id="{F8254623-BA01-61E0-003D-49868B779335}"/>
              </a:ext>
            </a:extLst>
          </p:cNvPr>
          <p:cNvGrpSpPr/>
          <p:nvPr userDrawn="1"/>
        </p:nvGrpSpPr>
        <p:grpSpPr>
          <a:xfrm>
            <a:off x="6253224" y="1600200"/>
            <a:ext cx="6720306" cy="3838022"/>
            <a:chOff x="1362414" y="652144"/>
            <a:chExt cx="13267986" cy="7577456"/>
          </a:xfrm>
        </p:grpSpPr>
        <p:sp>
          <p:nvSpPr>
            <p:cNvPr id="11" name="Triangle 10">
              <a:extLst>
                <a:ext uri="{FF2B5EF4-FFF2-40B4-BE49-F238E27FC236}">
                  <a16:creationId xmlns:a16="http://schemas.microsoft.com/office/drawing/2014/main" id="{994AF9FC-349E-9E6D-BF8C-A1F8D11555DE}"/>
                </a:ext>
              </a:extLst>
            </p:cNvPr>
            <p:cNvSpPr/>
            <p:nvPr/>
          </p:nvSpPr>
          <p:spPr>
            <a:xfrm>
              <a:off x="6361577" y="3057984"/>
              <a:ext cx="8268823" cy="5171616"/>
            </a:xfrm>
            <a:prstGeom prst="triangle">
              <a:avLst/>
            </a:prstGeom>
            <a:gradFill>
              <a:gsLst>
                <a:gs pos="0">
                  <a:srgbClr val="77787B"/>
                </a:gs>
                <a:gs pos="100000">
                  <a:srgbClr val="48484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9804A06A-4E42-B4D9-936A-D6B66B8F2FE5}"/>
                </a:ext>
              </a:extLst>
            </p:cNvPr>
            <p:cNvSpPr/>
            <p:nvPr/>
          </p:nvSpPr>
          <p:spPr>
            <a:xfrm>
              <a:off x="1362414" y="652144"/>
              <a:ext cx="10564658" cy="6607514"/>
            </a:xfrm>
            <a:prstGeom prst="triangle">
              <a:avLst/>
            </a:prstGeom>
            <a:gradFill>
              <a:gsLst>
                <a:gs pos="0">
                  <a:srgbClr val="77787B"/>
                </a:gs>
                <a:gs pos="100000">
                  <a:srgbClr val="48484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 Placeholder 6">
            <a:extLst>
              <a:ext uri="{FF2B5EF4-FFF2-40B4-BE49-F238E27FC236}">
                <a16:creationId xmlns:a16="http://schemas.microsoft.com/office/drawing/2014/main" id="{2F6B3013-D4C0-AE6A-0BCF-3C09BD5D0CEB}"/>
              </a:ext>
            </a:extLst>
          </p:cNvPr>
          <p:cNvSpPr>
            <a:spLocks noGrp="1"/>
          </p:cNvSpPr>
          <p:nvPr>
            <p:ph type="body" sz="quarter" idx="10" hasCustomPrompt="1"/>
          </p:nvPr>
        </p:nvSpPr>
        <p:spPr>
          <a:xfrm>
            <a:off x="848945" y="3342443"/>
            <a:ext cx="5480735" cy="430887"/>
          </a:xfrm>
          <a:prstGeom prst="rect">
            <a:avLst/>
          </a:prstGeom>
        </p:spPr>
        <p:txBody>
          <a:bodyPr lIns="0">
            <a:noAutofit/>
          </a:bodyPr>
          <a:lstStyle>
            <a:lvl1pPr marL="0" indent="0">
              <a:lnSpc>
                <a:spcPct val="100000"/>
              </a:lnSpc>
              <a:buNone/>
              <a:defRPr sz="2000" b="1">
                <a:solidFill>
                  <a:srgbClr val="EC8B1F"/>
                </a:solidFill>
              </a:defRPr>
            </a:lvl1pPr>
            <a:lvl2pPr marL="457200" indent="0">
              <a:buNone/>
              <a:defRPr sz="2400">
                <a:solidFill>
                  <a:schemeClr val="tx2"/>
                </a:solidFill>
              </a:defRPr>
            </a:lvl2pPr>
            <a:lvl3pPr marL="914400" indent="0">
              <a:buNone/>
              <a:defRPr sz="2400">
                <a:solidFill>
                  <a:schemeClr val="bg1">
                    <a:lumMod val="50000"/>
                  </a:schemeClr>
                </a:solidFill>
              </a:defRPr>
            </a:lvl3pPr>
            <a:lvl4pPr marL="1371600" indent="0">
              <a:buNone/>
              <a:defRPr sz="2400">
                <a:solidFill>
                  <a:schemeClr val="bg1">
                    <a:lumMod val="50000"/>
                  </a:schemeClr>
                </a:solidFill>
              </a:defRPr>
            </a:lvl4pPr>
            <a:lvl5pPr marL="1828800" indent="0">
              <a:buNone/>
              <a:defRPr sz="2400">
                <a:solidFill>
                  <a:schemeClr val="bg1">
                    <a:lumMod val="50000"/>
                  </a:schemeClr>
                </a:solidFill>
              </a:defRPr>
            </a:lvl5pPr>
          </a:lstStyle>
          <a:p>
            <a:pPr lvl="0"/>
            <a:r>
              <a:rPr lang="en-US" dirty="0"/>
              <a:t>Extra words in orange</a:t>
            </a:r>
          </a:p>
        </p:txBody>
      </p:sp>
    </p:spTree>
    <p:extLst>
      <p:ext uri="{BB962C8B-B14F-4D97-AF65-F5344CB8AC3E}">
        <p14:creationId xmlns:p14="http://schemas.microsoft.com/office/powerpoint/2010/main" val="19866856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3A. End Page">
    <p:bg>
      <p:bgPr>
        <a:solidFill>
          <a:srgbClr val="48484A"/>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87ABE0F-3EC4-BAF7-5219-47D9B2C2F9E8}"/>
              </a:ext>
            </a:extLst>
          </p:cNvPr>
          <p:cNvGrpSpPr/>
          <p:nvPr userDrawn="1"/>
        </p:nvGrpSpPr>
        <p:grpSpPr>
          <a:xfrm>
            <a:off x="-267417" y="593203"/>
            <a:ext cx="7066773" cy="4279738"/>
            <a:chOff x="1362414" y="652144"/>
            <a:chExt cx="13987358" cy="8470942"/>
          </a:xfrm>
        </p:grpSpPr>
        <p:sp>
          <p:nvSpPr>
            <p:cNvPr id="4" name="Triangle 3">
              <a:extLst>
                <a:ext uri="{FF2B5EF4-FFF2-40B4-BE49-F238E27FC236}">
                  <a16:creationId xmlns:a16="http://schemas.microsoft.com/office/drawing/2014/main" id="{D70833C1-11DF-CF1D-A7E1-0FC52DF36F26}"/>
                </a:ext>
              </a:extLst>
            </p:cNvPr>
            <p:cNvSpPr/>
            <p:nvPr/>
          </p:nvSpPr>
          <p:spPr>
            <a:xfrm>
              <a:off x="7080949" y="3951469"/>
              <a:ext cx="8268823" cy="5171617"/>
            </a:xfrm>
            <a:prstGeom prst="triangle">
              <a:avLst/>
            </a:prstGeom>
            <a:gradFill>
              <a:gsLst>
                <a:gs pos="0">
                  <a:srgbClr val="77787B">
                    <a:alpha val="50000"/>
                  </a:srgbClr>
                </a:gs>
                <a:gs pos="100000">
                  <a:srgbClr val="48484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riangle 4">
              <a:extLst>
                <a:ext uri="{FF2B5EF4-FFF2-40B4-BE49-F238E27FC236}">
                  <a16:creationId xmlns:a16="http://schemas.microsoft.com/office/drawing/2014/main" id="{D5A60280-C4B8-2C85-3213-5AD64531C911}"/>
                </a:ext>
              </a:extLst>
            </p:cNvPr>
            <p:cNvSpPr/>
            <p:nvPr/>
          </p:nvSpPr>
          <p:spPr>
            <a:xfrm>
              <a:off x="1362414" y="652144"/>
              <a:ext cx="10564658" cy="6607514"/>
            </a:xfrm>
            <a:prstGeom prst="triangle">
              <a:avLst/>
            </a:prstGeom>
            <a:gradFill>
              <a:gsLst>
                <a:gs pos="0">
                  <a:srgbClr val="77787B">
                    <a:alpha val="50467"/>
                  </a:srgbClr>
                </a:gs>
                <a:gs pos="100000">
                  <a:srgbClr val="48484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 Placeholder 15">
            <a:extLst>
              <a:ext uri="{FF2B5EF4-FFF2-40B4-BE49-F238E27FC236}">
                <a16:creationId xmlns:a16="http://schemas.microsoft.com/office/drawing/2014/main" id="{EAF16024-2620-46E0-D61E-ADF06DCEC4F3}"/>
              </a:ext>
            </a:extLst>
          </p:cNvPr>
          <p:cNvSpPr>
            <a:spLocks noGrp="1"/>
          </p:cNvSpPr>
          <p:nvPr>
            <p:ph type="body" sz="quarter" idx="11" hasCustomPrompt="1"/>
          </p:nvPr>
        </p:nvSpPr>
        <p:spPr>
          <a:xfrm>
            <a:off x="6335211" y="3210507"/>
            <a:ext cx="5018589" cy="285219"/>
          </a:xfrm>
          <a:prstGeom prst="rect">
            <a:avLst/>
          </a:prstGeom>
        </p:spPr>
        <p:txBody>
          <a:bodyPr lIns="0" rIns="0"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MANAGER NAME</a:t>
            </a:r>
          </a:p>
        </p:txBody>
      </p:sp>
      <p:sp>
        <p:nvSpPr>
          <p:cNvPr id="9" name="Text Placeholder 17">
            <a:extLst>
              <a:ext uri="{FF2B5EF4-FFF2-40B4-BE49-F238E27FC236}">
                <a16:creationId xmlns:a16="http://schemas.microsoft.com/office/drawing/2014/main" id="{89DFCF12-2CFE-396B-C01A-FFB96A8533FE}"/>
              </a:ext>
            </a:extLst>
          </p:cNvPr>
          <p:cNvSpPr>
            <a:spLocks noGrp="1"/>
          </p:cNvSpPr>
          <p:nvPr>
            <p:ph type="body" sz="quarter" idx="12" hasCustomPrompt="1"/>
          </p:nvPr>
        </p:nvSpPr>
        <p:spPr>
          <a:xfrm>
            <a:off x="6335211" y="3438365"/>
            <a:ext cx="5018589" cy="276276"/>
          </a:xfrm>
          <a:prstGeom prst="rect">
            <a:avLst/>
          </a:prstGeom>
        </p:spPr>
        <p:txBody>
          <a:bodyPr lIns="0" rIns="0" anchor="ctr" anchorCtr="0">
            <a:noAutofit/>
          </a:bodyPr>
          <a:lstStyle>
            <a:lvl1pPr marL="0" indent="0">
              <a:buNone/>
              <a:defRPr sz="1200">
                <a:solidFill>
                  <a:srgbClr val="EC8B1F"/>
                </a:solidFill>
              </a:defRPr>
            </a:lvl1pPr>
          </a:lstStyle>
          <a:p>
            <a:pPr lvl="0"/>
            <a:r>
              <a:rPr lang="en-US" dirty="0"/>
              <a:t>TITLE</a:t>
            </a:r>
          </a:p>
        </p:txBody>
      </p:sp>
      <p:sp>
        <p:nvSpPr>
          <p:cNvPr id="10" name="Text Placeholder 19">
            <a:extLst>
              <a:ext uri="{FF2B5EF4-FFF2-40B4-BE49-F238E27FC236}">
                <a16:creationId xmlns:a16="http://schemas.microsoft.com/office/drawing/2014/main" id="{36EF4F08-94C6-C20F-0BEA-81FA1846B72C}"/>
              </a:ext>
            </a:extLst>
          </p:cNvPr>
          <p:cNvSpPr>
            <a:spLocks noGrp="1"/>
          </p:cNvSpPr>
          <p:nvPr>
            <p:ph type="body" sz="quarter" idx="13" hasCustomPrompt="1"/>
          </p:nvPr>
        </p:nvSpPr>
        <p:spPr>
          <a:xfrm>
            <a:off x="6335211" y="3745911"/>
            <a:ext cx="5018589" cy="460077"/>
          </a:xfrm>
          <a:prstGeom prst="rect">
            <a:avLst/>
          </a:prstGeom>
        </p:spPr>
        <p:txBody>
          <a:bodyPr lIns="0" rIns="0" anchor="ctr"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sp>
        <p:nvSpPr>
          <p:cNvPr id="14" name="TextBox 13">
            <a:extLst>
              <a:ext uri="{FF2B5EF4-FFF2-40B4-BE49-F238E27FC236}">
                <a16:creationId xmlns:a16="http://schemas.microsoft.com/office/drawing/2014/main" id="{ED8E1F26-C77E-2E37-1606-3B6D26A17348}"/>
              </a:ext>
            </a:extLst>
          </p:cNvPr>
          <p:cNvSpPr txBox="1"/>
          <p:nvPr userDrawn="1"/>
        </p:nvSpPr>
        <p:spPr>
          <a:xfrm>
            <a:off x="6312061" y="1292423"/>
            <a:ext cx="1309632" cy="307777"/>
          </a:xfrm>
          <a:prstGeom prst="rect">
            <a:avLst/>
          </a:prstGeom>
        </p:spPr>
        <p:txBody>
          <a:bodyPr spcFirstLastPara="1" vert="horz" wrap="square" lIns="0" tIns="0" rIns="0" bIns="0" rtlCol="0" anchor="t" anchorCtr="0">
            <a:spAutoFit/>
          </a:bodyPr>
          <a:lstStyle/>
          <a:p>
            <a:pPr algn="l"/>
            <a:r>
              <a:rPr lang="en-US" sz="2000" b="1" dirty="0">
                <a:solidFill>
                  <a:srgbClr val="EC8B1F"/>
                </a:solidFill>
              </a:rPr>
              <a:t>Contacts</a:t>
            </a:r>
          </a:p>
        </p:txBody>
      </p:sp>
      <p:sp>
        <p:nvSpPr>
          <p:cNvPr id="15" name="Text Placeholder 15">
            <a:extLst>
              <a:ext uri="{FF2B5EF4-FFF2-40B4-BE49-F238E27FC236}">
                <a16:creationId xmlns:a16="http://schemas.microsoft.com/office/drawing/2014/main" id="{6F7D3064-CAB4-F58B-6A52-180E71253313}"/>
              </a:ext>
            </a:extLst>
          </p:cNvPr>
          <p:cNvSpPr>
            <a:spLocks noGrp="1"/>
          </p:cNvSpPr>
          <p:nvPr>
            <p:ph type="body" sz="quarter" idx="14" hasCustomPrompt="1"/>
          </p:nvPr>
        </p:nvSpPr>
        <p:spPr>
          <a:xfrm>
            <a:off x="6335211" y="4613809"/>
            <a:ext cx="5018589" cy="285219"/>
          </a:xfrm>
          <a:prstGeom prst="rect">
            <a:avLst/>
          </a:prstGeom>
        </p:spPr>
        <p:txBody>
          <a:bodyPr lIns="0" rIns="0"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MANAGER NAME</a:t>
            </a:r>
          </a:p>
        </p:txBody>
      </p:sp>
      <p:sp>
        <p:nvSpPr>
          <p:cNvPr id="16" name="Text Placeholder 17">
            <a:extLst>
              <a:ext uri="{FF2B5EF4-FFF2-40B4-BE49-F238E27FC236}">
                <a16:creationId xmlns:a16="http://schemas.microsoft.com/office/drawing/2014/main" id="{4BFF0F5D-3D19-C07A-558E-C94780083627}"/>
              </a:ext>
            </a:extLst>
          </p:cNvPr>
          <p:cNvSpPr>
            <a:spLocks noGrp="1"/>
          </p:cNvSpPr>
          <p:nvPr>
            <p:ph type="body" sz="quarter" idx="15" hasCustomPrompt="1"/>
          </p:nvPr>
        </p:nvSpPr>
        <p:spPr>
          <a:xfrm>
            <a:off x="6335211" y="4841667"/>
            <a:ext cx="5018589" cy="276276"/>
          </a:xfrm>
          <a:prstGeom prst="rect">
            <a:avLst/>
          </a:prstGeom>
        </p:spPr>
        <p:txBody>
          <a:bodyPr lIns="0" rIns="0" anchor="ctr" anchorCtr="0">
            <a:noAutofit/>
          </a:bodyPr>
          <a:lstStyle>
            <a:lvl1pPr marL="0" indent="0">
              <a:buNone/>
              <a:defRPr sz="1200">
                <a:solidFill>
                  <a:srgbClr val="EC8B1F"/>
                </a:solidFill>
              </a:defRPr>
            </a:lvl1pPr>
          </a:lstStyle>
          <a:p>
            <a:pPr lvl="0"/>
            <a:r>
              <a:rPr lang="en-US" dirty="0"/>
              <a:t>TITLE</a:t>
            </a:r>
          </a:p>
        </p:txBody>
      </p:sp>
      <p:sp>
        <p:nvSpPr>
          <p:cNvPr id="17" name="Text Placeholder 19">
            <a:extLst>
              <a:ext uri="{FF2B5EF4-FFF2-40B4-BE49-F238E27FC236}">
                <a16:creationId xmlns:a16="http://schemas.microsoft.com/office/drawing/2014/main" id="{16765685-9054-8775-F208-3A73A270357F}"/>
              </a:ext>
            </a:extLst>
          </p:cNvPr>
          <p:cNvSpPr>
            <a:spLocks noGrp="1"/>
          </p:cNvSpPr>
          <p:nvPr>
            <p:ph type="body" sz="quarter" idx="16" hasCustomPrompt="1"/>
          </p:nvPr>
        </p:nvSpPr>
        <p:spPr>
          <a:xfrm>
            <a:off x="6335211" y="5149213"/>
            <a:ext cx="5018589" cy="460077"/>
          </a:xfrm>
          <a:prstGeom prst="rect">
            <a:avLst/>
          </a:prstGeom>
        </p:spPr>
        <p:txBody>
          <a:bodyPr lIns="0" rIns="0" anchor="ctr"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sp>
        <p:nvSpPr>
          <p:cNvPr id="18" name="TextBox 17">
            <a:extLst>
              <a:ext uri="{FF2B5EF4-FFF2-40B4-BE49-F238E27FC236}">
                <a16:creationId xmlns:a16="http://schemas.microsoft.com/office/drawing/2014/main" id="{6764D02F-A46C-1CD3-FCD3-7E6DC2993FB2}"/>
              </a:ext>
            </a:extLst>
          </p:cNvPr>
          <p:cNvSpPr txBox="1"/>
          <p:nvPr userDrawn="1"/>
        </p:nvSpPr>
        <p:spPr>
          <a:xfrm>
            <a:off x="7651798" y="5923336"/>
            <a:ext cx="3392512" cy="350855"/>
          </a:xfrm>
          <a:prstGeom prst="rect">
            <a:avLst/>
          </a:prstGeom>
          <a:noFill/>
        </p:spPr>
        <p:txBody>
          <a:bodyPr wrap="square" rtlCol="0">
            <a:noAutofit/>
          </a:bodyPr>
          <a:lstStyle/>
          <a:p>
            <a:pPr algn="r"/>
            <a:r>
              <a:rPr lang="en-US" sz="1400" b="1" spc="100" dirty="0">
                <a:solidFill>
                  <a:srgbClr val="EC8B1F"/>
                </a:solidFill>
                <a:latin typeface="Arial"/>
                <a:cs typeface="Arial"/>
              </a:rPr>
              <a:t>www.rsginc.com</a:t>
            </a:r>
          </a:p>
          <a:p>
            <a:pPr algn="r" defTabSz="914608">
              <a:tabLst>
                <a:tab pos="4665639" algn="l"/>
              </a:tabLst>
            </a:pPr>
            <a:endParaRPr lang="en-US" sz="1400" spc="100" dirty="0">
              <a:solidFill>
                <a:srgbClr val="EC8B1F"/>
              </a:solidFill>
              <a:latin typeface="Arial"/>
              <a:cs typeface="Arial"/>
            </a:endParaRPr>
          </a:p>
        </p:txBody>
      </p:sp>
      <p:sp>
        <p:nvSpPr>
          <p:cNvPr id="19" name="Text Placeholder 15">
            <a:extLst>
              <a:ext uri="{FF2B5EF4-FFF2-40B4-BE49-F238E27FC236}">
                <a16:creationId xmlns:a16="http://schemas.microsoft.com/office/drawing/2014/main" id="{C56BF557-5E06-3CDC-7CE6-52F789C21300}"/>
              </a:ext>
            </a:extLst>
          </p:cNvPr>
          <p:cNvSpPr>
            <a:spLocks noGrp="1"/>
          </p:cNvSpPr>
          <p:nvPr>
            <p:ph type="body" sz="quarter" idx="17" hasCustomPrompt="1"/>
          </p:nvPr>
        </p:nvSpPr>
        <p:spPr>
          <a:xfrm>
            <a:off x="6335211" y="1807205"/>
            <a:ext cx="5018589" cy="285219"/>
          </a:xfrm>
          <a:prstGeom prst="rect">
            <a:avLst/>
          </a:prstGeom>
        </p:spPr>
        <p:txBody>
          <a:bodyPr lIns="0" rIns="0"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MANAGER NAME</a:t>
            </a:r>
          </a:p>
        </p:txBody>
      </p:sp>
      <p:sp>
        <p:nvSpPr>
          <p:cNvPr id="20" name="Text Placeholder 17">
            <a:extLst>
              <a:ext uri="{FF2B5EF4-FFF2-40B4-BE49-F238E27FC236}">
                <a16:creationId xmlns:a16="http://schemas.microsoft.com/office/drawing/2014/main" id="{7D585F9B-E2B6-9ABE-40F0-FBA377C8FF56}"/>
              </a:ext>
            </a:extLst>
          </p:cNvPr>
          <p:cNvSpPr>
            <a:spLocks noGrp="1"/>
          </p:cNvSpPr>
          <p:nvPr>
            <p:ph type="body" sz="quarter" idx="18" hasCustomPrompt="1"/>
          </p:nvPr>
        </p:nvSpPr>
        <p:spPr>
          <a:xfrm>
            <a:off x="6335211" y="2035063"/>
            <a:ext cx="5018589" cy="276276"/>
          </a:xfrm>
          <a:prstGeom prst="rect">
            <a:avLst/>
          </a:prstGeom>
        </p:spPr>
        <p:txBody>
          <a:bodyPr lIns="0" rIns="0" anchor="ctr" anchorCtr="0">
            <a:noAutofit/>
          </a:bodyPr>
          <a:lstStyle>
            <a:lvl1pPr marL="0" indent="0">
              <a:buNone/>
              <a:defRPr sz="1200">
                <a:solidFill>
                  <a:srgbClr val="EC8B1F"/>
                </a:solidFill>
              </a:defRPr>
            </a:lvl1pPr>
          </a:lstStyle>
          <a:p>
            <a:pPr lvl="0"/>
            <a:r>
              <a:rPr lang="en-US" dirty="0"/>
              <a:t>TITLE</a:t>
            </a:r>
          </a:p>
        </p:txBody>
      </p:sp>
      <p:sp>
        <p:nvSpPr>
          <p:cNvPr id="21" name="Text Placeholder 19">
            <a:extLst>
              <a:ext uri="{FF2B5EF4-FFF2-40B4-BE49-F238E27FC236}">
                <a16:creationId xmlns:a16="http://schemas.microsoft.com/office/drawing/2014/main" id="{282B0FBE-1305-D996-DA3F-861ADF0EFFAD}"/>
              </a:ext>
            </a:extLst>
          </p:cNvPr>
          <p:cNvSpPr>
            <a:spLocks noGrp="1"/>
          </p:cNvSpPr>
          <p:nvPr>
            <p:ph type="body" sz="quarter" idx="19" hasCustomPrompt="1"/>
          </p:nvPr>
        </p:nvSpPr>
        <p:spPr>
          <a:xfrm>
            <a:off x="6335211" y="2342609"/>
            <a:ext cx="5018589" cy="460077"/>
          </a:xfrm>
          <a:prstGeom prst="rect">
            <a:avLst/>
          </a:prstGeom>
        </p:spPr>
        <p:txBody>
          <a:bodyPr lIns="0" rIns="0" anchor="ctr"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pic>
        <p:nvPicPr>
          <p:cNvPr id="6" name="Picture 5">
            <a:extLst>
              <a:ext uri="{FF2B5EF4-FFF2-40B4-BE49-F238E27FC236}">
                <a16:creationId xmlns:a16="http://schemas.microsoft.com/office/drawing/2014/main" id="{86376FD5-3A54-8D1A-EC7A-40807A43EA1A}"/>
              </a:ext>
            </a:extLst>
          </p:cNvPr>
          <p:cNvPicPr>
            <a:picLocks noChangeAspect="1"/>
          </p:cNvPicPr>
          <p:nvPr userDrawn="1"/>
        </p:nvPicPr>
        <p:blipFill>
          <a:blip r:embed="rId2"/>
          <a:srcRect/>
          <a:stretch/>
        </p:blipFill>
        <p:spPr>
          <a:xfrm>
            <a:off x="1560531" y="2634074"/>
            <a:ext cx="1711127" cy="556632"/>
          </a:xfrm>
          <a:prstGeom prst="rect">
            <a:avLst/>
          </a:prstGeom>
        </p:spPr>
      </p:pic>
    </p:spTree>
    <p:extLst>
      <p:ext uri="{BB962C8B-B14F-4D97-AF65-F5344CB8AC3E}">
        <p14:creationId xmlns:p14="http://schemas.microsoft.com/office/powerpoint/2010/main" val="33324185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3B.End Page w/ Map">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A23C478-0625-C6AF-57A6-A2FCE476B0CF}"/>
              </a:ext>
            </a:extLst>
          </p:cNvPr>
          <p:cNvGrpSpPr/>
          <p:nvPr userDrawn="1"/>
        </p:nvGrpSpPr>
        <p:grpSpPr>
          <a:xfrm>
            <a:off x="-267417" y="593203"/>
            <a:ext cx="7066773" cy="4279738"/>
            <a:chOff x="1362414" y="652144"/>
            <a:chExt cx="13987358" cy="8470942"/>
          </a:xfrm>
        </p:grpSpPr>
        <p:sp>
          <p:nvSpPr>
            <p:cNvPr id="6" name="Triangle 5">
              <a:extLst>
                <a:ext uri="{FF2B5EF4-FFF2-40B4-BE49-F238E27FC236}">
                  <a16:creationId xmlns:a16="http://schemas.microsoft.com/office/drawing/2014/main" id="{5EE13D69-D93C-3D1C-7115-D268E76C0797}"/>
                </a:ext>
              </a:extLst>
            </p:cNvPr>
            <p:cNvSpPr/>
            <p:nvPr/>
          </p:nvSpPr>
          <p:spPr>
            <a:xfrm>
              <a:off x="7080949" y="3951469"/>
              <a:ext cx="8268823" cy="5171617"/>
            </a:xfrm>
            <a:prstGeom prst="triangle">
              <a:avLst/>
            </a:prstGeom>
            <a:gradFill>
              <a:gsLst>
                <a:gs pos="0">
                  <a:srgbClr val="77787B">
                    <a:alpha val="50000"/>
                  </a:srgbClr>
                </a:gs>
                <a:gs pos="100000">
                  <a:srgbClr val="48484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0905921B-2870-BE74-2B21-9FBCC81F89B5}"/>
                </a:ext>
              </a:extLst>
            </p:cNvPr>
            <p:cNvSpPr/>
            <p:nvPr/>
          </p:nvSpPr>
          <p:spPr>
            <a:xfrm>
              <a:off x="1362414" y="652144"/>
              <a:ext cx="10564658" cy="6607514"/>
            </a:xfrm>
            <a:prstGeom prst="triangle">
              <a:avLst/>
            </a:prstGeom>
            <a:gradFill>
              <a:gsLst>
                <a:gs pos="0">
                  <a:srgbClr val="77787B">
                    <a:alpha val="50467"/>
                  </a:srgbClr>
                </a:gs>
                <a:gs pos="100000">
                  <a:srgbClr val="48484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 Placeholder 15">
            <a:extLst>
              <a:ext uri="{FF2B5EF4-FFF2-40B4-BE49-F238E27FC236}">
                <a16:creationId xmlns:a16="http://schemas.microsoft.com/office/drawing/2014/main" id="{DE19E56F-41B6-BA88-1398-216721B7AFDA}"/>
              </a:ext>
            </a:extLst>
          </p:cNvPr>
          <p:cNvSpPr>
            <a:spLocks noGrp="1"/>
          </p:cNvSpPr>
          <p:nvPr>
            <p:ph type="body" sz="quarter" idx="11" hasCustomPrompt="1"/>
          </p:nvPr>
        </p:nvSpPr>
        <p:spPr>
          <a:xfrm>
            <a:off x="1648538" y="4295051"/>
            <a:ext cx="4319850" cy="300796"/>
          </a:xfrm>
          <a:prstGeom prst="rect">
            <a:avLst/>
          </a:prstGeom>
        </p:spPr>
        <p:txBody>
          <a:bodyPr lIns="0" rIns="0"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MANAGER NAME</a:t>
            </a:r>
          </a:p>
        </p:txBody>
      </p:sp>
      <p:sp>
        <p:nvSpPr>
          <p:cNvPr id="12" name="Text Placeholder 17">
            <a:extLst>
              <a:ext uri="{FF2B5EF4-FFF2-40B4-BE49-F238E27FC236}">
                <a16:creationId xmlns:a16="http://schemas.microsoft.com/office/drawing/2014/main" id="{0B0A607E-3A18-03AF-635C-502FCF9C8907}"/>
              </a:ext>
            </a:extLst>
          </p:cNvPr>
          <p:cNvSpPr>
            <a:spLocks noGrp="1"/>
          </p:cNvSpPr>
          <p:nvPr>
            <p:ph type="body" sz="quarter" idx="12" hasCustomPrompt="1"/>
          </p:nvPr>
        </p:nvSpPr>
        <p:spPr>
          <a:xfrm>
            <a:off x="1648537" y="4538083"/>
            <a:ext cx="4319851" cy="276276"/>
          </a:xfrm>
          <a:prstGeom prst="rect">
            <a:avLst/>
          </a:prstGeom>
        </p:spPr>
        <p:txBody>
          <a:bodyPr lIns="0" rIns="0" anchor="ctr" anchorCtr="0">
            <a:noAutofit/>
          </a:bodyPr>
          <a:lstStyle>
            <a:lvl1pPr marL="0" indent="0">
              <a:buNone/>
              <a:defRPr sz="1200">
                <a:solidFill>
                  <a:srgbClr val="EC8B1F"/>
                </a:solidFill>
              </a:defRPr>
            </a:lvl1pPr>
          </a:lstStyle>
          <a:p>
            <a:pPr lvl="0"/>
            <a:r>
              <a:rPr lang="en-US" dirty="0"/>
              <a:t>TITLE</a:t>
            </a:r>
          </a:p>
        </p:txBody>
      </p:sp>
      <p:sp>
        <p:nvSpPr>
          <p:cNvPr id="13" name="Text Placeholder 19">
            <a:extLst>
              <a:ext uri="{FF2B5EF4-FFF2-40B4-BE49-F238E27FC236}">
                <a16:creationId xmlns:a16="http://schemas.microsoft.com/office/drawing/2014/main" id="{3AA7463D-76F4-DD17-05E2-4B4AC5C38A85}"/>
              </a:ext>
            </a:extLst>
          </p:cNvPr>
          <p:cNvSpPr>
            <a:spLocks noGrp="1"/>
          </p:cNvSpPr>
          <p:nvPr>
            <p:ph type="body" sz="quarter" idx="13" hasCustomPrompt="1"/>
          </p:nvPr>
        </p:nvSpPr>
        <p:spPr>
          <a:xfrm>
            <a:off x="1648537" y="4845629"/>
            <a:ext cx="4319851" cy="460077"/>
          </a:xfrm>
          <a:prstGeom prst="rect">
            <a:avLst/>
          </a:prstGeom>
        </p:spPr>
        <p:txBody>
          <a:bodyPr lIns="0" rIns="0" anchor="t"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sp>
        <p:nvSpPr>
          <p:cNvPr id="23" name="TextBox 22">
            <a:extLst>
              <a:ext uri="{FF2B5EF4-FFF2-40B4-BE49-F238E27FC236}">
                <a16:creationId xmlns:a16="http://schemas.microsoft.com/office/drawing/2014/main" id="{DB7F15E5-975F-ED59-99AF-23B54444B361}"/>
              </a:ext>
            </a:extLst>
          </p:cNvPr>
          <p:cNvSpPr txBox="1"/>
          <p:nvPr userDrawn="1"/>
        </p:nvSpPr>
        <p:spPr>
          <a:xfrm>
            <a:off x="1616146" y="3740912"/>
            <a:ext cx="1309632" cy="307777"/>
          </a:xfrm>
          <a:prstGeom prst="rect">
            <a:avLst/>
          </a:prstGeom>
        </p:spPr>
        <p:txBody>
          <a:bodyPr spcFirstLastPara="1" vert="horz" wrap="square" lIns="0" tIns="0" rIns="0" bIns="0" rtlCol="0" anchor="t" anchorCtr="0">
            <a:spAutoFit/>
          </a:bodyPr>
          <a:lstStyle/>
          <a:p>
            <a:pPr algn="l"/>
            <a:r>
              <a:rPr lang="en-US" sz="2000" b="1" dirty="0">
                <a:solidFill>
                  <a:srgbClr val="EC8B1F"/>
                </a:solidFill>
              </a:rPr>
              <a:t>Contacts</a:t>
            </a:r>
          </a:p>
        </p:txBody>
      </p:sp>
      <p:sp>
        <p:nvSpPr>
          <p:cNvPr id="24" name="Text Placeholder 15">
            <a:extLst>
              <a:ext uri="{FF2B5EF4-FFF2-40B4-BE49-F238E27FC236}">
                <a16:creationId xmlns:a16="http://schemas.microsoft.com/office/drawing/2014/main" id="{818F19F7-DE6B-739E-C681-BAC240351F8F}"/>
              </a:ext>
            </a:extLst>
          </p:cNvPr>
          <p:cNvSpPr>
            <a:spLocks noGrp="1"/>
          </p:cNvSpPr>
          <p:nvPr>
            <p:ph type="body" sz="quarter" idx="14" hasCustomPrompt="1"/>
          </p:nvPr>
        </p:nvSpPr>
        <p:spPr>
          <a:xfrm>
            <a:off x="5536134" y="4298055"/>
            <a:ext cx="4319850" cy="300796"/>
          </a:xfrm>
          <a:prstGeom prst="rect">
            <a:avLst/>
          </a:prstGeom>
        </p:spPr>
        <p:txBody>
          <a:bodyPr lIns="0" rIns="0"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MANAGER NAME</a:t>
            </a:r>
          </a:p>
        </p:txBody>
      </p:sp>
      <p:sp>
        <p:nvSpPr>
          <p:cNvPr id="25" name="Text Placeholder 17">
            <a:extLst>
              <a:ext uri="{FF2B5EF4-FFF2-40B4-BE49-F238E27FC236}">
                <a16:creationId xmlns:a16="http://schemas.microsoft.com/office/drawing/2014/main" id="{E4B80493-0F21-5E47-9839-36FC66CC6353}"/>
              </a:ext>
            </a:extLst>
          </p:cNvPr>
          <p:cNvSpPr>
            <a:spLocks noGrp="1"/>
          </p:cNvSpPr>
          <p:nvPr>
            <p:ph type="body" sz="quarter" idx="15" hasCustomPrompt="1"/>
          </p:nvPr>
        </p:nvSpPr>
        <p:spPr>
          <a:xfrm>
            <a:off x="5536133" y="4541087"/>
            <a:ext cx="4319851" cy="276276"/>
          </a:xfrm>
          <a:prstGeom prst="rect">
            <a:avLst/>
          </a:prstGeom>
        </p:spPr>
        <p:txBody>
          <a:bodyPr lIns="0" rIns="0" anchor="ctr" anchorCtr="0">
            <a:noAutofit/>
          </a:bodyPr>
          <a:lstStyle>
            <a:lvl1pPr marL="0" indent="0">
              <a:buNone/>
              <a:defRPr sz="1200">
                <a:solidFill>
                  <a:srgbClr val="EC8B1F"/>
                </a:solidFill>
              </a:defRPr>
            </a:lvl1pPr>
          </a:lstStyle>
          <a:p>
            <a:pPr lvl="0"/>
            <a:r>
              <a:rPr lang="en-US" dirty="0"/>
              <a:t>TITLE</a:t>
            </a:r>
          </a:p>
        </p:txBody>
      </p:sp>
      <p:sp>
        <p:nvSpPr>
          <p:cNvPr id="26" name="Text Placeholder 19">
            <a:extLst>
              <a:ext uri="{FF2B5EF4-FFF2-40B4-BE49-F238E27FC236}">
                <a16:creationId xmlns:a16="http://schemas.microsoft.com/office/drawing/2014/main" id="{D0D6816F-4237-8AFF-2FA3-20A430AF1CB7}"/>
              </a:ext>
            </a:extLst>
          </p:cNvPr>
          <p:cNvSpPr>
            <a:spLocks noGrp="1"/>
          </p:cNvSpPr>
          <p:nvPr>
            <p:ph type="body" sz="quarter" idx="16" hasCustomPrompt="1"/>
          </p:nvPr>
        </p:nvSpPr>
        <p:spPr>
          <a:xfrm>
            <a:off x="5536133" y="4848633"/>
            <a:ext cx="4319851" cy="460077"/>
          </a:xfrm>
          <a:prstGeom prst="rect">
            <a:avLst/>
          </a:prstGeom>
        </p:spPr>
        <p:txBody>
          <a:bodyPr lIns="0" rIns="0" anchor="t"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pic>
        <p:nvPicPr>
          <p:cNvPr id="27" name="Picture 26" descr="Map&#10;&#10;Description automatically generated">
            <a:extLst>
              <a:ext uri="{FF2B5EF4-FFF2-40B4-BE49-F238E27FC236}">
                <a16:creationId xmlns:a16="http://schemas.microsoft.com/office/drawing/2014/main" id="{D9D23E18-1BDA-B5E8-B300-ACE8DBA1D7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51163" y="360000"/>
            <a:ext cx="6318563" cy="3733697"/>
          </a:xfrm>
          <a:prstGeom prst="rect">
            <a:avLst/>
          </a:prstGeom>
        </p:spPr>
      </p:pic>
      <p:sp>
        <p:nvSpPr>
          <p:cNvPr id="28" name="TextBox 27">
            <a:extLst>
              <a:ext uri="{FF2B5EF4-FFF2-40B4-BE49-F238E27FC236}">
                <a16:creationId xmlns:a16="http://schemas.microsoft.com/office/drawing/2014/main" id="{55EE3318-FFFB-2C43-7B14-ED77132A37A4}"/>
              </a:ext>
            </a:extLst>
          </p:cNvPr>
          <p:cNvSpPr txBox="1"/>
          <p:nvPr userDrawn="1"/>
        </p:nvSpPr>
        <p:spPr>
          <a:xfrm>
            <a:off x="7651798" y="5923336"/>
            <a:ext cx="3392512" cy="350855"/>
          </a:xfrm>
          <a:prstGeom prst="rect">
            <a:avLst/>
          </a:prstGeom>
          <a:noFill/>
        </p:spPr>
        <p:txBody>
          <a:bodyPr wrap="square" rtlCol="0">
            <a:noAutofit/>
          </a:bodyPr>
          <a:lstStyle/>
          <a:p>
            <a:pPr algn="r"/>
            <a:r>
              <a:rPr lang="en-US" sz="1400" b="1" spc="100" dirty="0">
                <a:solidFill>
                  <a:srgbClr val="EC8B1F"/>
                </a:solidFill>
                <a:latin typeface="Arial"/>
                <a:cs typeface="Arial"/>
              </a:rPr>
              <a:t>www.rsginc.com</a:t>
            </a:r>
          </a:p>
          <a:p>
            <a:pPr algn="r" defTabSz="914608">
              <a:tabLst>
                <a:tab pos="4665639" algn="l"/>
              </a:tabLst>
            </a:pPr>
            <a:endParaRPr lang="en-US" sz="1400" spc="100" dirty="0">
              <a:solidFill>
                <a:srgbClr val="EC8B1F"/>
              </a:solidFill>
              <a:latin typeface="Arial"/>
              <a:cs typeface="Arial"/>
            </a:endParaRPr>
          </a:p>
        </p:txBody>
      </p:sp>
      <p:pic>
        <p:nvPicPr>
          <p:cNvPr id="3" name="Picture 2">
            <a:extLst>
              <a:ext uri="{FF2B5EF4-FFF2-40B4-BE49-F238E27FC236}">
                <a16:creationId xmlns:a16="http://schemas.microsoft.com/office/drawing/2014/main" id="{B6A3CBF2-F2C5-C5EC-9A1A-6E1844870657}"/>
              </a:ext>
            </a:extLst>
          </p:cNvPr>
          <p:cNvPicPr>
            <a:picLocks noChangeAspect="1"/>
          </p:cNvPicPr>
          <p:nvPr userDrawn="1"/>
        </p:nvPicPr>
        <p:blipFill>
          <a:blip r:embed="rId3"/>
          <a:srcRect/>
          <a:stretch/>
        </p:blipFill>
        <p:spPr>
          <a:xfrm>
            <a:off x="1560531" y="2634074"/>
            <a:ext cx="1711127" cy="556632"/>
          </a:xfrm>
          <a:prstGeom prst="rect">
            <a:avLst/>
          </a:prstGeom>
        </p:spPr>
      </p:pic>
    </p:spTree>
    <p:extLst>
      <p:ext uri="{BB962C8B-B14F-4D97-AF65-F5344CB8AC3E}">
        <p14:creationId xmlns:p14="http://schemas.microsoft.com/office/powerpoint/2010/main" val="4031092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70AE9A-FB23-48A6-8C05-9A6CFE45775C}"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EF4DF-345D-4A3E-9F12-1FE4C4F0E33C}" type="slidenum">
              <a:rPr lang="en-US" smtClean="0"/>
              <a:t>‹#›</a:t>
            </a:fld>
            <a:endParaRPr lang="en-US"/>
          </a:p>
        </p:txBody>
      </p:sp>
    </p:spTree>
    <p:extLst>
      <p:ext uri="{BB962C8B-B14F-4D97-AF65-F5344CB8AC3E}">
        <p14:creationId xmlns:p14="http://schemas.microsoft.com/office/powerpoint/2010/main" val="3507479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70AE9A-FB23-48A6-8C05-9A6CFE45775C}"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EF4DF-345D-4A3E-9F12-1FE4C4F0E33C}" type="slidenum">
              <a:rPr lang="en-US" smtClean="0"/>
              <a:t>‹#›</a:t>
            </a:fld>
            <a:endParaRPr lang="en-US"/>
          </a:p>
        </p:txBody>
      </p:sp>
    </p:spTree>
    <p:extLst>
      <p:ext uri="{BB962C8B-B14F-4D97-AF65-F5344CB8AC3E}">
        <p14:creationId xmlns:p14="http://schemas.microsoft.com/office/powerpoint/2010/main" val="3485961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70AE9A-FB23-48A6-8C05-9A6CFE45775C}"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EF4DF-345D-4A3E-9F12-1FE4C4F0E33C}" type="slidenum">
              <a:rPr lang="en-US" smtClean="0"/>
              <a:t>‹#›</a:t>
            </a:fld>
            <a:endParaRPr lang="en-US"/>
          </a:p>
        </p:txBody>
      </p:sp>
    </p:spTree>
    <p:extLst>
      <p:ext uri="{BB962C8B-B14F-4D97-AF65-F5344CB8AC3E}">
        <p14:creationId xmlns:p14="http://schemas.microsoft.com/office/powerpoint/2010/main" val="296100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70AE9A-FB23-48A6-8C05-9A6CFE45775C}" type="datetimeFigureOut">
              <a:rPr lang="en-US" smtClean="0"/>
              <a:t>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EF4DF-345D-4A3E-9F12-1FE4C4F0E33C}" type="slidenum">
              <a:rPr lang="en-US" smtClean="0"/>
              <a:t>‹#›</a:t>
            </a:fld>
            <a:endParaRPr lang="en-US"/>
          </a:p>
        </p:txBody>
      </p:sp>
    </p:spTree>
    <p:extLst>
      <p:ext uri="{BB962C8B-B14F-4D97-AF65-F5344CB8AC3E}">
        <p14:creationId xmlns:p14="http://schemas.microsoft.com/office/powerpoint/2010/main" val="4116985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70AE9A-FB23-48A6-8C05-9A6CFE45775C}" type="datetimeFigureOut">
              <a:rPr lang="en-US" smtClean="0"/>
              <a:t>9/11/2025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EF4DF-345D-4A3E-9F12-1FE4C4F0E33C}" type="slidenum">
              <a:rPr lang="en-US" smtClean="0"/>
              <a:t>‹#›</a:t>
            </a:fld>
            <a:endParaRPr lang="en-US"/>
          </a:p>
        </p:txBody>
      </p:sp>
    </p:spTree>
    <p:extLst>
      <p:ext uri="{BB962C8B-B14F-4D97-AF65-F5344CB8AC3E}">
        <p14:creationId xmlns:p14="http://schemas.microsoft.com/office/powerpoint/2010/main" val="377088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0AE9A-FB23-48A6-8C05-9A6CFE45775C}" type="datetimeFigureOut">
              <a:rPr lang="en-US" smtClean="0"/>
              <a:t>9/11/2025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EF4DF-345D-4A3E-9F12-1FE4C4F0E33C}" type="slidenum">
              <a:rPr lang="en-US" smtClean="0"/>
              <a:t>‹#›</a:t>
            </a:fld>
            <a:endParaRPr lang="en-US"/>
          </a:p>
        </p:txBody>
      </p:sp>
    </p:spTree>
    <p:extLst>
      <p:ext uri="{BB962C8B-B14F-4D97-AF65-F5344CB8AC3E}">
        <p14:creationId xmlns:p14="http://schemas.microsoft.com/office/powerpoint/2010/main" val="78807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70AE9A-FB23-48A6-8C05-9A6CFE45775C}"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EF4DF-345D-4A3E-9F12-1FE4C4F0E33C}" type="slidenum">
              <a:rPr lang="en-US" smtClean="0"/>
              <a:t>‹#›</a:t>
            </a:fld>
            <a:endParaRPr lang="en-US"/>
          </a:p>
        </p:txBody>
      </p:sp>
    </p:spTree>
    <p:extLst>
      <p:ext uri="{BB962C8B-B14F-4D97-AF65-F5344CB8AC3E}">
        <p14:creationId xmlns:p14="http://schemas.microsoft.com/office/powerpoint/2010/main" val="3175278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70AE9A-FB23-48A6-8C05-9A6CFE45775C}"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EF4DF-345D-4A3E-9F12-1FE4C4F0E33C}" type="slidenum">
              <a:rPr lang="en-US" smtClean="0"/>
              <a:t>‹#›</a:t>
            </a:fld>
            <a:endParaRPr lang="en-US"/>
          </a:p>
        </p:txBody>
      </p:sp>
    </p:spTree>
    <p:extLst>
      <p:ext uri="{BB962C8B-B14F-4D97-AF65-F5344CB8AC3E}">
        <p14:creationId xmlns:p14="http://schemas.microsoft.com/office/powerpoint/2010/main" val="97078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0AE9A-FB23-48A6-8C05-9A6CFE45775C}" type="datetimeFigureOut">
              <a:rPr lang="en-US" smtClean="0"/>
              <a:t>9/11/2025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EF4DF-345D-4A3E-9F12-1FE4C4F0E33C}" type="slidenum">
              <a:rPr lang="en-US" smtClean="0"/>
              <a:t>‹#›</a:t>
            </a:fld>
            <a:endParaRPr lang="en-US"/>
          </a:p>
        </p:txBody>
      </p:sp>
    </p:spTree>
    <p:extLst>
      <p:ext uri="{BB962C8B-B14F-4D97-AF65-F5344CB8AC3E}">
        <p14:creationId xmlns:p14="http://schemas.microsoft.com/office/powerpoint/2010/main" val="227807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FD99A527-0A70-630C-C769-031DE1DD1677}"/>
              </a:ext>
            </a:extLst>
          </p:cNvPr>
          <p:cNvSpPr>
            <a:spLocks noGrp="1"/>
          </p:cNvSpPr>
          <p:nvPr>
            <p:ph type="sldNum" sz="quarter" idx="4"/>
          </p:nvPr>
        </p:nvSpPr>
        <p:spPr>
          <a:xfrm>
            <a:off x="8667232" y="6350249"/>
            <a:ext cx="2743200" cy="365125"/>
          </a:xfrm>
          <a:prstGeom prst="rect">
            <a:avLst/>
          </a:prstGeom>
        </p:spPr>
        <p:txBody>
          <a:bodyPr vert="horz" lIns="91440" tIns="45720" rIns="91440" bIns="45720" rtlCol="0" anchor="ctr"/>
          <a:lstStyle>
            <a:lvl1pPr algn="r">
              <a:defRPr lang="en-US" sz="800" kern="1200" smtClean="0">
                <a:solidFill>
                  <a:srgbClr val="77787B"/>
                </a:solidFill>
                <a:latin typeface="+mn-lt"/>
                <a:ea typeface="+mn-ea"/>
                <a:cs typeface="+mn-cs"/>
              </a:defRPr>
            </a:lvl1pPr>
          </a:lstStyle>
          <a:p>
            <a:fld id="{F4510120-A876-4642-B753-556A5424CAF0}" type="slidenum">
              <a:rPr lang="en-US" smtClean="0"/>
              <a:pPr/>
              <a:t>‹#›</a:t>
            </a:fld>
            <a:endParaRPr lang="en-US" dirty="0"/>
          </a:p>
        </p:txBody>
      </p:sp>
      <p:sp>
        <p:nvSpPr>
          <p:cNvPr id="15" name="Text Placeholder 14">
            <a:extLst>
              <a:ext uri="{FF2B5EF4-FFF2-40B4-BE49-F238E27FC236}">
                <a16:creationId xmlns:a16="http://schemas.microsoft.com/office/drawing/2014/main" id="{A966B57F-B3E2-C616-61D4-68061F98217D}"/>
              </a:ext>
            </a:extLst>
          </p:cNvPr>
          <p:cNvSpPr>
            <a:spLocks noGrp="1"/>
          </p:cNvSpPr>
          <p:nvPr>
            <p:ph type="body" idx="1"/>
          </p:nvPr>
        </p:nvSpPr>
        <p:spPr>
          <a:xfrm>
            <a:off x="838200" y="1825625"/>
            <a:ext cx="10515600" cy="4351338"/>
          </a:xfrm>
          <a:prstGeom prst="rect">
            <a:avLst/>
          </a:prstGeom>
        </p:spPr>
        <p:txBody>
          <a:bodyPr vert="horz" lIns="0" tIns="45720" rIns="0" bIns="45720" rtlCol="0">
            <a:normAutofit/>
          </a:bodyPr>
          <a:lstStyle/>
          <a:p>
            <a:pPr lvl="0"/>
            <a:r>
              <a:rPr lang="en-US" dirty="0"/>
              <a:t>Click to edit Master text styles</a:t>
            </a:r>
          </a:p>
        </p:txBody>
      </p:sp>
    </p:spTree>
    <p:extLst>
      <p:ext uri="{BB962C8B-B14F-4D97-AF65-F5344CB8AC3E}">
        <p14:creationId xmlns:p14="http://schemas.microsoft.com/office/powerpoint/2010/main" val="1032146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lnSpc>
          <a:spcPct val="110000"/>
        </a:lnSpc>
        <a:spcBef>
          <a:spcPts val="1000"/>
        </a:spcBef>
        <a:buFontTx/>
        <a:buNone/>
        <a:defRPr sz="1200" kern="1200">
          <a:solidFill>
            <a:schemeClr val="tx1"/>
          </a:solidFill>
          <a:latin typeface="+mn-lt"/>
          <a:ea typeface="+mn-ea"/>
          <a:cs typeface="+mn-cs"/>
        </a:defRPr>
      </a:lvl1pPr>
      <a:lvl2pPr marL="457200" indent="0" algn="l" defTabSz="457200" rtl="0" eaLnBrk="1" latinLnBrk="0" hangingPunct="1">
        <a:lnSpc>
          <a:spcPts val="1400"/>
        </a:lnSpc>
        <a:spcBef>
          <a:spcPts val="500"/>
        </a:spcBef>
        <a:buFontTx/>
        <a:buNone/>
        <a:defRPr sz="1200" kern="1200">
          <a:solidFill>
            <a:schemeClr val="tx1"/>
          </a:solidFill>
          <a:latin typeface="+mn-lt"/>
          <a:ea typeface="+mn-ea"/>
          <a:cs typeface="+mn-cs"/>
        </a:defRPr>
      </a:lvl2pPr>
      <a:lvl3pPr marL="914400" indent="0" algn="l" defTabSz="457200" rtl="0" eaLnBrk="1" latinLnBrk="0" hangingPunct="1">
        <a:lnSpc>
          <a:spcPts val="1400"/>
        </a:lnSpc>
        <a:spcBef>
          <a:spcPts val="500"/>
        </a:spcBef>
        <a:buFontTx/>
        <a:buNone/>
        <a:defRPr sz="1200" kern="1200">
          <a:solidFill>
            <a:schemeClr val="tx1"/>
          </a:solidFill>
          <a:latin typeface="+mn-lt"/>
          <a:ea typeface="+mn-ea"/>
          <a:cs typeface="+mn-cs"/>
        </a:defRPr>
      </a:lvl3pPr>
      <a:lvl4pPr marL="1371600" indent="0" algn="l" defTabSz="457200" rtl="0" eaLnBrk="1" latinLnBrk="0" hangingPunct="1">
        <a:lnSpc>
          <a:spcPts val="1400"/>
        </a:lnSpc>
        <a:spcBef>
          <a:spcPts val="500"/>
        </a:spcBef>
        <a:buFontTx/>
        <a:buNone/>
        <a:defRPr sz="1200" kern="1200">
          <a:solidFill>
            <a:schemeClr val="tx1"/>
          </a:solidFill>
          <a:latin typeface="+mn-lt"/>
          <a:ea typeface="+mn-ea"/>
          <a:cs typeface="+mn-cs"/>
        </a:defRPr>
      </a:lvl4pPr>
      <a:lvl5pPr marL="1828800" indent="0" algn="l" defTabSz="457200" rtl="0" eaLnBrk="1" latinLnBrk="0" hangingPunct="1">
        <a:lnSpc>
          <a:spcPts val="1400"/>
        </a:lnSpc>
        <a:spcBef>
          <a:spcPts val="5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4E6401-ED0E-4C69-B9F2-C94D98C65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2323326" y="3062154"/>
            <a:ext cx="7701291" cy="1580456"/>
          </a:xfrm>
        </p:spPr>
        <p:txBody>
          <a:bodyPr>
            <a:normAutofit/>
          </a:bodyPr>
          <a:lstStyle/>
          <a:p>
            <a:pPr algn="l"/>
            <a:r>
              <a:rPr lang="en-US" sz="3100" dirty="0">
                <a:solidFill>
                  <a:srgbClr val="FFFFFF"/>
                </a:solidFill>
                <a:latin typeface="Arial" panose="020B0604020202020204" pitchFamily="34" charset="0"/>
                <a:cs typeface="Arial" panose="020B0604020202020204" pitchFamily="34" charset="0"/>
              </a:rPr>
              <a:t>A deeper dive into telecommuting behavior using multiple longitudinal data sources</a:t>
            </a:r>
          </a:p>
        </p:txBody>
      </p:sp>
      <p:cxnSp>
        <p:nvCxnSpPr>
          <p:cNvPr id="43" name="Straight Connector 1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grpSp>
        <p:nvGrpSpPr>
          <p:cNvPr id="44" name="Group 15">
            <a:extLst>
              <a:ext uri="{FF2B5EF4-FFF2-40B4-BE49-F238E27FC236}">
                <a16:creationId xmlns:a16="http://schemas.microsoft.com/office/drawing/2014/main" id="{2091CF1D-1F61-41E9-95B3-739B2ACB3C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20768" y="2053732"/>
            <a:ext cx="609182" cy="702815"/>
            <a:chOff x="11220768" y="2053732"/>
            <a:chExt cx="609182" cy="702815"/>
          </a:xfrm>
          <a:solidFill>
            <a:srgbClr val="FFFFFF"/>
          </a:solidFill>
        </p:grpSpPr>
        <p:sp>
          <p:nvSpPr>
            <p:cNvPr id="45"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0768" y="2053732"/>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grpFill/>
            <a:ln w="646" cap="flat">
              <a:noFill/>
              <a:prstDash val="solid"/>
              <a:miter/>
            </a:ln>
          </p:spPr>
          <p:txBody>
            <a:bodyPr rtlCol="0" anchor="ctr"/>
            <a:lstStyle/>
            <a:p>
              <a:endParaRPr lang="en-US">
                <a:solidFill>
                  <a:srgbClr val="FFFFFF"/>
                </a:solidFill>
              </a:endParaRPr>
            </a:p>
          </p:txBody>
        </p:sp>
        <p:sp>
          <p:nvSpPr>
            <p:cNvPr id="46"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21325" y="2647922"/>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grpFill/>
            <a:ln w="516" cap="flat">
              <a:noFill/>
              <a:prstDash val="solid"/>
              <a:miter/>
            </a:ln>
          </p:spPr>
          <p:txBody>
            <a:bodyPr rtlCol="0" anchor="ctr"/>
            <a:lstStyle/>
            <a:p>
              <a:endParaRPr lang="en-US">
                <a:solidFill>
                  <a:srgbClr val="FFFFFF"/>
                </a:solidFill>
              </a:endParaRPr>
            </a:p>
          </p:txBody>
        </p:sp>
      </p:grpSp>
      <p:sp>
        <p:nvSpPr>
          <p:cNvPr id="47"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7861" y="631310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pic>
        <p:nvPicPr>
          <p:cNvPr id="5" name="Picture 4" descr="A screenshot of a computer&#10;&#10;Description automatically generated with medium confidence">
            <a:extLst>
              <a:ext uri="{FF2B5EF4-FFF2-40B4-BE49-F238E27FC236}">
                <a16:creationId xmlns:a16="http://schemas.microsoft.com/office/drawing/2014/main" id="{21C42FD8-FC96-B90C-D291-B59E4A5A2AC3}"/>
              </a:ext>
            </a:extLst>
          </p:cNvPr>
          <p:cNvPicPr>
            <a:picLocks noChangeAspect="1"/>
          </p:cNvPicPr>
          <p:nvPr/>
        </p:nvPicPr>
        <p:blipFill>
          <a:blip r:embed="rId2">
            <a:extLst>
              <a:ext uri="{28A0092B-C50C-407E-A947-70E740481C1C}">
                <a14:useLocalDpi xmlns:a14="http://schemas.microsoft.com/office/drawing/2010/main" val="0"/>
              </a:ext>
            </a:extLst>
          </a:blip>
          <a:srcRect r="40315"/>
          <a:stretch>
            <a:fillRect/>
          </a:stretch>
        </p:blipFill>
        <p:spPr>
          <a:xfrm>
            <a:off x="-2" y="8877"/>
            <a:ext cx="12192001" cy="1508317"/>
          </a:xfrm>
          <a:prstGeom prst="rect">
            <a:avLst/>
          </a:prstGeom>
        </p:spPr>
      </p:pic>
      <p:pic>
        <p:nvPicPr>
          <p:cNvPr id="4" name="Picture 3">
            <a:extLst>
              <a:ext uri="{FF2B5EF4-FFF2-40B4-BE49-F238E27FC236}">
                <a16:creationId xmlns:a16="http://schemas.microsoft.com/office/drawing/2014/main" id="{B6FD01E5-8A0C-71F7-44EE-93C010CAD3DC}"/>
              </a:ext>
            </a:extLst>
          </p:cNvPr>
          <p:cNvPicPr>
            <a:picLocks noChangeAspect="1"/>
          </p:cNvPicPr>
          <p:nvPr/>
        </p:nvPicPr>
        <p:blipFill>
          <a:blip r:embed="rId3"/>
          <a:stretch>
            <a:fillRect/>
          </a:stretch>
        </p:blipFill>
        <p:spPr>
          <a:xfrm>
            <a:off x="4663953" y="5565095"/>
            <a:ext cx="2546256" cy="640836"/>
          </a:xfrm>
          <a:prstGeom prst="rect">
            <a:avLst/>
          </a:prstGeom>
        </p:spPr>
      </p:pic>
      <p:sp>
        <p:nvSpPr>
          <p:cNvPr id="6" name="TextBox 5">
            <a:extLst>
              <a:ext uri="{FF2B5EF4-FFF2-40B4-BE49-F238E27FC236}">
                <a16:creationId xmlns:a16="http://schemas.microsoft.com/office/drawing/2014/main" id="{ABC1D812-54D2-FA9F-2BAF-2058D8E05D3C}"/>
              </a:ext>
            </a:extLst>
          </p:cNvPr>
          <p:cNvSpPr txBox="1"/>
          <p:nvPr/>
        </p:nvSpPr>
        <p:spPr>
          <a:xfrm>
            <a:off x="4663953" y="4873142"/>
            <a:ext cx="3020036" cy="584775"/>
          </a:xfrm>
          <a:prstGeom prst="rect">
            <a:avLst/>
          </a:prstGeom>
          <a:noFill/>
        </p:spPr>
        <p:txBody>
          <a:bodyPr wrap="square" rtlCol="0">
            <a:spAutoFit/>
          </a:bodyPr>
          <a:lstStyle/>
          <a:p>
            <a:r>
              <a:rPr lang="en-US" sz="3200" dirty="0">
                <a:solidFill>
                  <a:schemeClr val="bg1"/>
                </a:solidFill>
              </a:rPr>
              <a:t>Mark Bradley</a:t>
            </a:r>
          </a:p>
        </p:txBody>
      </p:sp>
      <p:pic>
        <p:nvPicPr>
          <p:cNvPr id="8" name="Picture 7">
            <a:extLst>
              <a:ext uri="{FF2B5EF4-FFF2-40B4-BE49-F238E27FC236}">
                <a16:creationId xmlns:a16="http://schemas.microsoft.com/office/drawing/2014/main" id="{8DD02968-7687-DE4C-6BE0-389FE304700C}"/>
              </a:ext>
            </a:extLst>
          </p:cNvPr>
          <p:cNvPicPr>
            <a:picLocks noChangeAspect="1"/>
          </p:cNvPicPr>
          <p:nvPr/>
        </p:nvPicPr>
        <p:blipFill>
          <a:blip r:embed="rId4"/>
          <a:stretch>
            <a:fillRect/>
          </a:stretch>
        </p:blipFill>
        <p:spPr>
          <a:xfrm>
            <a:off x="3094935" y="91018"/>
            <a:ext cx="6002126" cy="3151117"/>
          </a:xfrm>
          <a:prstGeom prst="rect">
            <a:avLst/>
          </a:prstGeom>
        </p:spPr>
      </p:pic>
    </p:spTree>
    <p:extLst>
      <p:ext uri="{BB962C8B-B14F-4D97-AF65-F5344CB8AC3E}">
        <p14:creationId xmlns:p14="http://schemas.microsoft.com/office/powerpoint/2010/main" val="347235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a:extLst>
            <a:ext uri="{FF2B5EF4-FFF2-40B4-BE49-F238E27FC236}">
              <a16:creationId xmlns:a16="http://schemas.microsoft.com/office/drawing/2014/main" id="{E7F9BB35-87E0-8036-8AD1-261B76E9C5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BB824-D21D-15E8-32A1-F5BDCBC26A89}"/>
              </a:ext>
            </a:extLst>
          </p:cNvPr>
          <p:cNvSpPr>
            <a:spLocks noGrp="1"/>
          </p:cNvSpPr>
          <p:nvPr>
            <p:ph type="title"/>
          </p:nvPr>
        </p:nvSpPr>
        <p:spPr>
          <a:xfrm>
            <a:off x="461913" y="89059"/>
            <a:ext cx="11095152" cy="833223"/>
          </a:xfrm>
        </p:spPr>
        <p:txBody>
          <a:bodyPr>
            <a:noAutofit/>
          </a:bodyPr>
          <a:lstStyle/>
          <a:p>
            <a:pPr algn="ctr"/>
            <a:r>
              <a:rPr lang="en-CA" sz="2800" b="1" dirty="0">
                <a:solidFill>
                  <a:srgbClr val="0070C0"/>
                </a:solidFill>
              </a:rPr>
              <a:t>The ATUS has data on duration of walking, biking, and other exercise activities</a:t>
            </a:r>
            <a:endParaRPr lang="en-US" sz="2800" b="1" dirty="0">
              <a:solidFill>
                <a:srgbClr val="0070C0"/>
              </a:solidFill>
            </a:endParaRPr>
          </a:p>
        </p:txBody>
      </p:sp>
      <p:sp>
        <p:nvSpPr>
          <p:cNvPr id="3" name="Content Placeholder 2">
            <a:extLst>
              <a:ext uri="{FF2B5EF4-FFF2-40B4-BE49-F238E27FC236}">
                <a16:creationId xmlns:a16="http://schemas.microsoft.com/office/drawing/2014/main" id="{4135FD07-FBAD-675D-0CEA-E8CB5F42EED5}"/>
              </a:ext>
            </a:extLst>
          </p:cNvPr>
          <p:cNvSpPr>
            <a:spLocks noGrp="1"/>
          </p:cNvSpPr>
          <p:nvPr>
            <p:ph idx="1"/>
          </p:nvPr>
        </p:nvSpPr>
        <p:spPr>
          <a:xfrm>
            <a:off x="755009" y="1047458"/>
            <a:ext cx="10598791" cy="4595959"/>
          </a:xfrm>
        </p:spPr>
        <p:txBody>
          <a:bodyPr>
            <a:normAutofit/>
          </a:bodyPr>
          <a:lstStyle/>
          <a:p>
            <a:pPr marL="0" indent="0">
              <a:buNone/>
            </a:pPr>
            <a:endParaRPr lang="en-US" dirty="0">
              <a:solidFill>
                <a:schemeClr val="accent2"/>
              </a:solidFill>
            </a:endParaRPr>
          </a:p>
          <a:p>
            <a:pPr marL="0" indent="0">
              <a:buNone/>
            </a:pPr>
            <a:endParaRPr lang="en-US" dirty="0">
              <a:solidFill>
                <a:schemeClr val="accent2"/>
              </a:solidFill>
            </a:endParaRPr>
          </a:p>
          <a:p>
            <a:pPr marL="0" indent="0">
              <a:buNone/>
            </a:pPr>
            <a:endParaRPr lang="en-US" dirty="0">
              <a:solidFill>
                <a:schemeClr val="tx1">
                  <a:lumMod val="75000"/>
                  <a:lumOff val="25000"/>
                </a:schemeClr>
              </a:solidFill>
            </a:endParaRPr>
          </a:p>
          <a:p>
            <a:pPr marL="0" indent="0">
              <a:buNone/>
            </a:pPr>
            <a:endParaRPr lang="en-US" dirty="0"/>
          </a:p>
        </p:txBody>
      </p:sp>
      <p:pic>
        <p:nvPicPr>
          <p:cNvPr id="17" name="Picture 16">
            <a:extLst>
              <a:ext uri="{FF2B5EF4-FFF2-40B4-BE49-F238E27FC236}">
                <a16:creationId xmlns:a16="http://schemas.microsoft.com/office/drawing/2014/main" id="{103BCE4D-D328-7F19-6166-B8009ADCE4AF}"/>
              </a:ext>
            </a:extLst>
          </p:cNvPr>
          <p:cNvPicPr>
            <a:picLocks noChangeAspect="1"/>
          </p:cNvPicPr>
          <p:nvPr/>
        </p:nvPicPr>
        <p:blipFill>
          <a:blip r:embed="rId2"/>
          <a:stretch>
            <a:fillRect/>
          </a:stretch>
        </p:blipFill>
        <p:spPr>
          <a:xfrm>
            <a:off x="7278198" y="6146276"/>
            <a:ext cx="4913802" cy="688908"/>
          </a:xfrm>
          <a:prstGeom prst="rect">
            <a:avLst/>
          </a:prstGeom>
        </p:spPr>
      </p:pic>
      <p:graphicFrame>
        <p:nvGraphicFramePr>
          <p:cNvPr id="5" name="Chart 4">
            <a:extLst>
              <a:ext uri="{FF2B5EF4-FFF2-40B4-BE49-F238E27FC236}">
                <a16:creationId xmlns:a16="http://schemas.microsoft.com/office/drawing/2014/main" id="{97557FA5-0CF1-57BB-C8D4-960C6A837D39}"/>
              </a:ext>
            </a:extLst>
          </p:cNvPr>
          <p:cNvGraphicFramePr>
            <a:graphicFrameLocks/>
          </p:cNvGraphicFramePr>
          <p:nvPr>
            <p:extLst>
              <p:ext uri="{D42A27DB-BD31-4B8C-83A1-F6EECF244321}">
                <p14:modId xmlns:p14="http://schemas.microsoft.com/office/powerpoint/2010/main" val="2849077173"/>
              </p:ext>
            </p:extLst>
          </p:nvPr>
        </p:nvGraphicFramePr>
        <p:xfrm>
          <a:off x="325093" y="1214583"/>
          <a:ext cx="5262643" cy="47808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FD6591C-60B1-8066-E558-1958B4969E60}"/>
              </a:ext>
            </a:extLst>
          </p:cNvPr>
          <p:cNvGraphicFramePr>
            <a:graphicFrameLocks/>
          </p:cNvGraphicFramePr>
          <p:nvPr>
            <p:extLst>
              <p:ext uri="{D42A27DB-BD31-4B8C-83A1-F6EECF244321}">
                <p14:modId xmlns:p14="http://schemas.microsoft.com/office/powerpoint/2010/main" val="1787168392"/>
              </p:ext>
            </p:extLst>
          </p:nvPr>
        </p:nvGraphicFramePr>
        <p:xfrm>
          <a:off x="5587737" y="1047458"/>
          <a:ext cx="5564171" cy="4763084"/>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F49BBA8D-E059-914C-F4B1-19E0A9FB5194}"/>
              </a:ext>
            </a:extLst>
          </p:cNvPr>
          <p:cNvCxnSpPr/>
          <p:nvPr/>
        </p:nvCxnSpPr>
        <p:spPr>
          <a:xfrm flipV="1">
            <a:off x="4194927" y="2363771"/>
            <a:ext cx="0" cy="2705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9AE57F1-9010-DDD3-E274-9C2EA2DC7028}"/>
              </a:ext>
            </a:extLst>
          </p:cNvPr>
          <p:cNvCxnSpPr/>
          <p:nvPr/>
        </p:nvCxnSpPr>
        <p:spPr>
          <a:xfrm flipV="1">
            <a:off x="8466841" y="2151668"/>
            <a:ext cx="0" cy="2705492"/>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2DE948A-94DC-4010-7133-927286231E6A}"/>
              </a:ext>
            </a:extLst>
          </p:cNvPr>
          <p:cNvSpPr txBox="1"/>
          <p:nvPr/>
        </p:nvSpPr>
        <p:spPr>
          <a:xfrm>
            <a:off x="9405162" y="4279768"/>
            <a:ext cx="838984" cy="276999"/>
          </a:xfrm>
          <a:prstGeom prst="rect">
            <a:avLst/>
          </a:prstGeom>
          <a:noFill/>
        </p:spPr>
        <p:txBody>
          <a:bodyPr wrap="square" rtlCol="0">
            <a:spAutoFit/>
          </a:bodyPr>
          <a:lstStyle/>
          <a:p>
            <a:r>
              <a:rPr lang="en-CA" sz="1200" b="1" dirty="0">
                <a:solidFill>
                  <a:srgbClr val="FF0000"/>
                </a:solidFill>
                <a:latin typeface="Aptos Narrow" panose="020B0004020202020204" pitchFamily="34" charset="0"/>
              </a:rPr>
              <a:t>5% less </a:t>
            </a:r>
            <a:r>
              <a:rPr lang="en-CA" sz="1100" b="1" dirty="0">
                <a:solidFill>
                  <a:srgbClr val="FF0000"/>
                </a:solidFill>
                <a:latin typeface="Aptos Narrow" panose="020B0004020202020204" pitchFamily="34" charset="0"/>
              </a:rPr>
              <a:t>&gt;</a:t>
            </a:r>
            <a:endParaRPr lang="en-US" sz="1100" b="1" dirty="0">
              <a:solidFill>
                <a:srgbClr val="FF0000"/>
              </a:solidFill>
              <a:latin typeface="Aptos Narrow" panose="020B0004020202020204" pitchFamily="34" charset="0"/>
            </a:endParaRPr>
          </a:p>
        </p:txBody>
      </p:sp>
    </p:spTree>
    <p:extLst>
      <p:ext uri="{BB962C8B-B14F-4D97-AF65-F5344CB8AC3E}">
        <p14:creationId xmlns:p14="http://schemas.microsoft.com/office/powerpoint/2010/main" val="1026411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a:extLst>
            <a:ext uri="{FF2B5EF4-FFF2-40B4-BE49-F238E27FC236}">
              <a16:creationId xmlns:a16="http://schemas.microsoft.com/office/drawing/2014/main" id="{EDA9425F-3232-170A-3E5E-D3F413A48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40B1B-4350-6A55-FF3A-B8E24F8793C9}"/>
              </a:ext>
            </a:extLst>
          </p:cNvPr>
          <p:cNvSpPr>
            <a:spLocks noGrp="1"/>
          </p:cNvSpPr>
          <p:nvPr>
            <p:ph type="title"/>
          </p:nvPr>
        </p:nvSpPr>
        <p:spPr>
          <a:xfrm>
            <a:off x="461913" y="89059"/>
            <a:ext cx="11095152" cy="833223"/>
          </a:xfrm>
        </p:spPr>
        <p:txBody>
          <a:bodyPr>
            <a:noAutofit/>
          </a:bodyPr>
          <a:lstStyle/>
          <a:p>
            <a:pPr algn="ctr"/>
            <a:r>
              <a:rPr lang="en-CA" sz="2800" b="1" dirty="0">
                <a:solidFill>
                  <a:srgbClr val="0070C0"/>
                </a:solidFill>
              </a:rPr>
              <a:t>Is the amount of exercise “made up” on other days of the week?  </a:t>
            </a:r>
            <a:br>
              <a:rPr lang="en-CA" sz="2800" b="1" dirty="0">
                <a:solidFill>
                  <a:srgbClr val="0070C0"/>
                </a:solidFill>
              </a:rPr>
            </a:br>
            <a:r>
              <a:rPr lang="en-CA" sz="2800" b="1" dirty="0">
                <a:solidFill>
                  <a:srgbClr val="0070C0"/>
                </a:solidFill>
              </a:rPr>
              <a:t>Self-reported retrospective ATUS data indicates that it is not.</a:t>
            </a:r>
            <a:endParaRPr lang="en-US" sz="2800" b="1" dirty="0">
              <a:solidFill>
                <a:srgbClr val="0070C0"/>
              </a:solidFill>
            </a:endParaRPr>
          </a:p>
        </p:txBody>
      </p:sp>
      <p:sp>
        <p:nvSpPr>
          <p:cNvPr id="3" name="Content Placeholder 2">
            <a:extLst>
              <a:ext uri="{FF2B5EF4-FFF2-40B4-BE49-F238E27FC236}">
                <a16:creationId xmlns:a16="http://schemas.microsoft.com/office/drawing/2014/main" id="{61A82A98-3C7C-11AC-04FF-34BD4388C613}"/>
              </a:ext>
            </a:extLst>
          </p:cNvPr>
          <p:cNvSpPr>
            <a:spLocks noGrp="1"/>
          </p:cNvSpPr>
          <p:nvPr>
            <p:ph idx="1"/>
          </p:nvPr>
        </p:nvSpPr>
        <p:spPr>
          <a:xfrm>
            <a:off x="755009" y="1047458"/>
            <a:ext cx="10598791" cy="4595959"/>
          </a:xfrm>
        </p:spPr>
        <p:txBody>
          <a:bodyPr>
            <a:normAutofit/>
          </a:bodyPr>
          <a:lstStyle/>
          <a:p>
            <a:pPr marL="0" indent="0">
              <a:buNone/>
            </a:pPr>
            <a:endParaRPr lang="en-US" dirty="0">
              <a:solidFill>
                <a:schemeClr val="accent2"/>
              </a:solidFill>
            </a:endParaRPr>
          </a:p>
          <a:p>
            <a:pPr marL="0" indent="0">
              <a:buNone/>
            </a:pPr>
            <a:endParaRPr lang="en-US" dirty="0">
              <a:solidFill>
                <a:schemeClr val="accent2"/>
              </a:solidFill>
            </a:endParaRPr>
          </a:p>
          <a:p>
            <a:pPr marL="0" indent="0">
              <a:buNone/>
            </a:pPr>
            <a:endParaRPr lang="en-US" dirty="0">
              <a:solidFill>
                <a:schemeClr val="tx1">
                  <a:lumMod val="75000"/>
                  <a:lumOff val="25000"/>
                </a:schemeClr>
              </a:solidFill>
            </a:endParaRPr>
          </a:p>
          <a:p>
            <a:pPr marL="0" indent="0">
              <a:buNone/>
            </a:pPr>
            <a:endParaRPr lang="en-US" dirty="0"/>
          </a:p>
        </p:txBody>
      </p:sp>
      <p:pic>
        <p:nvPicPr>
          <p:cNvPr id="17" name="Picture 16">
            <a:extLst>
              <a:ext uri="{FF2B5EF4-FFF2-40B4-BE49-F238E27FC236}">
                <a16:creationId xmlns:a16="http://schemas.microsoft.com/office/drawing/2014/main" id="{028D9BDC-036C-E84D-BCE5-919F9315E886}"/>
              </a:ext>
            </a:extLst>
          </p:cNvPr>
          <p:cNvPicPr>
            <a:picLocks noChangeAspect="1"/>
          </p:cNvPicPr>
          <p:nvPr/>
        </p:nvPicPr>
        <p:blipFill>
          <a:blip r:embed="rId2"/>
          <a:stretch>
            <a:fillRect/>
          </a:stretch>
        </p:blipFill>
        <p:spPr>
          <a:xfrm>
            <a:off x="7278198" y="6146276"/>
            <a:ext cx="4913802" cy="688908"/>
          </a:xfrm>
          <a:prstGeom prst="rect">
            <a:avLst/>
          </a:prstGeom>
        </p:spPr>
      </p:pic>
      <p:graphicFrame>
        <p:nvGraphicFramePr>
          <p:cNvPr id="4" name="Chart 3">
            <a:extLst>
              <a:ext uri="{FF2B5EF4-FFF2-40B4-BE49-F238E27FC236}">
                <a16:creationId xmlns:a16="http://schemas.microsoft.com/office/drawing/2014/main" id="{2BFC7C69-D0C5-869C-9B1E-DCFCA6B2ACBA}"/>
              </a:ext>
            </a:extLst>
          </p:cNvPr>
          <p:cNvGraphicFramePr>
            <a:graphicFrameLocks/>
          </p:cNvGraphicFramePr>
          <p:nvPr>
            <p:extLst>
              <p:ext uri="{D42A27DB-BD31-4B8C-83A1-F6EECF244321}">
                <p14:modId xmlns:p14="http://schemas.microsoft.com/office/powerpoint/2010/main" val="2399384415"/>
              </p:ext>
            </p:extLst>
          </p:nvPr>
        </p:nvGraphicFramePr>
        <p:xfrm>
          <a:off x="755009" y="1067394"/>
          <a:ext cx="5038547" cy="48092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D0CD13E-975B-9BB8-D4E9-E4BD93C12CA7}"/>
              </a:ext>
            </a:extLst>
          </p:cNvPr>
          <p:cNvGraphicFramePr>
            <a:graphicFrameLocks/>
          </p:cNvGraphicFramePr>
          <p:nvPr>
            <p:extLst>
              <p:ext uri="{D42A27DB-BD31-4B8C-83A1-F6EECF244321}">
                <p14:modId xmlns:p14="http://schemas.microsoft.com/office/powerpoint/2010/main" val="785325516"/>
              </p:ext>
            </p:extLst>
          </p:nvPr>
        </p:nvGraphicFramePr>
        <p:xfrm>
          <a:off x="6289249" y="1067395"/>
          <a:ext cx="5560244" cy="47431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3726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a:extLst>
            <a:ext uri="{FF2B5EF4-FFF2-40B4-BE49-F238E27FC236}">
              <a16:creationId xmlns:a16="http://schemas.microsoft.com/office/drawing/2014/main" id="{BB36408D-8F83-49D2-6000-548DD3C90F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88FAA-C14D-06C2-12EE-FC839641FCFA}"/>
              </a:ext>
            </a:extLst>
          </p:cNvPr>
          <p:cNvSpPr>
            <a:spLocks noGrp="1"/>
          </p:cNvSpPr>
          <p:nvPr>
            <p:ph type="title"/>
          </p:nvPr>
        </p:nvSpPr>
        <p:spPr>
          <a:xfrm>
            <a:off x="958273" y="89059"/>
            <a:ext cx="9873125" cy="833223"/>
          </a:xfrm>
        </p:spPr>
        <p:txBody>
          <a:bodyPr>
            <a:normAutofit/>
          </a:bodyPr>
          <a:lstStyle/>
          <a:p>
            <a:pPr algn="ctr"/>
            <a:r>
              <a:rPr lang="en-US" sz="3600" b="1" dirty="0">
                <a:solidFill>
                  <a:srgbClr val="0070C0"/>
                </a:solidFill>
              </a:rPr>
              <a:t>Main conclusions </a:t>
            </a:r>
          </a:p>
        </p:txBody>
      </p:sp>
      <p:sp>
        <p:nvSpPr>
          <p:cNvPr id="3" name="Content Placeholder 2">
            <a:extLst>
              <a:ext uri="{FF2B5EF4-FFF2-40B4-BE49-F238E27FC236}">
                <a16:creationId xmlns:a16="http://schemas.microsoft.com/office/drawing/2014/main" id="{B2FF44BD-2664-DE7C-7FD3-C81371364372}"/>
              </a:ext>
            </a:extLst>
          </p:cNvPr>
          <p:cNvSpPr>
            <a:spLocks noGrp="1"/>
          </p:cNvSpPr>
          <p:nvPr>
            <p:ph idx="1"/>
          </p:nvPr>
        </p:nvSpPr>
        <p:spPr>
          <a:xfrm>
            <a:off x="755009" y="1047458"/>
            <a:ext cx="10598791" cy="4595959"/>
          </a:xfrm>
        </p:spPr>
        <p:txBody>
          <a:bodyPr>
            <a:normAutofit/>
          </a:bodyPr>
          <a:lstStyle/>
          <a:p>
            <a:pPr marL="0" indent="0">
              <a:buNone/>
            </a:pPr>
            <a:endParaRPr lang="en-US" dirty="0">
              <a:solidFill>
                <a:schemeClr val="accent2"/>
              </a:solidFill>
            </a:endParaRPr>
          </a:p>
          <a:p>
            <a:pPr marL="0" indent="0">
              <a:buNone/>
            </a:pPr>
            <a:endParaRPr lang="en-US" dirty="0">
              <a:solidFill>
                <a:schemeClr val="accent2"/>
              </a:solidFill>
            </a:endParaRPr>
          </a:p>
          <a:p>
            <a:pPr marL="0" indent="0">
              <a:buNone/>
            </a:pPr>
            <a:endParaRPr lang="en-US" dirty="0">
              <a:solidFill>
                <a:schemeClr val="tx1">
                  <a:lumMod val="75000"/>
                  <a:lumOff val="25000"/>
                </a:schemeClr>
              </a:solidFill>
            </a:endParaRPr>
          </a:p>
          <a:p>
            <a:endParaRPr lang="en-US" dirty="0"/>
          </a:p>
        </p:txBody>
      </p:sp>
      <p:sp>
        <p:nvSpPr>
          <p:cNvPr id="13" name="Content Placeholder 2">
            <a:extLst>
              <a:ext uri="{FF2B5EF4-FFF2-40B4-BE49-F238E27FC236}">
                <a16:creationId xmlns:a16="http://schemas.microsoft.com/office/drawing/2014/main" id="{1B6AB582-3048-672F-1F96-1512DA9FC8AE}"/>
              </a:ext>
            </a:extLst>
          </p:cNvPr>
          <p:cNvSpPr txBox="1">
            <a:spLocks/>
          </p:cNvSpPr>
          <p:nvPr/>
        </p:nvSpPr>
        <p:spPr>
          <a:xfrm>
            <a:off x="386498" y="1047458"/>
            <a:ext cx="11246177" cy="4763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chemeClr val="tx1">
                    <a:lumMod val="75000"/>
                    <a:lumOff val="25000"/>
                  </a:schemeClr>
                </a:solidFill>
              </a:rPr>
              <a:t>From 2020 on, the ATUS data shows a higher increase in teleworking than the ACS data due to capturing telework days for people who do not typically work from home.</a:t>
            </a:r>
          </a:p>
          <a:p>
            <a:endParaRPr lang="en-US" sz="2200" dirty="0">
              <a:solidFill>
                <a:schemeClr val="tx1">
                  <a:lumMod val="75000"/>
                  <a:lumOff val="25000"/>
                </a:schemeClr>
              </a:solidFill>
            </a:endParaRPr>
          </a:p>
          <a:p>
            <a:r>
              <a:rPr lang="en-US" sz="2200" dirty="0">
                <a:solidFill>
                  <a:schemeClr val="tx1">
                    <a:lumMod val="75000"/>
                    <a:lumOff val="25000"/>
                  </a:schemeClr>
                </a:solidFill>
              </a:rPr>
              <a:t>The two data sets tend to show similar differences between population groups across time, but the ATUS data has more “noise” due to smaller sample sizes.</a:t>
            </a:r>
          </a:p>
          <a:p>
            <a:endParaRPr lang="en-US" sz="2200" dirty="0">
              <a:solidFill>
                <a:schemeClr val="tx1">
                  <a:lumMod val="75000"/>
                  <a:lumOff val="25000"/>
                </a:schemeClr>
              </a:solidFill>
            </a:endParaRPr>
          </a:p>
          <a:p>
            <a:r>
              <a:rPr lang="en-US" sz="2200" dirty="0">
                <a:solidFill>
                  <a:schemeClr val="tx1">
                    <a:lumMod val="75000"/>
                    <a:lumOff val="25000"/>
                  </a:schemeClr>
                </a:solidFill>
              </a:rPr>
              <a:t>The ATUS data indicates that from 2020 onward, people walk and bike as much on telework days as on commute days, and that they spend even more time on other types of exercise. They also report more physical activity during the previous week. </a:t>
            </a:r>
          </a:p>
          <a:p>
            <a:pPr marL="0" indent="0">
              <a:buNone/>
            </a:pPr>
            <a:endParaRPr lang="en-US" sz="2200" dirty="0">
              <a:solidFill>
                <a:schemeClr val="tx1">
                  <a:lumMod val="75000"/>
                  <a:lumOff val="25000"/>
                </a:schemeClr>
              </a:solidFill>
            </a:endParaRPr>
          </a:p>
          <a:p>
            <a:pPr marL="0" indent="0" algn="ctr">
              <a:buNone/>
            </a:pPr>
            <a:r>
              <a:rPr lang="en-US" sz="4000" b="1" dirty="0">
                <a:solidFill>
                  <a:schemeClr val="accent2">
                    <a:lumMod val="75000"/>
                  </a:schemeClr>
                </a:solidFill>
              </a:rPr>
              <a:t>QUESTIONS?</a:t>
            </a:r>
          </a:p>
          <a:p>
            <a:endParaRPr lang="en-US" dirty="0">
              <a:solidFill>
                <a:schemeClr val="tx1">
                  <a:lumMod val="75000"/>
                  <a:lumOff val="25000"/>
                </a:schemeClr>
              </a:solidFill>
            </a:endParaRPr>
          </a:p>
          <a:p>
            <a:endParaRPr lang="en-US" dirty="0"/>
          </a:p>
        </p:txBody>
      </p:sp>
      <p:pic>
        <p:nvPicPr>
          <p:cNvPr id="17" name="Picture 16">
            <a:extLst>
              <a:ext uri="{FF2B5EF4-FFF2-40B4-BE49-F238E27FC236}">
                <a16:creationId xmlns:a16="http://schemas.microsoft.com/office/drawing/2014/main" id="{1CC274CD-756A-15BF-75B3-CCB29F6EF955}"/>
              </a:ext>
            </a:extLst>
          </p:cNvPr>
          <p:cNvPicPr>
            <a:picLocks noChangeAspect="1"/>
          </p:cNvPicPr>
          <p:nvPr/>
        </p:nvPicPr>
        <p:blipFill>
          <a:blip r:embed="rId2"/>
          <a:stretch>
            <a:fillRect/>
          </a:stretch>
        </p:blipFill>
        <p:spPr>
          <a:xfrm>
            <a:off x="7278198" y="6146276"/>
            <a:ext cx="4913802" cy="688908"/>
          </a:xfrm>
          <a:prstGeom prst="rect">
            <a:avLst/>
          </a:prstGeom>
        </p:spPr>
      </p:pic>
    </p:spTree>
    <p:extLst>
      <p:ext uri="{BB962C8B-B14F-4D97-AF65-F5344CB8AC3E}">
        <p14:creationId xmlns:p14="http://schemas.microsoft.com/office/powerpoint/2010/main" val="122873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a:extLst>
            <a:ext uri="{FF2B5EF4-FFF2-40B4-BE49-F238E27FC236}">
              <a16:creationId xmlns:a16="http://schemas.microsoft.com/office/drawing/2014/main" id="{21CC1BCA-8FA8-B090-8362-39765E1C9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2E747-396B-A0F5-1F23-122D9EDDCFF7}"/>
              </a:ext>
            </a:extLst>
          </p:cNvPr>
          <p:cNvSpPr>
            <a:spLocks noGrp="1"/>
          </p:cNvSpPr>
          <p:nvPr>
            <p:ph type="title"/>
          </p:nvPr>
        </p:nvSpPr>
        <p:spPr>
          <a:xfrm>
            <a:off x="995980" y="2257224"/>
            <a:ext cx="9873125" cy="833223"/>
          </a:xfrm>
        </p:spPr>
        <p:txBody>
          <a:bodyPr>
            <a:normAutofit/>
          </a:bodyPr>
          <a:lstStyle/>
          <a:p>
            <a:pPr algn="ctr"/>
            <a:r>
              <a:rPr lang="en-CA" sz="3600" b="1" dirty="0">
                <a:solidFill>
                  <a:srgbClr val="0070C0"/>
                </a:solidFill>
              </a:rPr>
              <a:t>Extra reserve slides from 2023 presentation</a:t>
            </a:r>
            <a:endParaRPr lang="en-US" sz="3600" b="1" dirty="0">
              <a:solidFill>
                <a:srgbClr val="0070C0"/>
              </a:solidFill>
            </a:endParaRPr>
          </a:p>
        </p:txBody>
      </p:sp>
      <p:sp>
        <p:nvSpPr>
          <p:cNvPr id="3" name="Content Placeholder 2">
            <a:extLst>
              <a:ext uri="{FF2B5EF4-FFF2-40B4-BE49-F238E27FC236}">
                <a16:creationId xmlns:a16="http://schemas.microsoft.com/office/drawing/2014/main" id="{87747251-59DA-7E13-246F-DDA748A05673}"/>
              </a:ext>
            </a:extLst>
          </p:cNvPr>
          <p:cNvSpPr>
            <a:spLocks noGrp="1"/>
          </p:cNvSpPr>
          <p:nvPr>
            <p:ph idx="1"/>
          </p:nvPr>
        </p:nvSpPr>
        <p:spPr>
          <a:xfrm>
            <a:off x="755009" y="1047458"/>
            <a:ext cx="10598791" cy="4595959"/>
          </a:xfrm>
        </p:spPr>
        <p:txBody>
          <a:bodyPr>
            <a:normAutofit/>
          </a:bodyPr>
          <a:lstStyle/>
          <a:p>
            <a:pPr marL="0" indent="0">
              <a:buNone/>
            </a:pPr>
            <a:endParaRPr lang="en-US" dirty="0">
              <a:solidFill>
                <a:schemeClr val="accent2"/>
              </a:solidFill>
            </a:endParaRPr>
          </a:p>
          <a:p>
            <a:pPr marL="0" indent="0">
              <a:buNone/>
            </a:pPr>
            <a:endParaRPr lang="en-US" dirty="0">
              <a:solidFill>
                <a:schemeClr val="accent2"/>
              </a:solidFill>
            </a:endParaRPr>
          </a:p>
          <a:p>
            <a:pPr marL="0" indent="0">
              <a:buNone/>
            </a:pPr>
            <a:endParaRPr lang="en-US" dirty="0">
              <a:solidFill>
                <a:schemeClr val="tx1">
                  <a:lumMod val="75000"/>
                  <a:lumOff val="25000"/>
                </a:schemeClr>
              </a:solidFill>
            </a:endParaRPr>
          </a:p>
          <a:p>
            <a:endParaRPr lang="en-US" dirty="0"/>
          </a:p>
        </p:txBody>
      </p:sp>
      <p:pic>
        <p:nvPicPr>
          <p:cNvPr id="17" name="Picture 16">
            <a:extLst>
              <a:ext uri="{FF2B5EF4-FFF2-40B4-BE49-F238E27FC236}">
                <a16:creationId xmlns:a16="http://schemas.microsoft.com/office/drawing/2014/main" id="{83964995-0DA4-C58D-F35E-9B1DC78047CB}"/>
              </a:ext>
            </a:extLst>
          </p:cNvPr>
          <p:cNvPicPr>
            <a:picLocks noChangeAspect="1"/>
          </p:cNvPicPr>
          <p:nvPr/>
        </p:nvPicPr>
        <p:blipFill>
          <a:blip r:embed="rId2"/>
          <a:stretch>
            <a:fillRect/>
          </a:stretch>
        </p:blipFill>
        <p:spPr>
          <a:xfrm>
            <a:off x="7278198" y="6146276"/>
            <a:ext cx="4913802" cy="688908"/>
          </a:xfrm>
          <a:prstGeom prst="rect">
            <a:avLst/>
          </a:prstGeom>
        </p:spPr>
      </p:pic>
    </p:spTree>
    <p:extLst>
      <p:ext uri="{BB962C8B-B14F-4D97-AF65-F5344CB8AC3E}">
        <p14:creationId xmlns:p14="http://schemas.microsoft.com/office/powerpoint/2010/main" val="1716091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shadeToTitle="1">
        <a:solidFill>
          <a:srgbClr val="FDF0E7"/>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857876"/>
            <a:ext cx="12192000" cy="1000125"/>
          </a:xfrm>
          <a:prstGeom prst="rect">
            <a:avLst/>
          </a:prstGeom>
        </p:spPr>
      </p:pic>
      <p:sp>
        <p:nvSpPr>
          <p:cNvPr id="2" name="Title 1"/>
          <p:cNvSpPr>
            <a:spLocks noGrp="1"/>
          </p:cNvSpPr>
          <p:nvPr>
            <p:ph type="title"/>
          </p:nvPr>
        </p:nvSpPr>
        <p:spPr>
          <a:xfrm>
            <a:off x="958273" y="89059"/>
            <a:ext cx="8684491" cy="833223"/>
          </a:xfrm>
        </p:spPr>
        <p:txBody>
          <a:bodyPr>
            <a:normAutofit/>
          </a:bodyPr>
          <a:lstStyle/>
          <a:p>
            <a:pPr algn="ctr"/>
            <a:r>
              <a:rPr lang="en-US" sz="3600" b="1" dirty="0">
                <a:solidFill>
                  <a:schemeClr val="accent1">
                    <a:lumMod val="75000"/>
                  </a:schemeClr>
                </a:solidFill>
              </a:rPr>
              <a:t>By  education level…. </a:t>
            </a:r>
          </a:p>
        </p:txBody>
      </p:sp>
      <p:sp>
        <p:nvSpPr>
          <p:cNvPr id="3" name="Content Placeholder 2"/>
          <p:cNvSpPr>
            <a:spLocks noGrp="1"/>
          </p:cNvSpPr>
          <p:nvPr>
            <p:ph idx="1"/>
          </p:nvPr>
        </p:nvSpPr>
        <p:spPr>
          <a:xfrm>
            <a:off x="755009" y="1047458"/>
            <a:ext cx="10598791" cy="4595959"/>
          </a:xfrm>
        </p:spPr>
        <p:txBody>
          <a:bodyPr>
            <a:normAutofit/>
          </a:bodyPr>
          <a:lstStyle/>
          <a:p>
            <a:pPr marL="0" indent="0">
              <a:buNone/>
            </a:pPr>
            <a:endParaRPr lang="en-US" dirty="0">
              <a:solidFill>
                <a:schemeClr val="accent2"/>
              </a:solidFill>
            </a:endParaRPr>
          </a:p>
          <a:p>
            <a:pPr marL="0" indent="0">
              <a:buNone/>
            </a:pPr>
            <a:endParaRPr lang="en-US" dirty="0">
              <a:solidFill>
                <a:schemeClr val="accent2"/>
              </a:solidFill>
            </a:endParaRPr>
          </a:p>
          <a:p>
            <a:pPr marL="0" indent="0">
              <a:buNone/>
            </a:pPr>
            <a:endParaRPr lang="en-US" dirty="0">
              <a:solidFill>
                <a:schemeClr val="tx1">
                  <a:lumMod val="75000"/>
                  <a:lumOff val="25000"/>
                </a:schemeClr>
              </a:solidFill>
            </a:endParaRPr>
          </a:p>
          <a:p>
            <a:endParaRPr lang="en-US" dirty="0"/>
          </a:p>
        </p:txBody>
      </p:sp>
      <p:sp>
        <p:nvSpPr>
          <p:cNvPr id="7" name="TextBox 6"/>
          <p:cNvSpPr txBox="1"/>
          <p:nvPr/>
        </p:nvSpPr>
        <p:spPr>
          <a:xfrm>
            <a:off x="6295424" y="5851854"/>
            <a:ext cx="5611091" cy="307777"/>
          </a:xfrm>
          <a:prstGeom prst="rect">
            <a:avLst/>
          </a:prstGeom>
          <a:noFill/>
        </p:spPr>
        <p:txBody>
          <a:bodyPr wrap="square" rtlCol="0">
            <a:spAutoFit/>
          </a:bodyPr>
          <a:lstStyle/>
          <a:p>
            <a:r>
              <a:rPr lang="en-US" sz="1400" dirty="0">
                <a:solidFill>
                  <a:schemeClr val="bg1"/>
                </a:solidFill>
                <a:latin typeface="Arial Bold" panose="020B0704020202020204" pitchFamily="34" charset="0"/>
                <a:cs typeface="Arial Bold" panose="020B0704020202020204" pitchFamily="34" charset="0"/>
              </a:rPr>
              <a:t>Conference on </a:t>
            </a:r>
          </a:p>
        </p:txBody>
      </p:sp>
      <p:sp>
        <p:nvSpPr>
          <p:cNvPr id="8" name="TextBox 7"/>
          <p:cNvSpPr txBox="1"/>
          <p:nvPr/>
        </p:nvSpPr>
        <p:spPr>
          <a:xfrm>
            <a:off x="6295424" y="6114854"/>
            <a:ext cx="5611091" cy="677108"/>
          </a:xfrm>
          <a:prstGeom prst="rect">
            <a:avLst/>
          </a:prstGeom>
          <a:noFill/>
        </p:spPr>
        <p:txBody>
          <a:bodyPr wrap="square" rtlCol="0">
            <a:spAutoFit/>
          </a:bodyPr>
          <a:lstStyle/>
          <a:p>
            <a:r>
              <a:rPr lang="en-US" sz="1900" dirty="0">
                <a:solidFill>
                  <a:schemeClr val="bg1"/>
                </a:solidFill>
                <a:latin typeface="Arial Bold" panose="020B0704020202020204" pitchFamily="34" charset="0"/>
                <a:cs typeface="Arial Bold" panose="020B0704020202020204" pitchFamily="34" charset="0"/>
              </a:rPr>
              <a:t>Innovations in Travel Analysis and Planning</a:t>
            </a:r>
          </a:p>
          <a:p>
            <a:endParaRPr lang="en-US" sz="1900" dirty="0">
              <a:latin typeface="Arial Black" panose="020B0A04020102020204" pitchFamily="34" charset="0"/>
              <a:cs typeface="Arial Bold" panose="020B0704020202020204" pitchFamily="34" charset="0"/>
            </a:endParaRPr>
          </a:p>
        </p:txBody>
      </p:sp>
      <p:pic>
        <p:nvPicPr>
          <p:cNvPr id="6" name="Picture 5">
            <a:extLst>
              <a:ext uri="{FF2B5EF4-FFF2-40B4-BE49-F238E27FC236}">
                <a16:creationId xmlns:a16="http://schemas.microsoft.com/office/drawing/2014/main" id="{AA2642D5-2440-0A75-FFEA-CB22D4EEEA23}"/>
              </a:ext>
            </a:extLst>
          </p:cNvPr>
          <p:cNvPicPr>
            <a:picLocks noChangeAspect="1"/>
          </p:cNvPicPr>
          <p:nvPr/>
        </p:nvPicPr>
        <p:blipFill>
          <a:blip r:embed="rId3"/>
          <a:stretch>
            <a:fillRect/>
          </a:stretch>
        </p:blipFill>
        <p:spPr>
          <a:xfrm>
            <a:off x="10836047" y="6514058"/>
            <a:ext cx="1213209" cy="310923"/>
          </a:xfrm>
          <a:prstGeom prst="rect">
            <a:avLst/>
          </a:prstGeom>
        </p:spPr>
      </p:pic>
      <p:graphicFrame>
        <p:nvGraphicFramePr>
          <p:cNvPr id="4" name="Chart 3">
            <a:extLst>
              <a:ext uri="{FF2B5EF4-FFF2-40B4-BE49-F238E27FC236}">
                <a16:creationId xmlns:a16="http://schemas.microsoft.com/office/drawing/2014/main" id="{A2861DD5-E9B6-6E7E-A5DD-EA6A3115CB84}"/>
              </a:ext>
            </a:extLst>
          </p:cNvPr>
          <p:cNvGraphicFramePr>
            <a:graphicFrameLocks/>
          </p:cNvGraphicFramePr>
          <p:nvPr>
            <p:extLst>
              <p:ext uri="{D42A27DB-BD31-4B8C-83A1-F6EECF244321}">
                <p14:modId xmlns:p14="http://schemas.microsoft.com/office/powerpoint/2010/main" val="1010113132"/>
              </p:ext>
            </p:extLst>
          </p:nvPr>
        </p:nvGraphicFramePr>
        <p:xfrm>
          <a:off x="552449" y="1214583"/>
          <a:ext cx="10801351" cy="44288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478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shadeToTitle="1">
        <a:solidFill>
          <a:srgbClr val="FDF0E7"/>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857876"/>
            <a:ext cx="12192000" cy="1000125"/>
          </a:xfrm>
          <a:prstGeom prst="rect">
            <a:avLst/>
          </a:prstGeom>
        </p:spPr>
      </p:pic>
      <p:sp>
        <p:nvSpPr>
          <p:cNvPr id="2" name="Title 1"/>
          <p:cNvSpPr>
            <a:spLocks noGrp="1"/>
          </p:cNvSpPr>
          <p:nvPr>
            <p:ph type="title"/>
          </p:nvPr>
        </p:nvSpPr>
        <p:spPr>
          <a:xfrm>
            <a:off x="958273" y="89059"/>
            <a:ext cx="8684491" cy="833223"/>
          </a:xfrm>
        </p:spPr>
        <p:txBody>
          <a:bodyPr>
            <a:normAutofit/>
          </a:bodyPr>
          <a:lstStyle/>
          <a:p>
            <a:pPr algn="ctr"/>
            <a:r>
              <a:rPr lang="en-US" sz="3600" b="1" dirty="0">
                <a:solidFill>
                  <a:schemeClr val="accent1">
                    <a:lumMod val="75000"/>
                  </a:schemeClr>
                </a:solidFill>
              </a:rPr>
              <a:t>By  race/ethnicity combination</a:t>
            </a:r>
          </a:p>
        </p:txBody>
      </p:sp>
      <p:sp>
        <p:nvSpPr>
          <p:cNvPr id="7" name="TextBox 6"/>
          <p:cNvSpPr txBox="1"/>
          <p:nvPr/>
        </p:nvSpPr>
        <p:spPr>
          <a:xfrm>
            <a:off x="6295424" y="5851854"/>
            <a:ext cx="5611091" cy="307777"/>
          </a:xfrm>
          <a:prstGeom prst="rect">
            <a:avLst/>
          </a:prstGeom>
          <a:noFill/>
        </p:spPr>
        <p:txBody>
          <a:bodyPr wrap="square" rtlCol="0">
            <a:spAutoFit/>
          </a:bodyPr>
          <a:lstStyle/>
          <a:p>
            <a:r>
              <a:rPr lang="en-US" sz="1400" dirty="0">
                <a:solidFill>
                  <a:schemeClr val="bg1"/>
                </a:solidFill>
                <a:latin typeface="Arial Bold" panose="020B0704020202020204" pitchFamily="34" charset="0"/>
                <a:cs typeface="Arial Bold" panose="020B0704020202020204" pitchFamily="34" charset="0"/>
              </a:rPr>
              <a:t>Conference on </a:t>
            </a:r>
          </a:p>
        </p:txBody>
      </p:sp>
      <p:sp>
        <p:nvSpPr>
          <p:cNvPr id="8" name="TextBox 7"/>
          <p:cNvSpPr txBox="1"/>
          <p:nvPr/>
        </p:nvSpPr>
        <p:spPr>
          <a:xfrm>
            <a:off x="6295424" y="6114854"/>
            <a:ext cx="5611091" cy="677108"/>
          </a:xfrm>
          <a:prstGeom prst="rect">
            <a:avLst/>
          </a:prstGeom>
          <a:noFill/>
        </p:spPr>
        <p:txBody>
          <a:bodyPr wrap="square" rtlCol="0">
            <a:spAutoFit/>
          </a:bodyPr>
          <a:lstStyle/>
          <a:p>
            <a:r>
              <a:rPr lang="en-US" sz="1900" dirty="0">
                <a:solidFill>
                  <a:schemeClr val="bg1"/>
                </a:solidFill>
                <a:latin typeface="Arial Bold" panose="020B0704020202020204" pitchFamily="34" charset="0"/>
                <a:cs typeface="Arial Bold" panose="020B0704020202020204" pitchFamily="34" charset="0"/>
              </a:rPr>
              <a:t>Innovations in Travel Analysis and Planning</a:t>
            </a:r>
          </a:p>
          <a:p>
            <a:endParaRPr lang="en-US" sz="1900" dirty="0">
              <a:latin typeface="Arial Black" panose="020B0A04020102020204" pitchFamily="34" charset="0"/>
              <a:cs typeface="Arial Bold" panose="020B0704020202020204" pitchFamily="34" charset="0"/>
            </a:endParaRPr>
          </a:p>
        </p:txBody>
      </p:sp>
      <p:pic>
        <p:nvPicPr>
          <p:cNvPr id="6" name="Picture 5">
            <a:extLst>
              <a:ext uri="{FF2B5EF4-FFF2-40B4-BE49-F238E27FC236}">
                <a16:creationId xmlns:a16="http://schemas.microsoft.com/office/drawing/2014/main" id="{AA2642D5-2440-0A75-FFEA-CB22D4EEEA23}"/>
              </a:ext>
            </a:extLst>
          </p:cNvPr>
          <p:cNvPicPr>
            <a:picLocks noChangeAspect="1"/>
          </p:cNvPicPr>
          <p:nvPr/>
        </p:nvPicPr>
        <p:blipFill>
          <a:blip r:embed="rId3"/>
          <a:stretch>
            <a:fillRect/>
          </a:stretch>
        </p:blipFill>
        <p:spPr>
          <a:xfrm>
            <a:off x="10836047" y="6514058"/>
            <a:ext cx="1213209" cy="310923"/>
          </a:xfrm>
          <a:prstGeom prst="rect">
            <a:avLst/>
          </a:prstGeom>
        </p:spPr>
      </p:pic>
      <p:graphicFrame>
        <p:nvGraphicFramePr>
          <p:cNvPr id="12" name="Chart 11">
            <a:extLst>
              <a:ext uri="{FF2B5EF4-FFF2-40B4-BE49-F238E27FC236}">
                <a16:creationId xmlns:a16="http://schemas.microsoft.com/office/drawing/2014/main" id="{A5A11B6F-5A1D-FEC0-47DA-96B570703AEF}"/>
              </a:ext>
            </a:extLst>
          </p:cNvPr>
          <p:cNvGraphicFramePr>
            <a:graphicFrameLocks/>
          </p:cNvGraphicFramePr>
          <p:nvPr>
            <p:extLst>
              <p:ext uri="{D42A27DB-BD31-4B8C-83A1-F6EECF244321}">
                <p14:modId xmlns:p14="http://schemas.microsoft.com/office/powerpoint/2010/main" val="1845399939"/>
              </p:ext>
            </p:extLst>
          </p:nvPr>
        </p:nvGraphicFramePr>
        <p:xfrm>
          <a:off x="713075" y="922282"/>
          <a:ext cx="10520652" cy="48635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5209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shadeToTitle="1">
        <a:solidFill>
          <a:srgbClr val="FDF0E7"/>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857876"/>
            <a:ext cx="12192000" cy="1000125"/>
          </a:xfrm>
          <a:prstGeom prst="rect">
            <a:avLst/>
          </a:prstGeom>
        </p:spPr>
      </p:pic>
      <p:sp>
        <p:nvSpPr>
          <p:cNvPr id="2" name="Title 1"/>
          <p:cNvSpPr>
            <a:spLocks noGrp="1"/>
          </p:cNvSpPr>
          <p:nvPr>
            <p:ph type="title"/>
          </p:nvPr>
        </p:nvSpPr>
        <p:spPr>
          <a:xfrm>
            <a:off x="958273" y="89059"/>
            <a:ext cx="8684491" cy="833223"/>
          </a:xfrm>
        </p:spPr>
        <p:txBody>
          <a:bodyPr>
            <a:normAutofit/>
          </a:bodyPr>
          <a:lstStyle/>
          <a:p>
            <a:pPr algn="ctr"/>
            <a:r>
              <a:rPr lang="en-US" sz="3600" b="1" dirty="0">
                <a:solidFill>
                  <a:schemeClr val="accent1">
                    <a:lumMod val="75000"/>
                  </a:schemeClr>
                </a:solidFill>
              </a:rPr>
              <a:t>By employer type</a:t>
            </a:r>
          </a:p>
        </p:txBody>
      </p:sp>
      <p:sp>
        <p:nvSpPr>
          <p:cNvPr id="7" name="TextBox 6"/>
          <p:cNvSpPr txBox="1"/>
          <p:nvPr/>
        </p:nvSpPr>
        <p:spPr>
          <a:xfrm>
            <a:off x="6295424" y="5851854"/>
            <a:ext cx="5611091" cy="307777"/>
          </a:xfrm>
          <a:prstGeom prst="rect">
            <a:avLst/>
          </a:prstGeom>
          <a:noFill/>
        </p:spPr>
        <p:txBody>
          <a:bodyPr wrap="square" rtlCol="0">
            <a:spAutoFit/>
          </a:bodyPr>
          <a:lstStyle/>
          <a:p>
            <a:r>
              <a:rPr lang="en-US" sz="1400" dirty="0">
                <a:solidFill>
                  <a:schemeClr val="bg1"/>
                </a:solidFill>
                <a:latin typeface="Arial Bold" panose="020B0704020202020204" pitchFamily="34" charset="0"/>
                <a:cs typeface="Arial Bold" panose="020B0704020202020204" pitchFamily="34" charset="0"/>
              </a:rPr>
              <a:t>Conference on </a:t>
            </a:r>
          </a:p>
        </p:txBody>
      </p:sp>
      <p:sp>
        <p:nvSpPr>
          <p:cNvPr id="8" name="TextBox 7"/>
          <p:cNvSpPr txBox="1"/>
          <p:nvPr/>
        </p:nvSpPr>
        <p:spPr>
          <a:xfrm>
            <a:off x="6295424" y="6114854"/>
            <a:ext cx="5611091" cy="677108"/>
          </a:xfrm>
          <a:prstGeom prst="rect">
            <a:avLst/>
          </a:prstGeom>
          <a:noFill/>
        </p:spPr>
        <p:txBody>
          <a:bodyPr wrap="square" rtlCol="0">
            <a:spAutoFit/>
          </a:bodyPr>
          <a:lstStyle/>
          <a:p>
            <a:r>
              <a:rPr lang="en-US" sz="1900" dirty="0">
                <a:solidFill>
                  <a:schemeClr val="bg1"/>
                </a:solidFill>
                <a:latin typeface="Arial Bold" panose="020B0704020202020204" pitchFamily="34" charset="0"/>
                <a:cs typeface="Arial Bold" panose="020B0704020202020204" pitchFamily="34" charset="0"/>
              </a:rPr>
              <a:t>Innovations in Travel Analysis and Planning</a:t>
            </a:r>
          </a:p>
          <a:p>
            <a:endParaRPr lang="en-US" sz="1900" dirty="0">
              <a:latin typeface="Arial Black" panose="020B0A04020102020204" pitchFamily="34" charset="0"/>
              <a:cs typeface="Arial Bold" panose="020B0704020202020204" pitchFamily="34" charset="0"/>
            </a:endParaRPr>
          </a:p>
        </p:txBody>
      </p:sp>
      <p:pic>
        <p:nvPicPr>
          <p:cNvPr id="6" name="Picture 5">
            <a:extLst>
              <a:ext uri="{FF2B5EF4-FFF2-40B4-BE49-F238E27FC236}">
                <a16:creationId xmlns:a16="http://schemas.microsoft.com/office/drawing/2014/main" id="{AA2642D5-2440-0A75-FFEA-CB22D4EEEA23}"/>
              </a:ext>
            </a:extLst>
          </p:cNvPr>
          <p:cNvPicPr>
            <a:picLocks noChangeAspect="1"/>
          </p:cNvPicPr>
          <p:nvPr/>
        </p:nvPicPr>
        <p:blipFill>
          <a:blip r:embed="rId3"/>
          <a:stretch>
            <a:fillRect/>
          </a:stretch>
        </p:blipFill>
        <p:spPr>
          <a:xfrm>
            <a:off x="10836047" y="6514058"/>
            <a:ext cx="1213209" cy="310923"/>
          </a:xfrm>
          <a:prstGeom prst="rect">
            <a:avLst/>
          </a:prstGeom>
        </p:spPr>
      </p:pic>
      <p:graphicFrame>
        <p:nvGraphicFramePr>
          <p:cNvPr id="3" name="Chart 2">
            <a:extLst>
              <a:ext uri="{FF2B5EF4-FFF2-40B4-BE49-F238E27FC236}">
                <a16:creationId xmlns:a16="http://schemas.microsoft.com/office/drawing/2014/main" id="{EE2D4679-5477-6D0A-4373-B4DF0E49E65B}"/>
              </a:ext>
            </a:extLst>
          </p:cNvPr>
          <p:cNvGraphicFramePr>
            <a:graphicFrameLocks/>
          </p:cNvGraphicFramePr>
          <p:nvPr>
            <p:extLst>
              <p:ext uri="{D42A27DB-BD31-4B8C-83A1-F6EECF244321}">
                <p14:modId xmlns:p14="http://schemas.microsoft.com/office/powerpoint/2010/main" val="4071157385"/>
              </p:ext>
            </p:extLst>
          </p:nvPr>
        </p:nvGraphicFramePr>
        <p:xfrm>
          <a:off x="738043" y="1025236"/>
          <a:ext cx="10262466" cy="47605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6734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shadeToTitle="1">
        <a:solidFill>
          <a:srgbClr val="FDF0E7"/>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857876"/>
            <a:ext cx="12192000" cy="1000125"/>
          </a:xfrm>
          <a:prstGeom prst="rect">
            <a:avLst/>
          </a:prstGeom>
        </p:spPr>
      </p:pic>
      <p:sp>
        <p:nvSpPr>
          <p:cNvPr id="2" name="Title 1"/>
          <p:cNvSpPr>
            <a:spLocks noGrp="1"/>
          </p:cNvSpPr>
          <p:nvPr>
            <p:ph type="title"/>
          </p:nvPr>
        </p:nvSpPr>
        <p:spPr>
          <a:xfrm>
            <a:off x="958273" y="89059"/>
            <a:ext cx="8684491" cy="833223"/>
          </a:xfrm>
        </p:spPr>
        <p:txBody>
          <a:bodyPr>
            <a:normAutofit/>
          </a:bodyPr>
          <a:lstStyle/>
          <a:p>
            <a:pPr algn="ctr"/>
            <a:r>
              <a:rPr lang="en-US" sz="3600" b="1" dirty="0">
                <a:solidFill>
                  <a:schemeClr val="accent1">
                    <a:lumMod val="75000"/>
                  </a:schemeClr>
                </a:solidFill>
              </a:rPr>
              <a:t>By employment sector</a:t>
            </a:r>
          </a:p>
        </p:txBody>
      </p:sp>
      <p:sp>
        <p:nvSpPr>
          <p:cNvPr id="7" name="TextBox 6"/>
          <p:cNvSpPr txBox="1"/>
          <p:nvPr/>
        </p:nvSpPr>
        <p:spPr>
          <a:xfrm>
            <a:off x="6295424" y="5851854"/>
            <a:ext cx="5611091" cy="307777"/>
          </a:xfrm>
          <a:prstGeom prst="rect">
            <a:avLst/>
          </a:prstGeom>
          <a:noFill/>
        </p:spPr>
        <p:txBody>
          <a:bodyPr wrap="square" rtlCol="0">
            <a:spAutoFit/>
          </a:bodyPr>
          <a:lstStyle/>
          <a:p>
            <a:r>
              <a:rPr lang="en-US" sz="1400" dirty="0">
                <a:solidFill>
                  <a:schemeClr val="bg1"/>
                </a:solidFill>
                <a:latin typeface="Arial Bold" panose="020B0704020202020204" pitchFamily="34" charset="0"/>
                <a:cs typeface="Arial Bold" panose="020B0704020202020204" pitchFamily="34" charset="0"/>
              </a:rPr>
              <a:t>Conference on </a:t>
            </a:r>
          </a:p>
        </p:txBody>
      </p:sp>
      <p:sp>
        <p:nvSpPr>
          <p:cNvPr id="8" name="TextBox 7"/>
          <p:cNvSpPr txBox="1"/>
          <p:nvPr/>
        </p:nvSpPr>
        <p:spPr>
          <a:xfrm>
            <a:off x="6295424" y="6114854"/>
            <a:ext cx="5611091" cy="677108"/>
          </a:xfrm>
          <a:prstGeom prst="rect">
            <a:avLst/>
          </a:prstGeom>
          <a:noFill/>
        </p:spPr>
        <p:txBody>
          <a:bodyPr wrap="square" rtlCol="0">
            <a:spAutoFit/>
          </a:bodyPr>
          <a:lstStyle/>
          <a:p>
            <a:r>
              <a:rPr lang="en-US" sz="1900" dirty="0">
                <a:solidFill>
                  <a:schemeClr val="bg1"/>
                </a:solidFill>
                <a:latin typeface="Arial Bold" panose="020B0704020202020204" pitchFamily="34" charset="0"/>
                <a:cs typeface="Arial Bold" panose="020B0704020202020204" pitchFamily="34" charset="0"/>
              </a:rPr>
              <a:t>Innovations in Travel Analysis and Planning</a:t>
            </a:r>
          </a:p>
          <a:p>
            <a:endParaRPr lang="en-US" sz="1900" dirty="0">
              <a:latin typeface="Arial Black" panose="020B0A04020102020204" pitchFamily="34" charset="0"/>
              <a:cs typeface="Arial Bold" panose="020B0704020202020204" pitchFamily="34" charset="0"/>
            </a:endParaRPr>
          </a:p>
        </p:txBody>
      </p:sp>
      <p:pic>
        <p:nvPicPr>
          <p:cNvPr id="6" name="Picture 5">
            <a:extLst>
              <a:ext uri="{FF2B5EF4-FFF2-40B4-BE49-F238E27FC236}">
                <a16:creationId xmlns:a16="http://schemas.microsoft.com/office/drawing/2014/main" id="{AA2642D5-2440-0A75-FFEA-CB22D4EEEA23}"/>
              </a:ext>
            </a:extLst>
          </p:cNvPr>
          <p:cNvPicPr>
            <a:picLocks noChangeAspect="1"/>
          </p:cNvPicPr>
          <p:nvPr/>
        </p:nvPicPr>
        <p:blipFill>
          <a:blip r:embed="rId3"/>
          <a:stretch>
            <a:fillRect/>
          </a:stretch>
        </p:blipFill>
        <p:spPr>
          <a:xfrm>
            <a:off x="10836047" y="6514058"/>
            <a:ext cx="1213209" cy="310923"/>
          </a:xfrm>
          <a:prstGeom prst="rect">
            <a:avLst/>
          </a:prstGeom>
        </p:spPr>
      </p:pic>
      <p:graphicFrame>
        <p:nvGraphicFramePr>
          <p:cNvPr id="5" name="Chart 4">
            <a:extLst>
              <a:ext uri="{FF2B5EF4-FFF2-40B4-BE49-F238E27FC236}">
                <a16:creationId xmlns:a16="http://schemas.microsoft.com/office/drawing/2014/main" id="{469E9B58-4AA2-DF1E-2B63-E0B9D62ABBBC}"/>
              </a:ext>
            </a:extLst>
          </p:cNvPr>
          <p:cNvGraphicFramePr>
            <a:graphicFrameLocks/>
          </p:cNvGraphicFramePr>
          <p:nvPr>
            <p:extLst>
              <p:ext uri="{D42A27DB-BD31-4B8C-83A1-F6EECF244321}">
                <p14:modId xmlns:p14="http://schemas.microsoft.com/office/powerpoint/2010/main" val="3440418079"/>
              </p:ext>
            </p:extLst>
          </p:nvPr>
        </p:nvGraphicFramePr>
        <p:xfrm>
          <a:off x="792018" y="804919"/>
          <a:ext cx="9700491" cy="50168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3781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shadeToTitle="1">
        <a:solidFill>
          <a:srgbClr val="FDF0E7"/>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857876"/>
            <a:ext cx="12192000" cy="1000125"/>
          </a:xfrm>
          <a:prstGeom prst="rect">
            <a:avLst/>
          </a:prstGeom>
        </p:spPr>
      </p:pic>
      <p:sp>
        <p:nvSpPr>
          <p:cNvPr id="2" name="Title 1"/>
          <p:cNvSpPr>
            <a:spLocks noGrp="1"/>
          </p:cNvSpPr>
          <p:nvPr>
            <p:ph type="title"/>
          </p:nvPr>
        </p:nvSpPr>
        <p:spPr>
          <a:xfrm>
            <a:off x="1430197" y="47099"/>
            <a:ext cx="9237803" cy="833223"/>
          </a:xfrm>
        </p:spPr>
        <p:txBody>
          <a:bodyPr>
            <a:normAutofit fontScale="90000"/>
          </a:bodyPr>
          <a:lstStyle/>
          <a:p>
            <a:pPr algn="ctr"/>
            <a:r>
              <a:rPr lang="en-US" sz="3600" b="1" dirty="0">
                <a:solidFill>
                  <a:schemeClr val="accent1">
                    <a:lumMod val="75000"/>
                  </a:schemeClr>
                </a:solidFill>
              </a:rPr>
              <a:t>Divided the states into five regions of similar population</a:t>
            </a:r>
          </a:p>
        </p:txBody>
      </p:sp>
      <p:sp>
        <p:nvSpPr>
          <p:cNvPr id="7" name="TextBox 6"/>
          <p:cNvSpPr txBox="1"/>
          <p:nvPr/>
        </p:nvSpPr>
        <p:spPr>
          <a:xfrm>
            <a:off x="6295424" y="5851854"/>
            <a:ext cx="5611091" cy="307777"/>
          </a:xfrm>
          <a:prstGeom prst="rect">
            <a:avLst/>
          </a:prstGeom>
          <a:noFill/>
        </p:spPr>
        <p:txBody>
          <a:bodyPr wrap="square" rtlCol="0">
            <a:spAutoFit/>
          </a:bodyPr>
          <a:lstStyle/>
          <a:p>
            <a:r>
              <a:rPr lang="en-US" sz="1400" dirty="0">
                <a:solidFill>
                  <a:schemeClr val="bg1"/>
                </a:solidFill>
                <a:latin typeface="Arial Bold" panose="020B0704020202020204" pitchFamily="34" charset="0"/>
                <a:cs typeface="Arial Bold" panose="020B0704020202020204" pitchFamily="34" charset="0"/>
              </a:rPr>
              <a:t>Conference on </a:t>
            </a:r>
          </a:p>
        </p:txBody>
      </p:sp>
      <p:sp>
        <p:nvSpPr>
          <p:cNvPr id="8" name="TextBox 7"/>
          <p:cNvSpPr txBox="1"/>
          <p:nvPr/>
        </p:nvSpPr>
        <p:spPr>
          <a:xfrm>
            <a:off x="6295424" y="6114854"/>
            <a:ext cx="5611091" cy="677108"/>
          </a:xfrm>
          <a:prstGeom prst="rect">
            <a:avLst/>
          </a:prstGeom>
          <a:noFill/>
        </p:spPr>
        <p:txBody>
          <a:bodyPr wrap="square" rtlCol="0">
            <a:spAutoFit/>
          </a:bodyPr>
          <a:lstStyle/>
          <a:p>
            <a:r>
              <a:rPr lang="en-US" sz="1900" dirty="0">
                <a:solidFill>
                  <a:schemeClr val="bg1"/>
                </a:solidFill>
                <a:latin typeface="Arial Bold" panose="020B0704020202020204" pitchFamily="34" charset="0"/>
                <a:cs typeface="Arial Bold" panose="020B0704020202020204" pitchFamily="34" charset="0"/>
              </a:rPr>
              <a:t>Innovations in Travel Analysis and Planning</a:t>
            </a:r>
          </a:p>
          <a:p>
            <a:endParaRPr lang="en-US" sz="1900" dirty="0">
              <a:latin typeface="Arial Black" panose="020B0A04020102020204" pitchFamily="34" charset="0"/>
              <a:cs typeface="Arial Bold" panose="020B0704020202020204" pitchFamily="34" charset="0"/>
            </a:endParaRPr>
          </a:p>
        </p:txBody>
      </p:sp>
      <p:pic>
        <p:nvPicPr>
          <p:cNvPr id="6" name="Picture 5">
            <a:extLst>
              <a:ext uri="{FF2B5EF4-FFF2-40B4-BE49-F238E27FC236}">
                <a16:creationId xmlns:a16="http://schemas.microsoft.com/office/drawing/2014/main" id="{AA2642D5-2440-0A75-FFEA-CB22D4EEEA23}"/>
              </a:ext>
            </a:extLst>
          </p:cNvPr>
          <p:cNvPicPr>
            <a:picLocks noChangeAspect="1"/>
          </p:cNvPicPr>
          <p:nvPr/>
        </p:nvPicPr>
        <p:blipFill>
          <a:blip r:embed="rId3"/>
          <a:stretch>
            <a:fillRect/>
          </a:stretch>
        </p:blipFill>
        <p:spPr>
          <a:xfrm>
            <a:off x="10836047" y="6514058"/>
            <a:ext cx="1213209" cy="310923"/>
          </a:xfrm>
          <a:prstGeom prst="rect">
            <a:avLst/>
          </a:prstGeom>
        </p:spPr>
      </p:pic>
      <p:grpSp>
        <p:nvGrpSpPr>
          <p:cNvPr id="3" name="Group 2">
            <a:extLst>
              <a:ext uri="{FF2B5EF4-FFF2-40B4-BE49-F238E27FC236}">
                <a16:creationId xmlns:a16="http://schemas.microsoft.com/office/drawing/2014/main" id="{4006A686-09BF-CEC5-C3D7-C7CABD9C9067}"/>
              </a:ext>
            </a:extLst>
          </p:cNvPr>
          <p:cNvGrpSpPr/>
          <p:nvPr/>
        </p:nvGrpSpPr>
        <p:grpSpPr>
          <a:xfrm>
            <a:off x="2025561" y="906202"/>
            <a:ext cx="8045042" cy="4692083"/>
            <a:chOff x="988552" y="2065042"/>
            <a:chExt cx="5507594" cy="3312855"/>
          </a:xfrm>
        </p:grpSpPr>
        <p:pic>
          <p:nvPicPr>
            <p:cNvPr id="4" name="Picture 3" descr="Map&#10;&#10;Description automatically generated">
              <a:extLst>
                <a:ext uri="{FF2B5EF4-FFF2-40B4-BE49-F238E27FC236}">
                  <a16:creationId xmlns:a16="http://schemas.microsoft.com/office/drawing/2014/main" id="{9C5677A0-7B5F-238E-2EDA-BBE300EB65FD}"/>
                </a:ext>
              </a:extLst>
            </p:cNvPr>
            <p:cNvPicPr>
              <a:picLocks noChangeAspect="1"/>
            </p:cNvPicPr>
            <p:nvPr/>
          </p:nvPicPr>
          <p:blipFill rotWithShape="1">
            <a:blip r:embed="rId4"/>
            <a:srcRect b="4745"/>
            <a:stretch/>
          </p:blipFill>
          <p:spPr>
            <a:xfrm>
              <a:off x="1239297" y="2360520"/>
              <a:ext cx="5174645" cy="3017377"/>
            </a:xfrm>
            <a:prstGeom prst="rect">
              <a:avLst/>
            </a:prstGeom>
          </p:spPr>
        </p:pic>
        <p:grpSp>
          <p:nvGrpSpPr>
            <p:cNvPr id="10" name="Group 9">
              <a:extLst>
                <a:ext uri="{FF2B5EF4-FFF2-40B4-BE49-F238E27FC236}">
                  <a16:creationId xmlns:a16="http://schemas.microsoft.com/office/drawing/2014/main" id="{3481C1E9-EB50-E5EF-FFF2-20AA3A27EF01}"/>
                </a:ext>
              </a:extLst>
            </p:cNvPr>
            <p:cNvGrpSpPr/>
            <p:nvPr/>
          </p:nvGrpSpPr>
          <p:grpSpPr>
            <a:xfrm>
              <a:off x="988552" y="2065042"/>
              <a:ext cx="5507594" cy="2783302"/>
              <a:chOff x="1205416" y="2191498"/>
              <a:chExt cx="5507594" cy="2783302"/>
            </a:xfrm>
          </p:grpSpPr>
          <p:grpSp>
            <p:nvGrpSpPr>
              <p:cNvPr id="11" name="Group 10">
                <a:extLst>
                  <a:ext uri="{FF2B5EF4-FFF2-40B4-BE49-F238E27FC236}">
                    <a16:creationId xmlns:a16="http://schemas.microsoft.com/office/drawing/2014/main" id="{4C38DA23-D881-8C29-C15A-4994414C5701}"/>
                  </a:ext>
                </a:extLst>
              </p:cNvPr>
              <p:cNvGrpSpPr/>
              <p:nvPr/>
            </p:nvGrpSpPr>
            <p:grpSpPr>
              <a:xfrm>
                <a:off x="6255715" y="3606258"/>
                <a:ext cx="457295" cy="457200"/>
                <a:chOff x="7541465" y="2679700"/>
                <a:chExt cx="622300" cy="620928"/>
              </a:xfrm>
            </p:grpSpPr>
            <p:sp>
              <p:nvSpPr>
                <p:cNvPr id="29" name="Oval 28">
                  <a:extLst>
                    <a:ext uri="{FF2B5EF4-FFF2-40B4-BE49-F238E27FC236}">
                      <a16:creationId xmlns:a16="http://schemas.microsoft.com/office/drawing/2014/main" id="{64A4DE91-5FDA-5877-9261-D7046B47C422}"/>
                    </a:ext>
                  </a:extLst>
                </p:cNvPr>
                <p:cNvSpPr>
                  <a:spLocks noChangeAspect="1"/>
                </p:cNvSpPr>
                <p:nvPr/>
              </p:nvSpPr>
              <p:spPr>
                <a:xfrm>
                  <a:off x="7541465" y="2679700"/>
                  <a:ext cx="622299" cy="620928"/>
                </a:xfrm>
                <a:prstGeom prst="ellipse">
                  <a:avLst/>
                </a:prstGeom>
                <a:solidFill>
                  <a:srgbClr val="F68B1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Arial"/>
                    <a:ea typeface="+mn-ea"/>
                    <a:cs typeface="+mn-cs"/>
                  </a:endParaRPr>
                </a:p>
              </p:txBody>
            </p:sp>
            <p:sp>
              <p:nvSpPr>
                <p:cNvPr id="30" name="TextBox 29">
                  <a:extLst>
                    <a:ext uri="{FF2B5EF4-FFF2-40B4-BE49-F238E27FC236}">
                      <a16:creationId xmlns:a16="http://schemas.microsoft.com/office/drawing/2014/main" id="{40D8619C-14F9-22C0-5982-3000FE22C14E}"/>
                    </a:ext>
                  </a:extLst>
                </p:cNvPr>
                <p:cNvSpPr txBox="1"/>
                <p:nvPr/>
              </p:nvSpPr>
              <p:spPr>
                <a:xfrm>
                  <a:off x="7541465" y="2822968"/>
                  <a:ext cx="622300" cy="28276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a:rPr>
                    <a:t>21%</a:t>
                  </a:r>
                </a:p>
              </p:txBody>
            </p:sp>
          </p:grpSp>
          <p:grpSp>
            <p:nvGrpSpPr>
              <p:cNvPr id="12" name="Group 11">
                <a:extLst>
                  <a:ext uri="{FF2B5EF4-FFF2-40B4-BE49-F238E27FC236}">
                    <a16:creationId xmlns:a16="http://schemas.microsoft.com/office/drawing/2014/main" id="{61A5B820-CF8C-D044-D509-9269A5D614A5}"/>
                  </a:ext>
                </a:extLst>
              </p:cNvPr>
              <p:cNvGrpSpPr/>
              <p:nvPr/>
            </p:nvGrpSpPr>
            <p:grpSpPr>
              <a:xfrm>
                <a:off x="5891816" y="4517600"/>
                <a:ext cx="457293" cy="457200"/>
                <a:chOff x="7581900" y="2679700"/>
                <a:chExt cx="622300" cy="620928"/>
              </a:xfrm>
            </p:grpSpPr>
            <p:sp>
              <p:nvSpPr>
                <p:cNvPr id="27" name="Oval 26">
                  <a:extLst>
                    <a:ext uri="{FF2B5EF4-FFF2-40B4-BE49-F238E27FC236}">
                      <a16:creationId xmlns:a16="http://schemas.microsoft.com/office/drawing/2014/main" id="{1C4764C9-9805-D991-C46D-8C4F7334D4FC}"/>
                    </a:ext>
                  </a:extLst>
                </p:cNvPr>
                <p:cNvSpPr>
                  <a:spLocks noChangeAspect="1"/>
                </p:cNvSpPr>
                <p:nvPr/>
              </p:nvSpPr>
              <p:spPr>
                <a:xfrm>
                  <a:off x="7581900" y="2679700"/>
                  <a:ext cx="622300" cy="620928"/>
                </a:xfrm>
                <a:prstGeom prst="ellipse">
                  <a:avLst/>
                </a:prstGeom>
                <a:solidFill>
                  <a:srgbClr val="514D8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Arial"/>
                    <a:ea typeface="+mn-ea"/>
                    <a:cs typeface="+mn-cs"/>
                  </a:endParaRPr>
                </a:p>
              </p:txBody>
            </p:sp>
            <p:sp>
              <p:nvSpPr>
                <p:cNvPr id="28" name="TextBox 27">
                  <a:extLst>
                    <a:ext uri="{FF2B5EF4-FFF2-40B4-BE49-F238E27FC236}">
                      <a16:creationId xmlns:a16="http://schemas.microsoft.com/office/drawing/2014/main" id="{791057EB-CF6A-577C-4234-781581B0A506}"/>
                    </a:ext>
                  </a:extLst>
                </p:cNvPr>
                <p:cNvSpPr txBox="1"/>
                <p:nvPr/>
              </p:nvSpPr>
              <p:spPr>
                <a:xfrm>
                  <a:off x="7581900" y="2820886"/>
                  <a:ext cx="622300" cy="28276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a:rPr>
                    <a:t>25%</a:t>
                  </a:r>
                </a:p>
              </p:txBody>
            </p:sp>
          </p:grpSp>
          <p:grpSp>
            <p:nvGrpSpPr>
              <p:cNvPr id="13" name="Group 12">
                <a:extLst>
                  <a:ext uri="{FF2B5EF4-FFF2-40B4-BE49-F238E27FC236}">
                    <a16:creationId xmlns:a16="http://schemas.microsoft.com/office/drawing/2014/main" id="{3EAE868E-7F5E-2789-9988-6C706BD499A4}"/>
                  </a:ext>
                </a:extLst>
              </p:cNvPr>
              <p:cNvGrpSpPr/>
              <p:nvPr/>
            </p:nvGrpSpPr>
            <p:grpSpPr>
              <a:xfrm>
                <a:off x="4920978" y="2447773"/>
                <a:ext cx="457293" cy="457200"/>
                <a:chOff x="7581900" y="2679700"/>
                <a:chExt cx="622300" cy="620928"/>
              </a:xfrm>
            </p:grpSpPr>
            <p:sp>
              <p:nvSpPr>
                <p:cNvPr id="25" name="Oval 24">
                  <a:extLst>
                    <a:ext uri="{FF2B5EF4-FFF2-40B4-BE49-F238E27FC236}">
                      <a16:creationId xmlns:a16="http://schemas.microsoft.com/office/drawing/2014/main" id="{DE6770C5-73F5-5EE3-7053-4DA46B203D3C}"/>
                    </a:ext>
                  </a:extLst>
                </p:cNvPr>
                <p:cNvSpPr>
                  <a:spLocks noChangeAspect="1"/>
                </p:cNvSpPr>
                <p:nvPr/>
              </p:nvSpPr>
              <p:spPr>
                <a:xfrm>
                  <a:off x="7581900" y="2679700"/>
                  <a:ext cx="622300" cy="620928"/>
                </a:xfrm>
                <a:prstGeom prst="ellipse">
                  <a:avLst/>
                </a:prstGeom>
                <a:solidFill>
                  <a:srgbClr val="65B360"/>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Arial"/>
                    <a:ea typeface="+mn-ea"/>
                    <a:cs typeface="+mn-cs"/>
                  </a:endParaRPr>
                </a:p>
              </p:txBody>
            </p:sp>
            <p:sp>
              <p:nvSpPr>
                <p:cNvPr id="26" name="TextBox 25">
                  <a:extLst>
                    <a:ext uri="{FF2B5EF4-FFF2-40B4-BE49-F238E27FC236}">
                      <a16:creationId xmlns:a16="http://schemas.microsoft.com/office/drawing/2014/main" id="{2CA3CE2C-5896-025C-B45C-D25360CBC7F9}"/>
                    </a:ext>
                  </a:extLst>
                </p:cNvPr>
                <p:cNvSpPr txBox="1"/>
                <p:nvPr/>
              </p:nvSpPr>
              <p:spPr>
                <a:xfrm>
                  <a:off x="7581900" y="2820887"/>
                  <a:ext cx="622300" cy="28276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a:rPr>
                    <a:t>21%</a:t>
                  </a:r>
                </a:p>
              </p:txBody>
            </p:sp>
          </p:grpSp>
          <p:grpSp>
            <p:nvGrpSpPr>
              <p:cNvPr id="14" name="Group 13">
                <a:extLst>
                  <a:ext uri="{FF2B5EF4-FFF2-40B4-BE49-F238E27FC236}">
                    <a16:creationId xmlns:a16="http://schemas.microsoft.com/office/drawing/2014/main" id="{B8B026F4-65F6-AE80-0D0A-F03F68F8BC16}"/>
                  </a:ext>
                </a:extLst>
              </p:cNvPr>
              <p:cNvGrpSpPr/>
              <p:nvPr/>
            </p:nvGrpSpPr>
            <p:grpSpPr>
              <a:xfrm>
                <a:off x="3301790" y="2191498"/>
                <a:ext cx="468722" cy="457200"/>
                <a:chOff x="7581900" y="2714928"/>
                <a:chExt cx="637852" cy="620928"/>
              </a:xfrm>
            </p:grpSpPr>
            <p:sp>
              <p:nvSpPr>
                <p:cNvPr id="23" name="Oval 22">
                  <a:extLst>
                    <a:ext uri="{FF2B5EF4-FFF2-40B4-BE49-F238E27FC236}">
                      <a16:creationId xmlns:a16="http://schemas.microsoft.com/office/drawing/2014/main" id="{8343298E-CE29-8F10-BF1E-433AC369D563}"/>
                    </a:ext>
                  </a:extLst>
                </p:cNvPr>
                <p:cNvSpPr>
                  <a:spLocks noChangeAspect="1"/>
                </p:cNvSpPr>
                <p:nvPr/>
              </p:nvSpPr>
              <p:spPr>
                <a:xfrm>
                  <a:off x="7581900" y="2714928"/>
                  <a:ext cx="622300" cy="620928"/>
                </a:xfrm>
                <a:prstGeom prst="ellipse">
                  <a:avLst/>
                </a:prstGeom>
                <a:solidFill>
                  <a:srgbClr val="006FA1"/>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Arial"/>
                    <a:ea typeface="+mn-ea"/>
                    <a:cs typeface="+mn-cs"/>
                  </a:endParaRPr>
                </a:p>
              </p:txBody>
            </p:sp>
            <p:sp>
              <p:nvSpPr>
                <p:cNvPr id="24" name="TextBox 23">
                  <a:extLst>
                    <a:ext uri="{FF2B5EF4-FFF2-40B4-BE49-F238E27FC236}">
                      <a16:creationId xmlns:a16="http://schemas.microsoft.com/office/drawing/2014/main" id="{C0D45CC9-3892-79F0-B668-EA80F1C9089B}"/>
                    </a:ext>
                  </a:extLst>
                </p:cNvPr>
                <p:cNvSpPr txBox="1"/>
                <p:nvPr/>
              </p:nvSpPr>
              <p:spPr>
                <a:xfrm>
                  <a:off x="7597452" y="2855692"/>
                  <a:ext cx="622300" cy="28276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a:rPr>
                    <a:t>17%</a:t>
                  </a:r>
                </a:p>
              </p:txBody>
            </p:sp>
          </p:grpSp>
          <p:grpSp>
            <p:nvGrpSpPr>
              <p:cNvPr id="15" name="Group 14">
                <a:extLst>
                  <a:ext uri="{FF2B5EF4-FFF2-40B4-BE49-F238E27FC236}">
                    <a16:creationId xmlns:a16="http://schemas.microsoft.com/office/drawing/2014/main" id="{EBBEAF6A-20DB-745F-09F3-BEA82B438188}"/>
                  </a:ext>
                </a:extLst>
              </p:cNvPr>
              <p:cNvGrpSpPr/>
              <p:nvPr/>
            </p:nvGrpSpPr>
            <p:grpSpPr>
              <a:xfrm>
                <a:off x="1205416" y="2926403"/>
                <a:ext cx="457305" cy="457200"/>
                <a:chOff x="7581880" y="2679700"/>
                <a:chExt cx="622314" cy="620928"/>
              </a:xfrm>
            </p:grpSpPr>
            <p:sp>
              <p:nvSpPr>
                <p:cNvPr id="21" name="Oval 20">
                  <a:extLst>
                    <a:ext uri="{FF2B5EF4-FFF2-40B4-BE49-F238E27FC236}">
                      <a16:creationId xmlns:a16="http://schemas.microsoft.com/office/drawing/2014/main" id="{3CE5A993-DF0C-5F9F-118C-F226D7847A4A}"/>
                    </a:ext>
                  </a:extLst>
                </p:cNvPr>
                <p:cNvSpPr>
                  <a:spLocks noChangeAspect="1"/>
                </p:cNvSpPr>
                <p:nvPr/>
              </p:nvSpPr>
              <p:spPr>
                <a:xfrm>
                  <a:off x="7581880" y="2679700"/>
                  <a:ext cx="622298" cy="620928"/>
                </a:xfrm>
                <a:prstGeom prst="ellipse">
                  <a:avLst/>
                </a:prstGeom>
                <a:solidFill>
                  <a:srgbClr val="88CADE"/>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49F2737C-8DAF-ACDC-7715-6092472526CA}"/>
                    </a:ext>
                  </a:extLst>
                </p:cNvPr>
                <p:cNvSpPr txBox="1"/>
                <p:nvPr/>
              </p:nvSpPr>
              <p:spPr>
                <a:xfrm>
                  <a:off x="7581895" y="2820888"/>
                  <a:ext cx="622299" cy="34484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a:rPr>
                    <a:t>16%</a:t>
                  </a:r>
                </a:p>
              </p:txBody>
            </p:sp>
          </p:grpSp>
          <p:cxnSp>
            <p:nvCxnSpPr>
              <p:cNvPr id="16" name="Straight Connector 15">
                <a:extLst>
                  <a:ext uri="{FF2B5EF4-FFF2-40B4-BE49-F238E27FC236}">
                    <a16:creationId xmlns:a16="http://schemas.microsoft.com/office/drawing/2014/main" id="{1F0E3FB5-5E62-7994-A035-2C4278337231}"/>
                  </a:ext>
                </a:extLst>
              </p:cNvPr>
              <p:cNvCxnSpPr>
                <a:cxnSpLocks/>
              </p:cNvCxnSpPr>
              <p:nvPr/>
            </p:nvCxnSpPr>
            <p:spPr>
              <a:xfrm flipH="1">
                <a:off x="3230678" y="2579062"/>
                <a:ext cx="142208" cy="202390"/>
              </a:xfrm>
              <a:prstGeom prst="line">
                <a:avLst/>
              </a:prstGeom>
              <a:noFill/>
              <a:ln w="12700" cap="flat" cmpd="sng" algn="ctr">
                <a:solidFill>
                  <a:srgbClr val="006FA1"/>
                </a:solidFill>
                <a:prstDash val="solid"/>
              </a:ln>
              <a:effectLst/>
            </p:spPr>
          </p:cxnSp>
          <p:cxnSp>
            <p:nvCxnSpPr>
              <p:cNvPr id="17" name="Straight Connector 16">
                <a:extLst>
                  <a:ext uri="{FF2B5EF4-FFF2-40B4-BE49-F238E27FC236}">
                    <a16:creationId xmlns:a16="http://schemas.microsoft.com/office/drawing/2014/main" id="{F35E6222-E1C0-4B38-D16F-44CE274909CD}"/>
                  </a:ext>
                </a:extLst>
              </p:cNvPr>
              <p:cNvCxnSpPr>
                <a:cxnSpLocks/>
              </p:cNvCxnSpPr>
              <p:nvPr/>
            </p:nvCxnSpPr>
            <p:spPr>
              <a:xfrm flipH="1">
                <a:off x="4849874" y="2834846"/>
                <a:ext cx="142208" cy="202390"/>
              </a:xfrm>
              <a:prstGeom prst="line">
                <a:avLst/>
              </a:prstGeom>
              <a:noFill/>
              <a:ln w="12700" cap="flat" cmpd="sng" algn="ctr">
                <a:solidFill>
                  <a:srgbClr val="65B360"/>
                </a:solidFill>
                <a:prstDash val="solid"/>
              </a:ln>
              <a:effectLst/>
            </p:spPr>
          </p:cxnSp>
          <p:cxnSp>
            <p:nvCxnSpPr>
              <p:cNvPr id="18" name="Straight Connector 17">
                <a:extLst>
                  <a:ext uri="{FF2B5EF4-FFF2-40B4-BE49-F238E27FC236}">
                    <a16:creationId xmlns:a16="http://schemas.microsoft.com/office/drawing/2014/main" id="{89BB4122-C4FA-C0B3-7F94-AC67EF27A685}"/>
                  </a:ext>
                </a:extLst>
              </p:cNvPr>
              <p:cNvCxnSpPr>
                <a:cxnSpLocks/>
              </p:cNvCxnSpPr>
              <p:nvPr/>
            </p:nvCxnSpPr>
            <p:spPr>
              <a:xfrm rot="16200000" flipH="1">
                <a:off x="5762338" y="4476227"/>
                <a:ext cx="133250" cy="215997"/>
              </a:xfrm>
              <a:prstGeom prst="line">
                <a:avLst/>
              </a:prstGeom>
              <a:noFill/>
              <a:ln w="12700" cap="flat" cmpd="sng" algn="ctr">
                <a:solidFill>
                  <a:srgbClr val="514D85"/>
                </a:solidFill>
                <a:prstDash val="solid"/>
              </a:ln>
              <a:effectLst/>
            </p:spPr>
          </p:cxnSp>
          <p:cxnSp>
            <p:nvCxnSpPr>
              <p:cNvPr id="19" name="Straight Connector 18">
                <a:extLst>
                  <a:ext uri="{FF2B5EF4-FFF2-40B4-BE49-F238E27FC236}">
                    <a16:creationId xmlns:a16="http://schemas.microsoft.com/office/drawing/2014/main" id="{E5340117-AC37-5553-F65F-5BDC36CE6E04}"/>
                  </a:ext>
                </a:extLst>
              </p:cNvPr>
              <p:cNvCxnSpPr>
                <a:cxnSpLocks/>
              </p:cNvCxnSpPr>
              <p:nvPr/>
            </p:nvCxnSpPr>
            <p:spPr>
              <a:xfrm rot="16200000" flipH="1">
                <a:off x="6119685" y="3539682"/>
                <a:ext cx="133250" cy="215997"/>
              </a:xfrm>
              <a:prstGeom prst="line">
                <a:avLst/>
              </a:prstGeom>
              <a:noFill/>
              <a:ln w="12700" cap="flat" cmpd="sng" algn="ctr">
                <a:solidFill>
                  <a:srgbClr val="F68B1F"/>
                </a:solidFill>
                <a:prstDash val="solid"/>
              </a:ln>
              <a:effectLst/>
            </p:spPr>
          </p:cxnSp>
          <p:cxnSp>
            <p:nvCxnSpPr>
              <p:cNvPr id="20" name="Straight Connector 19">
                <a:extLst>
                  <a:ext uri="{FF2B5EF4-FFF2-40B4-BE49-F238E27FC236}">
                    <a16:creationId xmlns:a16="http://schemas.microsoft.com/office/drawing/2014/main" id="{66CE469B-F5CD-9792-2900-3FD38B7F5E78}"/>
                  </a:ext>
                </a:extLst>
              </p:cNvPr>
              <p:cNvCxnSpPr>
                <a:cxnSpLocks/>
              </p:cNvCxnSpPr>
              <p:nvPr/>
            </p:nvCxnSpPr>
            <p:spPr>
              <a:xfrm rot="16200000" flipH="1">
                <a:off x="1671072" y="3208979"/>
                <a:ext cx="133250" cy="215997"/>
              </a:xfrm>
              <a:prstGeom prst="line">
                <a:avLst/>
              </a:prstGeom>
              <a:noFill/>
              <a:ln w="12700" cap="flat" cmpd="sng" algn="ctr">
                <a:solidFill>
                  <a:srgbClr val="88CADE"/>
                </a:solidFill>
                <a:prstDash val="solid"/>
              </a:ln>
              <a:effectLst/>
            </p:spPr>
          </p:cxnSp>
        </p:grpSp>
      </p:grpSp>
    </p:spTree>
    <p:extLst>
      <p:ext uri="{BB962C8B-B14F-4D97-AF65-F5344CB8AC3E}">
        <p14:creationId xmlns:p14="http://schemas.microsoft.com/office/powerpoint/2010/main" val="936508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shadeToTitle="1">
        <a:solidFill>
          <a:srgbClr val="FDF0E7"/>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857876"/>
            <a:ext cx="12192000" cy="1000125"/>
          </a:xfrm>
          <a:prstGeom prst="rect">
            <a:avLst/>
          </a:prstGeom>
        </p:spPr>
      </p:pic>
      <p:sp>
        <p:nvSpPr>
          <p:cNvPr id="2" name="Title 1"/>
          <p:cNvSpPr>
            <a:spLocks noGrp="1"/>
          </p:cNvSpPr>
          <p:nvPr>
            <p:ph type="title"/>
          </p:nvPr>
        </p:nvSpPr>
        <p:spPr>
          <a:xfrm>
            <a:off x="958273" y="89059"/>
            <a:ext cx="8684491" cy="833223"/>
          </a:xfrm>
        </p:spPr>
        <p:txBody>
          <a:bodyPr>
            <a:normAutofit/>
          </a:bodyPr>
          <a:lstStyle/>
          <a:p>
            <a:pPr algn="ctr"/>
            <a:r>
              <a:rPr lang="en-US" sz="3600" b="1" dirty="0">
                <a:solidFill>
                  <a:schemeClr val="accent1">
                    <a:lumMod val="75000"/>
                  </a:schemeClr>
                </a:solidFill>
              </a:rPr>
              <a:t>By region of the US</a:t>
            </a:r>
          </a:p>
        </p:txBody>
      </p:sp>
      <p:sp>
        <p:nvSpPr>
          <p:cNvPr id="7" name="TextBox 6"/>
          <p:cNvSpPr txBox="1"/>
          <p:nvPr/>
        </p:nvSpPr>
        <p:spPr>
          <a:xfrm>
            <a:off x="6295424" y="5851854"/>
            <a:ext cx="5611091" cy="307777"/>
          </a:xfrm>
          <a:prstGeom prst="rect">
            <a:avLst/>
          </a:prstGeom>
          <a:noFill/>
        </p:spPr>
        <p:txBody>
          <a:bodyPr wrap="square" rtlCol="0">
            <a:spAutoFit/>
          </a:bodyPr>
          <a:lstStyle/>
          <a:p>
            <a:r>
              <a:rPr lang="en-US" sz="1400" dirty="0">
                <a:solidFill>
                  <a:schemeClr val="bg1"/>
                </a:solidFill>
                <a:latin typeface="Arial Bold" panose="020B0704020202020204" pitchFamily="34" charset="0"/>
                <a:cs typeface="Arial Bold" panose="020B0704020202020204" pitchFamily="34" charset="0"/>
              </a:rPr>
              <a:t>Conference on </a:t>
            </a:r>
          </a:p>
        </p:txBody>
      </p:sp>
      <p:sp>
        <p:nvSpPr>
          <p:cNvPr id="8" name="TextBox 7"/>
          <p:cNvSpPr txBox="1"/>
          <p:nvPr/>
        </p:nvSpPr>
        <p:spPr>
          <a:xfrm>
            <a:off x="6295424" y="6114854"/>
            <a:ext cx="5611091" cy="677108"/>
          </a:xfrm>
          <a:prstGeom prst="rect">
            <a:avLst/>
          </a:prstGeom>
          <a:noFill/>
        </p:spPr>
        <p:txBody>
          <a:bodyPr wrap="square" rtlCol="0">
            <a:spAutoFit/>
          </a:bodyPr>
          <a:lstStyle/>
          <a:p>
            <a:r>
              <a:rPr lang="en-US" sz="1900" dirty="0">
                <a:solidFill>
                  <a:schemeClr val="bg1"/>
                </a:solidFill>
                <a:latin typeface="Arial Bold" panose="020B0704020202020204" pitchFamily="34" charset="0"/>
                <a:cs typeface="Arial Bold" panose="020B0704020202020204" pitchFamily="34" charset="0"/>
              </a:rPr>
              <a:t>Innovations in Travel Analysis and Planning</a:t>
            </a:r>
          </a:p>
          <a:p>
            <a:endParaRPr lang="en-US" sz="1900" dirty="0">
              <a:latin typeface="Arial Black" panose="020B0A04020102020204" pitchFamily="34" charset="0"/>
              <a:cs typeface="Arial Bold" panose="020B0704020202020204" pitchFamily="34" charset="0"/>
            </a:endParaRPr>
          </a:p>
        </p:txBody>
      </p:sp>
      <p:pic>
        <p:nvPicPr>
          <p:cNvPr id="6" name="Picture 5">
            <a:extLst>
              <a:ext uri="{FF2B5EF4-FFF2-40B4-BE49-F238E27FC236}">
                <a16:creationId xmlns:a16="http://schemas.microsoft.com/office/drawing/2014/main" id="{AA2642D5-2440-0A75-FFEA-CB22D4EEEA23}"/>
              </a:ext>
            </a:extLst>
          </p:cNvPr>
          <p:cNvPicPr>
            <a:picLocks noChangeAspect="1"/>
          </p:cNvPicPr>
          <p:nvPr/>
        </p:nvPicPr>
        <p:blipFill>
          <a:blip r:embed="rId3"/>
          <a:stretch>
            <a:fillRect/>
          </a:stretch>
        </p:blipFill>
        <p:spPr>
          <a:xfrm>
            <a:off x="10836047" y="6514058"/>
            <a:ext cx="1213209" cy="310923"/>
          </a:xfrm>
          <a:prstGeom prst="rect">
            <a:avLst/>
          </a:prstGeom>
        </p:spPr>
      </p:pic>
      <p:graphicFrame>
        <p:nvGraphicFramePr>
          <p:cNvPr id="4" name="Chart 3">
            <a:extLst>
              <a:ext uri="{FF2B5EF4-FFF2-40B4-BE49-F238E27FC236}">
                <a16:creationId xmlns:a16="http://schemas.microsoft.com/office/drawing/2014/main" id="{02FC27DA-6D4A-6EFF-D87E-2889C0958D91}"/>
              </a:ext>
            </a:extLst>
          </p:cNvPr>
          <p:cNvGraphicFramePr>
            <a:graphicFrameLocks/>
          </p:cNvGraphicFramePr>
          <p:nvPr>
            <p:extLst>
              <p:ext uri="{D42A27DB-BD31-4B8C-83A1-F6EECF244321}">
                <p14:modId xmlns:p14="http://schemas.microsoft.com/office/powerpoint/2010/main" val="4133365595"/>
              </p:ext>
            </p:extLst>
          </p:nvPr>
        </p:nvGraphicFramePr>
        <p:xfrm>
          <a:off x="958273" y="813765"/>
          <a:ext cx="9877774" cy="4972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64660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shadeToTitle="1">
        <a:solidFill>
          <a:srgbClr val="FDF0E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4235"/>
            <a:ext cx="6892636" cy="833223"/>
          </a:xfrm>
        </p:spPr>
        <p:txBody>
          <a:bodyPr>
            <a:normAutofit/>
          </a:bodyPr>
          <a:lstStyle/>
          <a:p>
            <a:pPr algn="ctr"/>
            <a:r>
              <a:rPr lang="en-US" sz="3600" b="1" dirty="0">
                <a:solidFill>
                  <a:srgbClr val="0070C0"/>
                </a:solidFill>
              </a:rPr>
              <a:t>Research Method</a:t>
            </a:r>
          </a:p>
        </p:txBody>
      </p:sp>
      <p:sp>
        <p:nvSpPr>
          <p:cNvPr id="3" name="Content Placeholder 2"/>
          <p:cNvSpPr>
            <a:spLocks noGrp="1"/>
          </p:cNvSpPr>
          <p:nvPr>
            <p:ph idx="1"/>
          </p:nvPr>
        </p:nvSpPr>
        <p:spPr>
          <a:xfrm>
            <a:off x="887835" y="1554673"/>
            <a:ext cx="10515600" cy="4223958"/>
          </a:xfrm>
        </p:spPr>
        <p:txBody>
          <a:bodyPr>
            <a:noAutofit/>
          </a:bodyPr>
          <a:lstStyle/>
          <a:p>
            <a:pPr>
              <a:lnSpc>
                <a:spcPct val="120000"/>
              </a:lnSpc>
            </a:pPr>
            <a:r>
              <a:rPr lang="en-US" sz="2200" dirty="0"/>
              <a:t>Used IPUMS to extract American Communities Survey (ACS) PUMS microdata from 2006 to 2023, and to extract American Time Use Survey (ATUS) data from 2006 to 2024. Saved many hours of potential work! </a:t>
            </a:r>
          </a:p>
          <a:p>
            <a:pPr>
              <a:lnSpc>
                <a:spcPct val="120000"/>
              </a:lnSpc>
            </a:pPr>
            <a:r>
              <a:rPr lang="en-US" sz="2200" dirty="0"/>
              <a:t>(Also used 2024 ACS 1-year aggregate tables released last week)</a:t>
            </a:r>
          </a:p>
          <a:p>
            <a:pPr>
              <a:lnSpc>
                <a:spcPct val="120000"/>
              </a:lnSpc>
            </a:pPr>
            <a:r>
              <a:rPr lang="en-US" sz="2200" dirty="0"/>
              <a:t>Carried out descriptive analysis to examine changes in how many people were working from home and who those people were, and to compare the two data sources. </a:t>
            </a:r>
          </a:p>
          <a:p>
            <a:pPr>
              <a:lnSpc>
                <a:spcPct val="120000"/>
              </a:lnSpc>
            </a:pPr>
            <a:r>
              <a:rPr lang="en-US" sz="2200" dirty="0"/>
              <a:t>An extension of the presentation “</a:t>
            </a:r>
            <a:r>
              <a:rPr lang="en-US" sz="2200" dirty="0">
                <a:latin typeface="Arial" panose="020B0604020202020204" pitchFamily="34" charset="0"/>
                <a:cs typeface="Arial" panose="020B0604020202020204" pitchFamily="34" charset="0"/>
              </a:rPr>
              <a:t>A Deep Dive into the Increase in Working from Home and Related Effects on Equity and Travel” at the 2023 TRB Conference on Innovations in Travel Analysis and Planning</a:t>
            </a:r>
            <a:r>
              <a:rPr lang="en-US" sz="2000" dirty="0">
                <a:latin typeface="Arial" panose="020B0604020202020204" pitchFamily="34" charset="0"/>
                <a:cs typeface="Arial" panose="020B0604020202020204" pitchFamily="34" charset="0"/>
              </a:rPr>
              <a:t>. </a:t>
            </a:r>
            <a:endParaRPr lang="en-US" sz="2000" dirty="0"/>
          </a:p>
        </p:txBody>
      </p:sp>
      <p:pic>
        <p:nvPicPr>
          <p:cNvPr id="5" name="Picture 4">
            <a:extLst>
              <a:ext uri="{FF2B5EF4-FFF2-40B4-BE49-F238E27FC236}">
                <a16:creationId xmlns:a16="http://schemas.microsoft.com/office/drawing/2014/main" id="{1933DF0B-E37B-64C3-FA0C-694A88A9FCFF}"/>
              </a:ext>
            </a:extLst>
          </p:cNvPr>
          <p:cNvPicPr>
            <a:picLocks noChangeAspect="1"/>
          </p:cNvPicPr>
          <p:nvPr/>
        </p:nvPicPr>
        <p:blipFill>
          <a:blip r:embed="rId2"/>
          <a:stretch>
            <a:fillRect/>
          </a:stretch>
        </p:blipFill>
        <p:spPr>
          <a:xfrm>
            <a:off x="7539213" y="349978"/>
            <a:ext cx="3864222" cy="816385"/>
          </a:xfrm>
          <a:prstGeom prst="rect">
            <a:avLst/>
          </a:prstGeom>
          <a:effectLst>
            <a:outerShdw blurRad="50800" dist="50800" dir="5400000" algn="ctr" rotWithShape="0">
              <a:srgbClr val="000000">
                <a:alpha val="81000"/>
              </a:srgbClr>
            </a:outerShdw>
          </a:effectLst>
        </p:spPr>
      </p:pic>
      <p:pic>
        <p:nvPicPr>
          <p:cNvPr id="6" name="Picture 5">
            <a:extLst>
              <a:ext uri="{FF2B5EF4-FFF2-40B4-BE49-F238E27FC236}">
                <a16:creationId xmlns:a16="http://schemas.microsoft.com/office/drawing/2014/main" id="{4C24C885-2FFF-23E7-73B3-FC81A36D0FDB}"/>
              </a:ext>
            </a:extLst>
          </p:cNvPr>
          <p:cNvPicPr>
            <a:picLocks noChangeAspect="1"/>
          </p:cNvPicPr>
          <p:nvPr/>
        </p:nvPicPr>
        <p:blipFill>
          <a:blip r:embed="rId3"/>
          <a:srcRect t="30319" b="42871"/>
          <a:stretch>
            <a:fillRect/>
          </a:stretch>
        </p:blipFill>
        <p:spPr>
          <a:xfrm>
            <a:off x="7277100" y="6162523"/>
            <a:ext cx="4914900" cy="690997"/>
          </a:xfrm>
          <a:prstGeom prst="rect">
            <a:avLst/>
          </a:prstGeom>
        </p:spPr>
      </p:pic>
    </p:spTree>
    <p:extLst>
      <p:ext uri="{BB962C8B-B14F-4D97-AF65-F5344CB8AC3E}">
        <p14:creationId xmlns:p14="http://schemas.microsoft.com/office/powerpoint/2010/main" val="2896923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shadeToTitle="1">
        <a:solidFill>
          <a:srgbClr val="FDF0E7"/>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857876"/>
            <a:ext cx="12192000" cy="1000125"/>
          </a:xfrm>
          <a:prstGeom prst="rect">
            <a:avLst/>
          </a:prstGeom>
        </p:spPr>
      </p:pic>
      <p:sp>
        <p:nvSpPr>
          <p:cNvPr id="2" name="Title 1"/>
          <p:cNvSpPr>
            <a:spLocks noGrp="1"/>
          </p:cNvSpPr>
          <p:nvPr>
            <p:ph type="title"/>
          </p:nvPr>
        </p:nvSpPr>
        <p:spPr>
          <a:xfrm>
            <a:off x="958273" y="89059"/>
            <a:ext cx="9977582" cy="723741"/>
          </a:xfrm>
        </p:spPr>
        <p:txBody>
          <a:bodyPr>
            <a:normAutofit/>
          </a:bodyPr>
          <a:lstStyle/>
          <a:p>
            <a:pPr algn="ctr"/>
            <a:r>
              <a:rPr lang="en-US" sz="3600" b="1" dirty="0">
                <a:solidFill>
                  <a:schemeClr val="accent1">
                    <a:lumMod val="75000"/>
                  </a:schemeClr>
                </a:solidFill>
              </a:rPr>
              <a:t>By state (selected states)</a:t>
            </a:r>
          </a:p>
        </p:txBody>
      </p:sp>
      <p:sp>
        <p:nvSpPr>
          <p:cNvPr id="7" name="TextBox 6"/>
          <p:cNvSpPr txBox="1"/>
          <p:nvPr/>
        </p:nvSpPr>
        <p:spPr>
          <a:xfrm>
            <a:off x="6295424" y="5851854"/>
            <a:ext cx="5611091" cy="307777"/>
          </a:xfrm>
          <a:prstGeom prst="rect">
            <a:avLst/>
          </a:prstGeom>
          <a:noFill/>
        </p:spPr>
        <p:txBody>
          <a:bodyPr wrap="square" rtlCol="0">
            <a:spAutoFit/>
          </a:bodyPr>
          <a:lstStyle/>
          <a:p>
            <a:r>
              <a:rPr lang="en-US" sz="1400" dirty="0">
                <a:solidFill>
                  <a:schemeClr val="bg1"/>
                </a:solidFill>
                <a:latin typeface="Arial Bold" panose="020B0704020202020204" pitchFamily="34" charset="0"/>
                <a:cs typeface="Arial Bold" panose="020B0704020202020204" pitchFamily="34" charset="0"/>
              </a:rPr>
              <a:t>Conference on </a:t>
            </a:r>
          </a:p>
        </p:txBody>
      </p:sp>
      <p:sp>
        <p:nvSpPr>
          <p:cNvPr id="8" name="TextBox 7"/>
          <p:cNvSpPr txBox="1"/>
          <p:nvPr/>
        </p:nvSpPr>
        <p:spPr>
          <a:xfrm>
            <a:off x="6295424" y="6114854"/>
            <a:ext cx="5611091" cy="677108"/>
          </a:xfrm>
          <a:prstGeom prst="rect">
            <a:avLst/>
          </a:prstGeom>
          <a:noFill/>
        </p:spPr>
        <p:txBody>
          <a:bodyPr wrap="square" rtlCol="0">
            <a:spAutoFit/>
          </a:bodyPr>
          <a:lstStyle/>
          <a:p>
            <a:r>
              <a:rPr lang="en-US" sz="1900" dirty="0">
                <a:solidFill>
                  <a:schemeClr val="bg1"/>
                </a:solidFill>
                <a:latin typeface="Arial Bold" panose="020B0704020202020204" pitchFamily="34" charset="0"/>
                <a:cs typeface="Arial Bold" panose="020B0704020202020204" pitchFamily="34" charset="0"/>
              </a:rPr>
              <a:t>Innovations in Travel Analysis and Planning</a:t>
            </a:r>
          </a:p>
          <a:p>
            <a:endParaRPr lang="en-US" sz="1900" dirty="0">
              <a:latin typeface="Arial Black" panose="020B0A04020102020204" pitchFamily="34" charset="0"/>
              <a:cs typeface="Arial Bold" panose="020B0704020202020204" pitchFamily="34" charset="0"/>
            </a:endParaRPr>
          </a:p>
        </p:txBody>
      </p:sp>
      <p:pic>
        <p:nvPicPr>
          <p:cNvPr id="6" name="Picture 5">
            <a:extLst>
              <a:ext uri="{FF2B5EF4-FFF2-40B4-BE49-F238E27FC236}">
                <a16:creationId xmlns:a16="http://schemas.microsoft.com/office/drawing/2014/main" id="{AA2642D5-2440-0A75-FFEA-CB22D4EEEA23}"/>
              </a:ext>
            </a:extLst>
          </p:cNvPr>
          <p:cNvPicPr>
            <a:picLocks noChangeAspect="1"/>
          </p:cNvPicPr>
          <p:nvPr/>
        </p:nvPicPr>
        <p:blipFill>
          <a:blip r:embed="rId3"/>
          <a:stretch>
            <a:fillRect/>
          </a:stretch>
        </p:blipFill>
        <p:spPr>
          <a:xfrm>
            <a:off x="10836047" y="6514058"/>
            <a:ext cx="1213209" cy="310923"/>
          </a:xfrm>
          <a:prstGeom prst="rect">
            <a:avLst/>
          </a:prstGeom>
        </p:spPr>
      </p:pic>
      <p:graphicFrame>
        <p:nvGraphicFramePr>
          <p:cNvPr id="3" name="Chart 2">
            <a:extLst>
              <a:ext uri="{FF2B5EF4-FFF2-40B4-BE49-F238E27FC236}">
                <a16:creationId xmlns:a16="http://schemas.microsoft.com/office/drawing/2014/main" id="{2B0F11BC-1705-7842-A4DF-2F1306245E74}"/>
              </a:ext>
            </a:extLst>
          </p:cNvPr>
          <p:cNvGraphicFramePr>
            <a:graphicFrameLocks/>
          </p:cNvGraphicFramePr>
          <p:nvPr>
            <p:extLst>
              <p:ext uri="{D42A27DB-BD31-4B8C-83A1-F6EECF244321}">
                <p14:modId xmlns:p14="http://schemas.microsoft.com/office/powerpoint/2010/main" val="2672031623"/>
              </p:ext>
            </p:extLst>
          </p:nvPr>
        </p:nvGraphicFramePr>
        <p:xfrm>
          <a:off x="958273" y="738864"/>
          <a:ext cx="10275454" cy="504695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A1CD7458-0924-2F77-F0A4-11A0B1424040}"/>
              </a:ext>
            </a:extLst>
          </p:cNvPr>
          <p:cNvSpPr txBox="1"/>
          <p:nvPr/>
        </p:nvSpPr>
        <p:spPr>
          <a:xfrm>
            <a:off x="1708728" y="2281381"/>
            <a:ext cx="979055" cy="584775"/>
          </a:xfrm>
          <a:prstGeom prst="rect">
            <a:avLst/>
          </a:prstGeom>
          <a:gradFill>
            <a:gsLst>
              <a:gs pos="0">
                <a:schemeClr val="accent5">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p:spPr>
        <p:txBody>
          <a:bodyPr wrap="square" rtlCol="0">
            <a:spAutoFit/>
          </a:bodyPr>
          <a:lstStyle/>
          <a:p>
            <a:pPr algn="ctr"/>
            <a:r>
              <a:rPr lang="en-US" sz="1600" dirty="0"/>
              <a:t>2 lowest states</a:t>
            </a:r>
          </a:p>
        </p:txBody>
      </p:sp>
    </p:spTree>
    <p:extLst>
      <p:ext uri="{BB962C8B-B14F-4D97-AF65-F5344CB8AC3E}">
        <p14:creationId xmlns:p14="http://schemas.microsoft.com/office/powerpoint/2010/main" val="3379975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shadeToTitle="1">
        <a:solidFill>
          <a:srgbClr val="FDF0E7"/>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857876"/>
            <a:ext cx="12192000" cy="1000125"/>
          </a:xfrm>
          <a:prstGeom prst="rect">
            <a:avLst/>
          </a:prstGeom>
        </p:spPr>
      </p:pic>
      <p:sp>
        <p:nvSpPr>
          <p:cNvPr id="2" name="Title 1"/>
          <p:cNvSpPr>
            <a:spLocks noGrp="1"/>
          </p:cNvSpPr>
          <p:nvPr>
            <p:ph type="title"/>
          </p:nvPr>
        </p:nvSpPr>
        <p:spPr>
          <a:xfrm>
            <a:off x="958273" y="89059"/>
            <a:ext cx="8684491" cy="833223"/>
          </a:xfrm>
        </p:spPr>
        <p:txBody>
          <a:bodyPr>
            <a:normAutofit/>
          </a:bodyPr>
          <a:lstStyle/>
          <a:p>
            <a:pPr algn="ctr"/>
            <a:r>
              <a:rPr lang="en-US" sz="3600" b="1" dirty="0">
                <a:solidFill>
                  <a:schemeClr val="accent1">
                    <a:lumMod val="75000"/>
                  </a:schemeClr>
                </a:solidFill>
              </a:rPr>
              <a:t>By PUMA population density quintile</a:t>
            </a:r>
          </a:p>
        </p:txBody>
      </p:sp>
      <p:sp>
        <p:nvSpPr>
          <p:cNvPr id="7" name="TextBox 6"/>
          <p:cNvSpPr txBox="1"/>
          <p:nvPr/>
        </p:nvSpPr>
        <p:spPr>
          <a:xfrm>
            <a:off x="6295424" y="5851854"/>
            <a:ext cx="5611091" cy="307777"/>
          </a:xfrm>
          <a:prstGeom prst="rect">
            <a:avLst/>
          </a:prstGeom>
          <a:noFill/>
        </p:spPr>
        <p:txBody>
          <a:bodyPr wrap="square" rtlCol="0">
            <a:spAutoFit/>
          </a:bodyPr>
          <a:lstStyle/>
          <a:p>
            <a:r>
              <a:rPr lang="en-US" sz="1400" dirty="0">
                <a:solidFill>
                  <a:schemeClr val="bg1"/>
                </a:solidFill>
                <a:latin typeface="Arial Bold" panose="020B0704020202020204" pitchFamily="34" charset="0"/>
                <a:cs typeface="Arial Bold" panose="020B0704020202020204" pitchFamily="34" charset="0"/>
              </a:rPr>
              <a:t>Conference on </a:t>
            </a:r>
          </a:p>
        </p:txBody>
      </p:sp>
      <p:sp>
        <p:nvSpPr>
          <p:cNvPr id="8" name="TextBox 7"/>
          <p:cNvSpPr txBox="1"/>
          <p:nvPr/>
        </p:nvSpPr>
        <p:spPr>
          <a:xfrm>
            <a:off x="6295424" y="6114854"/>
            <a:ext cx="5611091" cy="677108"/>
          </a:xfrm>
          <a:prstGeom prst="rect">
            <a:avLst/>
          </a:prstGeom>
          <a:noFill/>
        </p:spPr>
        <p:txBody>
          <a:bodyPr wrap="square" rtlCol="0">
            <a:spAutoFit/>
          </a:bodyPr>
          <a:lstStyle/>
          <a:p>
            <a:r>
              <a:rPr lang="en-US" sz="1900" dirty="0">
                <a:solidFill>
                  <a:schemeClr val="bg1"/>
                </a:solidFill>
                <a:latin typeface="Arial Bold" panose="020B0704020202020204" pitchFamily="34" charset="0"/>
                <a:cs typeface="Arial Bold" panose="020B0704020202020204" pitchFamily="34" charset="0"/>
              </a:rPr>
              <a:t>Innovations in Travel Analysis and Planning</a:t>
            </a:r>
          </a:p>
          <a:p>
            <a:endParaRPr lang="en-US" sz="1900" dirty="0">
              <a:latin typeface="Arial Black" panose="020B0A04020102020204" pitchFamily="34" charset="0"/>
              <a:cs typeface="Arial Bold" panose="020B0704020202020204" pitchFamily="34" charset="0"/>
            </a:endParaRPr>
          </a:p>
        </p:txBody>
      </p:sp>
      <p:pic>
        <p:nvPicPr>
          <p:cNvPr id="6" name="Picture 5">
            <a:extLst>
              <a:ext uri="{FF2B5EF4-FFF2-40B4-BE49-F238E27FC236}">
                <a16:creationId xmlns:a16="http://schemas.microsoft.com/office/drawing/2014/main" id="{AA2642D5-2440-0A75-FFEA-CB22D4EEEA23}"/>
              </a:ext>
            </a:extLst>
          </p:cNvPr>
          <p:cNvPicPr>
            <a:picLocks noChangeAspect="1"/>
          </p:cNvPicPr>
          <p:nvPr/>
        </p:nvPicPr>
        <p:blipFill>
          <a:blip r:embed="rId3"/>
          <a:stretch>
            <a:fillRect/>
          </a:stretch>
        </p:blipFill>
        <p:spPr>
          <a:xfrm>
            <a:off x="10836047" y="6514058"/>
            <a:ext cx="1213209" cy="310923"/>
          </a:xfrm>
          <a:prstGeom prst="rect">
            <a:avLst/>
          </a:prstGeom>
        </p:spPr>
      </p:pic>
      <p:graphicFrame>
        <p:nvGraphicFramePr>
          <p:cNvPr id="4" name="Chart 3">
            <a:extLst>
              <a:ext uri="{FF2B5EF4-FFF2-40B4-BE49-F238E27FC236}">
                <a16:creationId xmlns:a16="http://schemas.microsoft.com/office/drawing/2014/main" id="{9FE2BC06-AA8F-3E43-2741-545CDAA844FA}"/>
              </a:ext>
            </a:extLst>
          </p:cNvPr>
          <p:cNvGraphicFramePr>
            <a:graphicFrameLocks/>
          </p:cNvGraphicFramePr>
          <p:nvPr>
            <p:extLst>
              <p:ext uri="{D42A27DB-BD31-4B8C-83A1-F6EECF244321}">
                <p14:modId xmlns:p14="http://schemas.microsoft.com/office/powerpoint/2010/main" val="1638768234"/>
              </p:ext>
            </p:extLst>
          </p:nvPr>
        </p:nvGraphicFramePr>
        <p:xfrm>
          <a:off x="665018" y="1099127"/>
          <a:ext cx="10372437" cy="46866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4428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shadeToTitle="1">
        <a:solidFill>
          <a:srgbClr val="FDF0E7"/>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857876"/>
            <a:ext cx="12192000" cy="1000125"/>
          </a:xfrm>
          <a:prstGeom prst="rect">
            <a:avLst/>
          </a:prstGeom>
        </p:spPr>
      </p:pic>
      <p:sp>
        <p:nvSpPr>
          <p:cNvPr id="2" name="Title 1"/>
          <p:cNvSpPr>
            <a:spLocks noGrp="1"/>
          </p:cNvSpPr>
          <p:nvPr>
            <p:ph type="title"/>
          </p:nvPr>
        </p:nvSpPr>
        <p:spPr>
          <a:xfrm>
            <a:off x="200683" y="159596"/>
            <a:ext cx="7277636" cy="833223"/>
          </a:xfrm>
        </p:spPr>
        <p:txBody>
          <a:bodyPr>
            <a:normAutofit/>
          </a:bodyPr>
          <a:lstStyle/>
          <a:p>
            <a:pPr algn="ctr"/>
            <a:r>
              <a:rPr lang="en-US" sz="3600" b="1" dirty="0">
                <a:solidFill>
                  <a:srgbClr val="0070C0"/>
                </a:solidFill>
              </a:rPr>
              <a:t>Summary of findings</a:t>
            </a:r>
          </a:p>
        </p:txBody>
      </p:sp>
      <p:sp>
        <p:nvSpPr>
          <p:cNvPr id="7" name="TextBox 6"/>
          <p:cNvSpPr txBox="1"/>
          <p:nvPr/>
        </p:nvSpPr>
        <p:spPr>
          <a:xfrm>
            <a:off x="6295424" y="5851854"/>
            <a:ext cx="5611091" cy="307777"/>
          </a:xfrm>
          <a:prstGeom prst="rect">
            <a:avLst/>
          </a:prstGeom>
          <a:noFill/>
        </p:spPr>
        <p:txBody>
          <a:bodyPr wrap="square" rtlCol="0">
            <a:spAutoFit/>
          </a:bodyPr>
          <a:lstStyle/>
          <a:p>
            <a:r>
              <a:rPr lang="en-US" sz="1400" dirty="0">
                <a:solidFill>
                  <a:schemeClr val="bg1"/>
                </a:solidFill>
                <a:latin typeface="Arial Bold" panose="020B0704020202020204" pitchFamily="34" charset="0"/>
                <a:cs typeface="Arial Bold" panose="020B0704020202020204" pitchFamily="34" charset="0"/>
              </a:rPr>
              <a:t>Conference on </a:t>
            </a:r>
          </a:p>
        </p:txBody>
      </p:sp>
      <p:sp>
        <p:nvSpPr>
          <p:cNvPr id="8" name="TextBox 7"/>
          <p:cNvSpPr txBox="1"/>
          <p:nvPr/>
        </p:nvSpPr>
        <p:spPr>
          <a:xfrm>
            <a:off x="6295424" y="6114854"/>
            <a:ext cx="5611091" cy="677108"/>
          </a:xfrm>
          <a:prstGeom prst="rect">
            <a:avLst/>
          </a:prstGeom>
          <a:noFill/>
        </p:spPr>
        <p:txBody>
          <a:bodyPr wrap="square" rtlCol="0">
            <a:spAutoFit/>
          </a:bodyPr>
          <a:lstStyle/>
          <a:p>
            <a:r>
              <a:rPr lang="en-US" sz="1900" dirty="0">
                <a:solidFill>
                  <a:schemeClr val="bg1"/>
                </a:solidFill>
                <a:latin typeface="Arial Bold" panose="020B0704020202020204" pitchFamily="34" charset="0"/>
                <a:cs typeface="Arial Bold" panose="020B0704020202020204" pitchFamily="34" charset="0"/>
              </a:rPr>
              <a:t>Innovations in Travel Analysis and Planning</a:t>
            </a:r>
          </a:p>
          <a:p>
            <a:endParaRPr lang="en-US" sz="1900" dirty="0">
              <a:latin typeface="Arial Black" panose="020B0A04020102020204" pitchFamily="34" charset="0"/>
              <a:cs typeface="Arial Bold" panose="020B0704020202020204" pitchFamily="34" charset="0"/>
            </a:endParaRPr>
          </a:p>
        </p:txBody>
      </p:sp>
      <p:pic>
        <p:nvPicPr>
          <p:cNvPr id="6" name="Picture 5">
            <a:extLst>
              <a:ext uri="{FF2B5EF4-FFF2-40B4-BE49-F238E27FC236}">
                <a16:creationId xmlns:a16="http://schemas.microsoft.com/office/drawing/2014/main" id="{AA2642D5-2440-0A75-FFEA-CB22D4EEEA23}"/>
              </a:ext>
            </a:extLst>
          </p:cNvPr>
          <p:cNvPicPr>
            <a:picLocks noChangeAspect="1"/>
          </p:cNvPicPr>
          <p:nvPr/>
        </p:nvPicPr>
        <p:blipFill>
          <a:blip r:embed="rId3"/>
          <a:stretch>
            <a:fillRect/>
          </a:stretch>
        </p:blipFill>
        <p:spPr>
          <a:xfrm>
            <a:off x="10836047" y="6514058"/>
            <a:ext cx="1213209" cy="310923"/>
          </a:xfrm>
          <a:prstGeom prst="rect">
            <a:avLst/>
          </a:prstGeom>
        </p:spPr>
      </p:pic>
      <p:sp>
        <p:nvSpPr>
          <p:cNvPr id="11" name="Content Placeholder 2">
            <a:extLst>
              <a:ext uri="{FF2B5EF4-FFF2-40B4-BE49-F238E27FC236}">
                <a16:creationId xmlns:a16="http://schemas.microsoft.com/office/drawing/2014/main" id="{A6548377-356E-B2E5-0309-D05D6CAF620F}"/>
              </a:ext>
            </a:extLst>
          </p:cNvPr>
          <p:cNvSpPr txBox="1">
            <a:spLocks/>
          </p:cNvSpPr>
          <p:nvPr/>
        </p:nvSpPr>
        <p:spPr>
          <a:xfrm>
            <a:off x="604008" y="1864305"/>
            <a:ext cx="10775192" cy="3859060"/>
          </a:xfrm>
          <a:prstGeom prst="rect">
            <a:avLst/>
          </a:prstGeom>
          <a:ln>
            <a:solidFill>
              <a:srgbClr val="5B9BD5"/>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accent2"/>
                </a:solidFill>
              </a:rPr>
              <a:t>Pre-COVID</a:t>
            </a:r>
            <a:r>
              <a:rPr lang="en-US" sz="2400" dirty="0">
                <a:solidFill>
                  <a:schemeClr val="tx1">
                    <a:lumMod val="75000"/>
                    <a:lumOff val="25000"/>
                  </a:schemeClr>
                </a:solidFill>
              </a:rPr>
              <a:t>, telecommuting was most likely for </a:t>
            </a:r>
            <a:r>
              <a:rPr lang="en-US" sz="2400" b="1" dirty="0">
                <a:solidFill>
                  <a:schemeClr val="accent2"/>
                </a:solidFill>
              </a:rPr>
              <a:t>self-employed,</a:t>
            </a:r>
            <a:r>
              <a:rPr lang="en-US" sz="2400" dirty="0">
                <a:solidFill>
                  <a:schemeClr val="tx1">
                    <a:lumMod val="75000"/>
                    <a:lumOff val="25000"/>
                  </a:schemeClr>
                </a:solidFill>
              </a:rPr>
              <a:t> </a:t>
            </a:r>
            <a:r>
              <a:rPr lang="en-US" sz="2400" b="1" dirty="0">
                <a:solidFill>
                  <a:schemeClr val="accent2"/>
                </a:solidFill>
              </a:rPr>
              <a:t>part-time, </a:t>
            </a:r>
            <a:r>
              <a:rPr lang="en-US" sz="2400" dirty="0"/>
              <a:t>and</a:t>
            </a:r>
            <a:r>
              <a:rPr lang="en-US" sz="2400" b="1" dirty="0">
                <a:solidFill>
                  <a:schemeClr val="accent2"/>
                </a:solidFill>
              </a:rPr>
              <a:t> older </a:t>
            </a:r>
            <a:r>
              <a:rPr lang="en-US" sz="2400" dirty="0"/>
              <a:t>workers</a:t>
            </a:r>
            <a:r>
              <a:rPr lang="en-US" sz="2400" dirty="0">
                <a:solidFill>
                  <a:schemeClr val="tx1">
                    <a:lumMod val="75000"/>
                    <a:lumOff val="25000"/>
                  </a:schemeClr>
                </a:solidFill>
              </a:rPr>
              <a:t>, and was a </a:t>
            </a:r>
            <a:r>
              <a:rPr lang="en-US" sz="2400" b="1" dirty="0">
                <a:solidFill>
                  <a:schemeClr val="accent2"/>
                </a:solidFill>
              </a:rPr>
              <a:t>less urban </a:t>
            </a:r>
            <a:r>
              <a:rPr lang="en-US" sz="2400" dirty="0">
                <a:solidFill>
                  <a:schemeClr val="tx1">
                    <a:lumMod val="75000"/>
                    <a:lumOff val="25000"/>
                  </a:schemeClr>
                </a:solidFill>
              </a:rPr>
              <a:t>phenomenon.</a:t>
            </a:r>
          </a:p>
          <a:p>
            <a:r>
              <a:rPr lang="en-US" sz="2400" dirty="0">
                <a:solidFill>
                  <a:schemeClr val="tx1">
                    <a:lumMod val="75000"/>
                    <a:lumOff val="25000"/>
                  </a:schemeClr>
                </a:solidFill>
              </a:rPr>
              <a:t>In 2020 and 2021, workers with </a:t>
            </a:r>
            <a:r>
              <a:rPr lang="en-US" sz="2400" b="1" dirty="0">
                <a:solidFill>
                  <a:schemeClr val="accent2"/>
                </a:solidFill>
              </a:rPr>
              <a:t>higher incomes</a:t>
            </a:r>
            <a:r>
              <a:rPr lang="en-US" sz="2400" dirty="0">
                <a:solidFill>
                  <a:schemeClr val="tx1">
                    <a:lumMod val="75000"/>
                    <a:lumOff val="25000"/>
                  </a:schemeClr>
                </a:solidFill>
              </a:rPr>
              <a:t>, </a:t>
            </a:r>
            <a:r>
              <a:rPr lang="en-US" sz="2400" b="1" dirty="0">
                <a:solidFill>
                  <a:schemeClr val="accent2"/>
                </a:solidFill>
              </a:rPr>
              <a:t>higher education levels</a:t>
            </a:r>
            <a:r>
              <a:rPr lang="en-US" sz="2400" dirty="0">
                <a:solidFill>
                  <a:schemeClr val="tx1">
                    <a:lumMod val="75000"/>
                    <a:lumOff val="25000"/>
                  </a:schemeClr>
                </a:solidFill>
              </a:rPr>
              <a:t>, and in the </a:t>
            </a:r>
            <a:r>
              <a:rPr lang="en-US" sz="2400" b="1" dirty="0">
                <a:solidFill>
                  <a:schemeClr val="accent2"/>
                </a:solidFill>
              </a:rPr>
              <a:t>high tech and business service industries </a:t>
            </a:r>
            <a:r>
              <a:rPr lang="en-US" sz="2400" dirty="0">
                <a:solidFill>
                  <a:schemeClr val="tx1">
                    <a:lumMod val="75000"/>
                    <a:lumOff val="25000"/>
                  </a:schemeClr>
                </a:solidFill>
              </a:rPr>
              <a:t>had the largest growth in telecommuting. Also a shift toward </a:t>
            </a:r>
            <a:r>
              <a:rPr lang="en-US" sz="2400" b="1" dirty="0">
                <a:solidFill>
                  <a:schemeClr val="accent2"/>
                </a:solidFill>
              </a:rPr>
              <a:t>more urban </a:t>
            </a:r>
            <a:r>
              <a:rPr lang="en-US" sz="2400" dirty="0">
                <a:solidFill>
                  <a:schemeClr val="tx1">
                    <a:lumMod val="75000"/>
                    <a:lumOff val="25000"/>
                  </a:schemeClr>
                </a:solidFill>
              </a:rPr>
              <a:t>areas. </a:t>
            </a:r>
          </a:p>
          <a:p>
            <a:r>
              <a:rPr lang="en-US" sz="2400" dirty="0">
                <a:solidFill>
                  <a:schemeClr val="tx1">
                    <a:lumMod val="75000"/>
                    <a:lumOff val="25000"/>
                  </a:schemeClr>
                </a:solidFill>
              </a:rPr>
              <a:t>Even after accounting for other factors, </a:t>
            </a:r>
            <a:r>
              <a:rPr lang="en-US" sz="2400" b="1" dirty="0">
                <a:solidFill>
                  <a:schemeClr val="accent2"/>
                </a:solidFill>
              </a:rPr>
              <a:t>Black </a:t>
            </a:r>
            <a:r>
              <a:rPr lang="en-US" sz="2400" dirty="0"/>
              <a:t>and</a:t>
            </a:r>
            <a:r>
              <a:rPr lang="en-US" sz="2400" b="1" dirty="0">
                <a:solidFill>
                  <a:schemeClr val="accent2"/>
                </a:solidFill>
              </a:rPr>
              <a:t> Hispanic </a:t>
            </a:r>
            <a:r>
              <a:rPr lang="en-US" sz="2400" dirty="0">
                <a:solidFill>
                  <a:schemeClr val="tx1">
                    <a:lumMod val="75000"/>
                    <a:lumOff val="25000"/>
                  </a:schemeClr>
                </a:solidFill>
              </a:rPr>
              <a:t>workers were </a:t>
            </a:r>
            <a:r>
              <a:rPr lang="en-US" sz="2400" b="1" dirty="0">
                <a:solidFill>
                  <a:schemeClr val="accent2"/>
                </a:solidFill>
              </a:rPr>
              <a:t>less likely </a:t>
            </a:r>
            <a:r>
              <a:rPr lang="en-US" sz="2400" dirty="0">
                <a:solidFill>
                  <a:schemeClr val="tx1">
                    <a:lumMod val="75000"/>
                    <a:lumOff val="25000"/>
                  </a:schemeClr>
                </a:solidFill>
              </a:rPr>
              <a:t>to work from home than other race/ethnicity groups.</a:t>
            </a:r>
          </a:p>
          <a:p>
            <a:r>
              <a:rPr lang="en-US" sz="2400" b="1" dirty="0">
                <a:solidFill>
                  <a:schemeClr val="accent2"/>
                </a:solidFill>
              </a:rPr>
              <a:t>Women</a:t>
            </a:r>
            <a:r>
              <a:rPr lang="en-US" sz="2400" dirty="0">
                <a:solidFill>
                  <a:schemeClr val="tx1">
                    <a:lumMod val="75000"/>
                    <a:lumOff val="25000"/>
                  </a:schemeClr>
                </a:solidFill>
              </a:rPr>
              <a:t> are </a:t>
            </a:r>
            <a:r>
              <a:rPr lang="en-US" sz="2400" b="1" dirty="0">
                <a:solidFill>
                  <a:schemeClr val="accent2"/>
                </a:solidFill>
              </a:rPr>
              <a:t>still more likely </a:t>
            </a:r>
            <a:r>
              <a:rPr lang="en-US" sz="2400" dirty="0">
                <a:solidFill>
                  <a:schemeClr val="tx1">
                    <a:lumMod val="75000"/>
                    <a:lumOff val="25000"/>
                  </a:schemeClr>
                </a:solidFill>
              </a:rPr>
              <a:t>to work from home than men, particularly those with </a:t>
            </a:r>
            <a:r>
              <a:rPr lang="en-US" sz="2400" b="1" dirty="0">
                <a:solidFill>
                  <a:schemeClr val="accent2"/>
                </a:solidFill>
              </a:rPr>
              <a:t>young children</a:t>
            </a:r>
            <a:r>
              <a:rPr lang="en-US" sz="2400" dirty="0">
                <a:solidFill>
                  <a:schemeClr val="tx1">
                    <a:lumMod val="75000"/>
                    <a:lumOff val="25000"/>
                  </a:schemeClr>
                </a:solidFill>
              </a:rPr>
              <a:t>. </a:t>
            </a:r>
          </a:p>
          <a:p>
            <a:r>
              <a:rPr lang="en-US" sz="2400" dirty="0">
                <a:solidFill>
                  <a:schemeClr val="tx1">
                    <a:lumMod val="75000"/>
                    <a:lumOff val="25000"/>
                  </a:schemeClr>
                </a:solidFill>
              </a:rPr>
              <a:t>After accounting for other factors, working from home </a:t>
            </a:r>
            <a:r>
              <a:rPr lang="en-US" sz="2400" b="1" dirty="0">
                <a:solidFill>
                  <a:schemeClr val="accent2"/>
                </a:solidFill>
              </a:rPr>
              <a:t>now decreases with age  over age 45</a:t>
            </a:r>
            <a:r>
              <a:rPr lang="en-US" sz="2400" dirty="0">
                <a:solidFill>
                  <a:schemeClr val="tx1">
                    <a:lumMod val="75000"/>
                    <a:lumOff val="25000"/>
                  </a:schemeClr>
                </a:solidFill>
              </a:rPr>
              <a:t>, reversing the pre-COVID trends with age. </a:t>
            </a:r>
          </a:p>
          <a:p>
            <a:endParaRPr lang="en-US" sz="2400" dirty="0">
              <a:solidFill>
                <a:schemeClr val="tx1">
                  <a:lumMod val="75000"/>
                  <a:lumOff val="25000"/>
                </a:schemeClr>
              </a:solidFill>
            </a:endParaRPr>
          </a:p>
          <a:p>
            <a:endParaRPr lang="en-US" dirty="0"/>
          </a:p>
        </p:txBody>
      </p:sp>
      <p:sp>
        <p:nvSpPr>
          <p:cNvPr id="12" name="Content Placeholder 2">
            <a:extLst>
              <a:ext uri="{FF2B5EF4-FFF2-40B4-BE49-F238E27FC236}">
                <a16:creationId xmlns:a16="http://schemas.microsoft.com/office/drawing/2014/main" id="{CE9F8451-1241-765A-9C3F-13ABE0048792}"/>
              </a:ext>
            </a:extLst>
          </p:cNvPr>
          <p:cNvSpPr txBox="1">
            <a:spLocks/>
          </p:cNvSpPr>
          <p:nvPr/>
        </p:nvSpPr>
        <p:spPr>
          <a:xfrm>
            <a:off x="604008" y="848349"/>
            <a:ext cx="8215487" cy="833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t>The first two years of the pandemic </a:t>
            </a:r>
            <a:r>
              <a:rPr lang="en-US" sz="2600" b="1" dirty="0">
                <a:solidFill>
                  <a:schemeClr val="accent2"/>
                </a:solidFill>
              </a:rPr>
              <a:t>accelerated a pre-existing trend</a:t>
            </a:r>
            <a:r>
              <a:rPr lang="en-US" sz="2600" dirty="0"/>
              <a:t> in increased working from home.</a:t>
            </a:r>
          </a:p>
          <a:p>
            <a:pPr marL="0" indent="0">
              <a:buNone/>
            </a:pPr>
            <a:endParaRPr lang="en-US" dirty="0">
              <a:solidFill>
                <a:schemeClr val="tx1">
                  <a:lumMod val="75000"/>
                  <a:lumOff val="25000"/>
                </a:schemeClr>
              </a:solidFill>
            </a:endParaRPr>
          </a:p>
          <a:p>
            <a:pPr marL="0" indent="0">
              <a:buNone/>
            </a:pPr>
            <a:endParaRPr lang="en-US" dirty="0">
              <a:solidFill>
                <a:schemeClr val="tx1">
                  <a:lumMod val="75000"/>
                  <a:lumOff val="25000"/>
                </a:schemeClr>
              </a:solidFill>
            </a:endParaRPr>
          </a:p>
          <a:p>
            <a:endParaRPr lang="en-US" dirty="0"/>
          </a:p>
        </p:txBody>
      </p:sp>
      <p:pic>
        <p:nvPicPr>
          <p:cNvPr id="10" name="Picture 9">
            <a:extLst>
              <a:ext uri="{FF2B5EF4-FFF2-40B4-BE49-F238E27FC236}">
                <a16:creationId xmlns:a16="http://schemas.microsoft.com/office/drawing/2014/main" id="{456C4A4F-5C67-3A25-57E1-55FC082DE973}"/>
              </a:ext>
            </a:extLst>
          </p:cNvPr>
          <p:cNvPicPr>
            <a:picLocks noChangeAspect="1"/>
          </p:cNvPicPr>
          <p:nvPr/>
        </p:nvPicPr>
        <p:blipFill>
          <a:blip r:embed="rId4"/>
          <a:stretch>
            <a:fillRect/>
          </a:stretch>
        </p:blipFill>
        <p:spPr>
          <a:xfrm>
            <a:off x="8138397" y="80720"/>
            <a:ext cx="3650672" cy="1672674"/>
          </a:xfrm>
          <a:prstGeom prst="rect">
            <a:avLst/>
          </a:prstGeom>
        </p:spPr>
      </p:pic>
    </p:spTree>
    <p:extLst>
      <p:ext uri="{BB962C8B-B14F-4D97-AF65-F5344CB8AC3E}">
        <p14:creationId xmlns:p14="http://schemas.microsoft.com/office/powerpoint/2010/main" val="3774987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EEE4"/>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E0A728C-CA0C-C5CE-44E6-F21979DEBA7D}"/>
              </a:ext>
            </a:extLst>
          </p:cNvPr>
          <p:cNvPicPr>
            <a:picLocks noChangeAspect="1"/>
          </p:cNvPicPr>
          <p:nvPr/>
        </p:nvPicPr>
        <p:blipFill rotWithShape="1">
          <a:blip r:embed="rId2"/>
          <a:srcRect l="18333" t="11644" r="34925" b="9330"/>
          <a:stretch/>
        </p:blipFill>
        <p:spPr>
          <a:xfrm>
            <a:off x="5092386" y="17080"/>
            <a:ext cx="6299201" cy="5768735"/>
          </a:xfrm>
          <a:prstGeom prst="rect">
            <a:avLst/>
          </a:prstGeom>
        </p:spPr>
      </p:pic>
      <p:pic>
        <p:nvPicPr>
          <p:cNvPr id="13" name="Picture 12">
            <a:extLst>
              <a:ext uri="{FF2B5EF4-FFF2-40B4-BE49-F238E27FC236}">
                <a16:creationId xmlns:a16="http://schemas.microsoft.com/office/drawing/2014/main" id="{1F1E3CE1-240C-D40C-20C3-6AC308BE1B63}"/>
              </a:ext>
            </a:extLst>
          </p:cNvPr>
          <p:cNvPicPr>
            <a:picLocks noChangeAspect="1"/>
          </p:cNvPicPr>
          <p:nvPr/>
        </p:nvPicPr>
        <p:blipFill>
          <a:blip r:embed="rId3"/>
          <a:stretch>
            <a:fillRect/>
          </a:stretch>
        </p:blipFill>
        <p:spPr>
          <a:xfrm>
            <a:off x="686383" y="1407767"/>
            <a:ext cx="3974937" cy="920576"/>
          </a:xfrm>
          <a:prstGeom prst="rect">
            <a:avLst/>
          </a:prstGeom>
        </p:spPr>
      </p:pic>
      <p:sp>
        <p:nvSpPr>
          <p:cNvPr id="14" name="TextBox 13">
            <a:extLst>
              <a:ext uri="{FF2B5EF4-FFF2-40B4-BE49-F238E27FC236}">
                <a16:creationId xmlns:a16="http://schemas.microsoft.com/office/drawing/2014/main" id="{11025385-F4A8-768E-DF38-33D98D9756ED}"/>
              </a:ext>
            </a:extLst>
          </p:cNvPr>
          <p:cNvSpPr txBox="1"/>
          <p:nvPr/>
        </p:nvSpPr>
        <p:spPr>
          <a:xfrm>
            <a:off x="1237673" y="2653737"/>
            <a:ext cx="3158836" cy="2554545"/>
          </a:xfrm>
          <a:prstGeom prst="rect">
            <a:avLst/>
          </a:prstGeom>
          <a:noFill/>
        </p:spPr>
        <p:txBody>
          <a:bodyPr wrap="square" rtlCol="0">
            <a:spAutoFit/>
          </a:bodyPr>
          <a:lstStyle/>
          <a:p>
            <a:r>
              <a:rPr lang="en-US" sz="3200" dirty="0"/>
              <a:t>has more than just ACS data and ATUS data….</a:t>
            </a:r>
          </a:p>
          <a:p>
            <a:endParaRPr lang="en-US" sz="3200" dirty="0"/>
          </a:p>
          <a:p>
            <a:r>
              <a:rPr lang="en-US" sz="3200" dirty="0">
                <a:solidFill>
                  <a:schemeClr val="accent2"/>
                </a:solidFill>
              </a:rPr>
              <a:t>(www.ipums.org)</a:t>
            </a:r>
          </a:p>
        </p:txBody>
      </p:sp>
      <p:pic>
        <p:nvPicPr>
          <p:cNvPr id="2" name="Picture 1">
            <a:extLst>
              <a:ext uri="{FF2B5EF4-FFF2-40B4-BE49-F238E27FC236}">
                <a16:creationId xmlns:a16="http://schemas.microsoft.com/office/drawing/2014/main" id="{FDA67E9F-687E-3620-6669-DADF5253A9DA}"/>
              </a:ext>
            </a:extLst>
          </p:cNvPr>
          <p:cNvPicPr>
            <a:picLocks noChangeAspect="1"/>
          </p:cNvPicPr>
          <p:nvPr/>
        </p:nvPicPr>
        <p:blipFill>
          <a:blip r:embed="rId4"/>
          <a:stretch>
            <a:fillRect/>
          </a:stretch>
        </p:blipFill>
        <p:spPr>
          <a:xfrm>
            <a:off x="7278198" y="6169092"/>
            <a:ext cx="4913802" cy="688908"/>
          </a:xfrm>
          <a:prstGeom prst="rect">
            <a:avLst/>
          </a:prstGeom>
        </p:spPr>
      </p:pic>
    </p:spTree>
    <p:extLst>
      <p:ext uri="{BB962C8B-B14F-4D97-AF65-F5344CB8AC3E}">
        <p14:creationId xmlns:p14="http://schemas.microsoft.com/office/powerpoint/2010/main" val="773656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0167" y="81466"/>
            <a:ext cx="9143999" cy="833223"/>
          </a:xfrm>
        </p:spPr>
        <p:txBody>
          <a:bodyPr>
            <a:normAutofit/>
          </a:bodyPr>
          <a:lstStyle/>
          <a:p>
            <a:pPr algn="ctr"/>
            <a:r>
              <a:rPr lang="en-US" sz="3600" b="1" dirty="0">
                <a:solidFill>
                  <a:srgbClr val="0070C0"/>
                </a:solidFill>
              </a:rPr>
              <a:t>Pros and Cons of Using ACS PUMS vs. ATUS</a:t>
            </a:r>
          </a:p>
        </p:txBody>
      </p:sp>
      <p:sp>
        <p:nvSpPr>
          <p:cNvPr id="3" name="Content Placeholder 2"/>
          <p:cNvSpPr>
            <a:spLocks noGrp="1"/>
          </p:cNvSpPr>
          <p:nvPr>
            <p:ph idx="1"/>
          </p:nvPr>
        </p:nvSpPr>
        <p:spPr>
          <a:xfrm>
            <a:off x="648583" y="1022346"/>
            <a:ext cx="9937717" cy="5146746"/>
          </a:xfrm>
        </p:spPr>
        <p:txBody>
          <a:bodyPr>
            <a:normAutofit/>
          </a:bodyPr>
          <a:lstStyle/>
          <a:p>
            <a:pPr marL="0" indent="0">
              <a:buNone/>
            </a:pPr>
            <a:r>
              <a:rPr lang="en-US" dirty="0">
                <a:solidFill>
                  <a:schemeClr val="accent2"/>
                </a:solidFill>
              </a:rPr>
              <a:t>ACS</a:t>
            </a:r>
          </a:p>
          <a:p>
            <a:r>
              <a:rPr lang="en-US" sz="2400" dirty="0">
                <a:solidFill>
                  <a:srgbClr val="00B050"/>
                </a:solidFill>
              </a:rPr>
              <a:t>The ACS data and methods are quite consistent from year to year</a:t>
            </a:r>
          </a:p>
          <a:p>
            <a:r>
              <a:rPr lang="en-US" sz="2400" dirty="0">
                <a:solidFill>
                  <a:srgbClr val="00B050"/>
                </a:solidFill>
              </a:rPr>
              <a:t>A huge data set (~1 million households/year, a 1 % sample)</a:t>
            </a:r>
          </a:p>
          <a:p>
            <a:r>
              <a:rPr lang="en-US" sz="2400" dirty="0">
                <a:solidFill>
                  <a:srgbClr val="00B050"/>
                </a:solidFill>
              </a:rPr>
              <a:t>A wide variety of variables – including some on commuting behavior</a:t>
            </a:r>
          </a:p>
          <a:p>
            <a:r>
              <a:rPr lang="en-US" sz="2400" dirty="0">
                <a:solidFill>
                  <a:srgbClr val="C00000"/>
                </a:solidFill>
              </a:rPr>
              <a:t>Just a single question on working from home as the usual “commute mode” (does not capture hybrid teleworking well)</a:t>
            </a:r>
          </a:p>
          <a:p>
            <a:pPr marL="0" indent="0">
              <a:buNone/>
            </a:pPr>
            <a:r>
              <a:rPr lang="en-US" dirty="0">
                <a:solidFill>
                  <a:schemeClr val="accent2"/>
                </a:solidFill>
              </a:rPr>
              <a:t>ATUS </a:t>
            </a:r>
          </a:p>
          <a:p>
            <a:r>
              <a:rPr lang="en-US" sz="2400" dirty="0">
                <a:solidFill>
                  <a:srgbClr val="00B050"/>
                </a:solidFill>
              </a:rPr>
              <a:t>The ATUS data and methods are quite consistent from year to year</a:t>
            </a:r>
          </a:p>
          <a:p>
            <a:r>
              <a:rPr lang="en-US" sz="2400" dirty="0">
                <a:solidFill>
                  <a:srgbClr val="00B050"/>
                </a:solidFill>
              </a:rPr>
              <a:t>A full day of activity and travel durations, including data on physical activities</a:t>
            </a:r>
          </a:p>
          <a:p>
            <a:r>
              <a:rPr lang="en-US" sz="2400" dirty="0">
                <a:solidFill>
                  <a:srgbClr val="B11F2A"/>
                </a:solidFill>
              </a:rPr>
              <a:t>A limited sample size (8K to 14K adults per year, shrinking over time)</a:t>
            </a:r>
          </a:p>
          <a:p>
            <a:r>
              <a:rPr lang="en-US" sz="2400" dirty="0">
                <a:solidFill>
                  <a:srgbClr val="B11F2A"/>
                </a:solidFill>
              </a:rPr>
              <a:t>No detailed data on spatial locations (not crucial for this analysis)</a:t>
            </a:r>
          </a:p>
          <a:p>
            <a:pPr marL="0" indent="0">
              <a:buNone/>
            </a:pPr>
            <a:endParaRPr lang="en-US" sz="2400" dirty="0">
              <a:solidFill>
                <a:schemeClr val="tx1">
                  <a:lumMod val="75000"/>
                  <a:lumOff val="25000"/>
                </a:schemeClr>
              </a:solidFill>
            </a:endParaRPr>
          </a:p>
        </p:txBody>
      </p:sp>
      <p:pic>
        <p:nvPicPr>
          <p:cNvPr id="5" name="Picture 4">
            <a:extLst>
              <a:ext uri="{FF2B5EF4-FFF2-40B4-BE49-F238E27FC236}">
                <a16:creationId xmlns:a16="http://schemas.microsoft.com/office/drawing/2014/main" id="{D691E918-001F-24D6-AF73-832F8CDAA7D2}"/>
              </a:ext>
            </a:extLst>
          </p:cNvPr>
          <p:cNvPicPr>
            <a:picLocks noChangeAspect="1"/>
          </p:cNvPicPr>
          <p:nvPr/>
        </p:nvPicPr>
        <p:blipFill rotWithShape="1">
          <a:blip r:embed="rId2"/>
          <a:srcRect l="17273" t="23918" r="17138" b="23918"/>
          <a:stretch/>
        </p:blipFill>
        <p:spPr>
          <a:xfrm>
            <a:off x="9236361" y="34657"/>
            <a:ext cx="2955637" cy="2350613"/>
          </a:xfrm>
          <a:prstGeom prst="rect">
            <a:avLst/>
          </a:prstGeom>
        </p:spPr>
      </p:pic>
      <p:pic>
        <p:nvPicPr>
          <p:cNvPr id="4" name="Picture 3">
            <a:extLst>
              <a:ext uri="{FF2B5EF4-FFF2-40B4-BE49-F238E27FC236}">
                <a16:creationId xmlns:a16="http://schemas.microsoft.com/office/drawing/2014/main" id="{3C2291EE-F7BA-ED34-3118-65F0163089BB}"/>
              </a:ext>
            </a:extLst>
          </p:cNvPr>
          <p:cNvPicPr>
            <a:picLocks noChangeAspect="1"/>
          </p:cNvPicPr>
          <p:nvPr/>
        </p:nvPicPr>
        <p:blipFill>
          <a:blip r:embed="rId3"/>
          <a:stretch>
            <a:fillRect/>
          </a:stretch>
        </p:blipFill>
        <p:spPr>
          <a:xfrm>
            <a:off x="7278196" y="6169092"/>
            <a:ext cx="4913802" cy="688908"/>
          </a:xfrm>
          <a:prstGeom prst="rect">
            <a:avLst/>
          </a:prstGeom>
        </p:spPr>
      </p:pic>
    </p:spTree>
    <p:extLst>
      <p:ext uri="{BB962C8B-B14F-4D97-AF65-F5344CB8AC3E}">
        <p14:creationId xmlns:p14="http://schemas.microsoft.com/office/powerpoint/2010/main" val="23407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8273" y="89059"/>
            <a:ext cx="8684491" cy="833223"/>
          </a:xfrm>
        </p:spPr>
        <p:txBody>
          <a:bodyPr>
            <a:normAutofit fontScale="90000"/>
          </a:bodyPr>
          <a:lstStyle/>
          <a:p>
            <a:pPr algn="ctr"/>
            <a:r>
              <a:rPr lang="en-US" sz="3600" b="1" dirty="0">
                <a:solidFill>
                  <a:srgbClr val="0070C0"/>
                </a:solidFill>
              </a:rPr>
              <a:t>National trend in usual mode to work – from ACS </a:t>
            </a:r>
          </a:p>
        </p:txBody>
      </p:sp>
      <p:sp>
        <p:nvSpPr>
          <p:cNvPr id="3" name="Content Placeholder 2"/>
          <p:cNvSpPr>
            <a:spLocks noGrp="1"/>
          </p:cNvSpPr>
          <p:nvPr>
            <p:ph idx="1"/>
          </p:nvPr>
        </p:nvSpPr>
        <p:spPr>
          <a:xfrm>
            <a:off x="755009" y="1047458"/>
            <a:ext cx="10598791" cy="4595959"/>
          </a:xfrm>
        </p:spPr>
        <p:txBody>
          <a:bodyPr>
            <a:normAutofit/>
          </a:bodyPr>
          <a:lstStyle/>
          <a:p>
            <a:pPr marL="0" indent="0">
              <a:buNone/>
            </a:pPr>
            <a:endParaRPr lang="en-US" dirty="0">
              <a:solidFill>
                <a:schemeClr val="accent2"/>
              </a:solidFill>
            </a:endParaRPr>
          </a:p>
          <a:p>
            <a:pPr marL="0" indent="0">
              <a:buNone/>
            </a:pPr>
            <a:endParaRPr lang="en-US" dirty="0">
              <a:solidFill>
                <a:schemeClr val="accent2"/>
              </a:solidFill>
            </a:endParaRPr>
          </a:p>
          <a:p>
            <a:pPr marL="0" indent="0">
              <a:buNone/>
            </a:pPr>
            <a:endParaRPr lang="en-US" dirty="0">
              <a:solidFill>
                <a:schemeClr val="tx1">
                  <a:lumMod val="75000"/>
                  <a:lumOff val="25000"/>
                </a:schemeClr>
              </a:solidFill>
            </a:endParaRPr>
          </a:p>
          <a:p>
            <a:endParaRPr lang="en-US" dirty="0"/>
          </a:p>
        </p:txBody>
      </p:sp>
      <p:sp>
        <p:nvSpPr>
          <p:cNvPr id="13" name="Content Placeholder 2">
            <a:extLst>
              <a:ext uri="{FF2B5EF4-FFF2-40B4-BE49-F238E27FC236}">
                <a16:creationId xmlns:a16="http://schemas.microsoft.com/office/drawing/2014/main" id="{1A33BC8B-5150-27A5-5242-31CD525129A7}"/>
              </a:ext>
            </a:extLst>
          </p:cNvPr>
          <p:cNvSpPr txBox="1">
            <a:spLocks/>
          </p:cNvSpPr>
          <p:nvPr/>
        </p:nvSpPr>
        <p:spPr>
          <a:xfrm>
            <a:off x="461729" y="744718"/>
            <a:ext cx="5634179" cy="2312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2"/>
                </a:solidFill>
              </a:rPr>
              <a:t>PRE-COVID</a:t>
            </a:r>
          </a:p>
          <a:p>
            <a:r>
              <a:rPr lang="en-US" sz="2200" dirty="0">
                <a:solidFill>
                  <a:schemeClr val="tx1">
                    <a:lumMod val="75000"/>
                    <a:lumOff val="25000"/>
                  </a:schemeClr>
                </a:solidFill>
              </a:rPr>
              <a:t>The percent of US workers working mainly from home rose from </a:t>
            </a:r>
            <a:r>
              <a:rPr lang="en-US" sz="2200" b="1" dirty="0">
                <a:solidFill>
                  <a:schemeClr val="accent2"/>
                </a:solidFill>
              </a:rPr>
              <a:t>3.9%</a:t>
            </a:r>
            <a:r>
              <a:rPr lang="en-US" sz="2200" dirty="0">
                <a:solidFill>
                  <a:schemeClr val="tx1">
                    <a:lumMod val="75000"/>
                    <a:lumOff val="25000"/>
                  </a:schemeClr>
                </a:solidFill>
              </a:rPr>
              <a:t> in 2006 to </a:t>
            </a:r>
            <a:r>
              <a:rPr lang="en-US" sz="2200" b="1" dirty="0">
                <a:solidFill>
                  <a:schemeClr val="accent2"/>
                </a:solidFill>
              </a:rPr>
              <a:t>5.7%</a:t>
            </a:r>
            <a:r>
              <a:rPr lang="en-US" sz="2200" dirty="0">
                <a:solidFill>
                  <a:schemeClr val="tx1">
                    <a:lumMod val="75000"/>
                    <a:lumOff val="25000"/>
                  </a:schemeClr>
                </a:solidFill>
              </a:rPr>
              <a:t> in 2019 (a 46% increase relative to 2006).</a:t>
            </a:r>
          </a:p>
          <a:p>
            <a:r>
              <a:rPr lang="en-US" sz="2400" dirty="0">
                <a:solidFill>
                  <a:schemeClr val="tx1">
                    <a:lumMod val="75000"/>
                    <a:lumOff val="25000"/>
                  </a:schemeClr>
                </a:solidFill>
              </a:rPr>
              <a:t>Private vehicle (~91%), transit (~5.3%) and walk/bike (~3.5%) share were </a:t>
            </a:r>
            <a:r>
              <a:rPr lang="en-US" sz="2400" u="sng" dirty="0">
                <a:solidFill>
                  <a:schemeClr val="tx1">
                    <a:lumMod val="75000"/>
                    <a:lumOff val="25000"/>
                  </a:schemeClr>
                </a:solidFill>
              </a:rPr>
              <a:t>very</a:t>
            </a:r>
            <a:r>
              <a:rPr lang="en-US" sz="2400" dirty="0">
                <a:solidFill>
                  <a:schemeClr val="tx1">
                    <a:lumMod val="75000"/>
                    <a:lumOff val="25000"/>
                  </a:schemeClr>
                </a:solidFill>
              </a:rPr>
              <a:t> stable. </a:t>
            </a:r>
          </a:p>
          <a:p>
            <a:endParaRPr lang="en-US" dirty="0">
              <a:solidFill>
                <a:schemeClr val="tx1">
                  <a:lumMod val="75000"/>
                  <a:lumOff val="25000"/>
                </a:schemeClr>
              </a:solidFill>
            </a:endParaRPr>
          </a:p>
          <a:p>
            <a:endParaRPr lang="en-US" dirty="0"/>
          </a:p>
        </p:txBody>
      </p:sp>
      <p:sp>
        <p:nvSpPr>
          <p:cNvPr id="16" name="Content Placeholder 2">
            <a:extLst>
              <a:ext uri="{FF2B5EF4-FFF2-40B4-BE49-F238E27FC236}">
                <a16:creationId xmlns:a16="http://schemas.microsoft.com/office/drawing/2014/main" id="{EF672F9E-1288-5628-7066-63B0F35F2910}"/>
              </a:ext>
            </a:extLst>
          </p:cNvPr>
          <p:cNvSpPr txBox="1">
            <a:spLocks/>
          </p:cNvSpPr>
          <p:nvPr/>
        </p:nvSpPr>
        <p:spPr>
          <a:xfrm>
            <a:off x="461729" y="3182849"/>
            <a:ext cx="5731589" cy="30679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2"/>
                </a:solidFill>
              </a:rPr>
              <a:t>“POST-COVID”</a:t>
            </a:r>
          </a:p>
          <a:p>
            <a:r>
              <a:rPr lang="en-US" sz="2200" dirty="0">
                <a:solidFill>
                  <a:schemeClr val="tx1">
                    <a:lumMod val="75000"/>
                    <a:lumOff val="25000"/>
                  </a:schemeClr>
                </a:solidFill>
              </a:rPr>
              <a:t>The percent of US workers working mainly from home rose from  </a:t>
            </a:r>
            <a:r>
              <a:rPr lang="en-US" sz="2200" b="1" dirty="0">
                <a:solidFill>
                  <a:schemeClr val="accent2"/>
                </a:solidFill>
              </a:rPr>
              <a:t>5.7%</a:t>
            </a:r>
            <a:r>
              <a:rPr lang="en-US" sz="2200" dirty="0">
                <a:solidFill>
                  <a:schemeClr val="tx1">
                    <a:lumMod val="75000"/>
                    <a:lumOff val="25000"/>
                  </a:schemeClr>
                </a:solidFill>
              </a:rPr>
              <a:t> in 2019 to </a:t>
            </a:r>
            <a:r>
              <a:rPr lang="en-US" sz="2200" b="1" dirty="0">
                <a:solidFill>
                  <a:schemeClr val="accent2"/>
                </a:solidFill>
              </a:rPr>
              <a:t>17.9%</a:t>
            </a:r>
            <a:r>
              <a:rPr lang="en-US" sz="2200" dirty="0">
                <a:solidFill>
                  <a:schemeClr val="tx1">
                    <a:lumMod val="75000"/>
                    <a:lumOff val="25000"/>
                  </a:schemeClr>
                </a:solidFill>
              </a:rPr>
              <a:t> in 2021 (a 213% increase relative to 2019) and stable at around </a:t>
            </a:r>
            <a:r>
              <a:rPr lang="en-US" sz="2200" b="1" dirty="0">
                <a:solidFill>
                  <a:schemeClr val="accent2"/>
                </a:solidFill>
              </a:rPr>
              <a:t>13-14%</a:t>
            </a:r>
            <a:r>
              <a:rPr lang="en-US" sz="2200" dirty="0">
                <a:solidFill>
                  <a:srgbClr val="FF9900"/>
                </a:solidFill>
              </a:rPr>
              <a:t> </a:t>
            </a:r>
            <a:r>
              <a:rPr lang="en-US" sz="2200" dirty="0">
                <a:solidFill>
                  <a:schemeClr val="tx1">
                    <a:lumMod val="75000"/>
                    <a:lumOff val="25000"/>
                  </a:schemeClr>
                </a:solidFill>
              </a:rPr>
              <a:t>in 2023 and 2024.</a:t>
            </a:r>
          </a:p>
          <a:p>
            <a:r>
              <a:rPr lang="en-US" sz="2200" dirty="0"/>
              <a:t>Excluding work from home</a:t>
            </a:r>
            <a:r>
              <a:rPr lang="en-US" sz="2200" b="1" dirty="0">
                <a:solidFill>
                  <a:schemeClr val="accent2"/>
                </a:solidFill>
              </a:rPr>
              <a:t>, transit </a:t>
            </a:r>
            <a:r>
              <a:rPr lang="en-US" sz="2200" dirty="0"/>
              <a:t>commute mode share</a:t>
            </a:r>
            <a:r>
              <a:rPr lang="en-US" sz="2200" b="1" dirty="0">
                <a:solidFill>
                  <a:schemeClr val="accent2"/>
                </a:solidFill>
              </a:rPr>
              <a:t> dropped from ~5.3% to ~3.0% and has risen back to ~4.3%</a:t>
            </a:r>
            <a:r>
              <a:rPr lang="en-US" sz="2200" b="1" dirty="0">
                <a:solidFill>
                  <a:schemeClr val="tx1">
                    <a:lumMod val="75000"/>
                    <a:lumOff val="25000"/>
                  </a:schemeClr>
                </a:solidFill>
              </a:rPr>
              <a:t> </a:t>
            </a:r>
            <a:r>
              <a:rPr lang="en-US" sz="2200" dirty="0">
                <a:solidFill>
                  <a:schemeClr val="tx1">
                    <a:lumMod val="75000"/>
                    <a:lumOff val="25000"/>
                  </a:schemeClr>
                </a:solidFill>
              </a:rPr>
              <a:t>while…</a:t>
            </a:r>
          </a:p>
          <a:p>
            <a:r>
              <a:rPr lang="en-US" sz="2200" b="1" dirty="0">
                <a:solidFill>
                  <a:schemeClr val="accent2"/>
                </a:solidFill>
              </a:rPr>
              <a:t>Walk + bike </a:t>
            </a:r>
            <a:r>
              <a:rPr lang="en-US" sz="2200" dirty="0">
                <a:solidFill>
                  <a:schemeClr val="tx1">
                    <a:lumMod val="75000"/>
                    <a:lumOff val="25000"/>
                  </a:schemeClr>
                </a:solidFill>
              </a:rPr>
              <a:t>mode share has stayed at </a:t>
            </a:r>
            <a:r>
              <a:rPr lang="en-US" sz="2200" b="1" dirty="0">
                <a:solidFill>
                  <a:schemeClr val="accent2"/>
                </a:solidFill>
              </a:rPr>
              <a:t>~3.5%</a:t>
            </a:r>
            <a:endParaRPr lang="en-US" sz="2200" dirty="0">
              <a:solidFill>
                <a:schemeClr val="tx1">
                  <a:lumMod val="75000"/>
                  <a:lumOff val="25000"/>
                </a:schemeClr>
              </a:solidFill>
            </a:endParaRPr>
          </a:p>
          <a:p>
            <a:pPr marL="0" indent="0">
              <a:buFont typeface="Arial" panose="020B0604020202020204" pitchFamily="34" charset="0"/>
              <a:buNone/>
            </a:pPr>
            <a:endParaRPr lang="en-US" sz="2400" b="1" dirty="0">
              <a:solidFill>
                <a:schemeClr val="accent2"/>
              </a:solidFill>
            </a:endParaRPr>
          </a:p>
          <a:p>
            <a:endParaRPr lang="en-US" dirty="0">
              <a:solidFill>
                <a:schemeClr val="tx1">
                  <a:lumMod val="75000"/>
                  <a:lumOff val="25000"/>
                </a:schemeClr>
              </a:solidFill>
            </a:endParaRPr>
          </a:p>
          <a:p>
            <a:endParaRPr lang="en-US" dirty="0"/>
          </a:p>
        </p:txBody>
      </p:sp>
      <p:pic>
        <p:nvPicPr>
          <p:cNvPr id="17" name="Picture 16">
            <a:extLst>
              <a:ext uri="{FF2B5EF4-FFF2-40B4-BE49-F238E27FC236}">
                <a16:creationId xmlns:a16="http://schemas.microsoft.com/office/drawing/2014/main" id="{F72C2DBF-C31A-E51D-7682-DF3FB41599FE}"/>
              </a:ext>
            </a:extLst>
          </p:cNvPr>
          <p:cNvPicPr>
            <a:picLocks noChangeAspect="1"/>
          </p:cNvPicPr>
          <p:nvPr/>
        </p:nvPicPr>
        <p:blipFill>
          <a:blip r:embed="rId2"/>
          <a:stretch>
            <a:fillRect/>
          </a:stretch>
        </p:blipFill>
        <p:spPr>
          <a:xfrm>
            <a:off x="7278198" y="6146276"/>
            <a:ext cx="4913802" cy="688908"/>
          </a:xfrm>
          <a:prstGeom prst="rect">
            <a:avLst/>
          </a:prstGeom>
        </p:spPr>
      </p:pic>
      <p:graphicFrame>
        <p:nvGraphicFramePr>
          <p:cNvPr id="4" name="Chart 3">
            <a:extLst>
              <a:ext uri="{FF2B5EF4-FFF2-40B4-BE49-F238E27FC236}">
                <a16:creationId xmlns:a16="http://schemas.microsoft.com/office/drawing/2014/main" id="{EE962541-49B9-FE70-9D18-6EBD84573016}"/>
              </a:ext>
            </a:extLst>
          </p:cNvPr>
          <p:cNvGraphicFramePr>
            <a:graphicFrameLocks/>
          </p:cNvGraphicFramePr>
          <p:nvPr>
            <p:extLst>
              <p:ext uri="{D42A27DB-BD31-4B8C-83A1-F6EECF244321}">
                <p14:modId xmlns:p14="http://schemas.microsoft.com/office/powerpoint/2010/main" val="1063221350"/>
              </p:ext>
            </p:extLst>
          </p:nvPr>
        </p:nvGraphicFramePr>
        <p:xfrm>
          <a:off x="6389188" y="686612"/>
          <a:ext cx="5450460" cy="54015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798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a:extLst>
            <a:ext uri="{FF2B5EF4-FFF2-40B4-BE49-F238E27FC236}">
              <a16:creationId xmlns:a16="http://schemas.microsoft.com/office/drawing/2014/main" id="{252591A2-58E9-573F-0138-3D59C6DB8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4512DA-0EF4-C6B5-CECA-D654A9FAD1ED}"/>
              </a:ext>
            </a:extLst>
          </p:cNvPr>
          <p:cNvSpPr>
            <a:spLocks noGrp="1"/>
          </p:cNvSpPr>
          <p:nvPr>
            <p:ph type="title"/>
          </p:nvPr>
        </p:nvSpPr>
        <p:spPr>
          <a:xfrm>
            <a:off x="958273" y="89059"/>
            <a:ext cx="9873125" cy="833223"/>
          </a:xfrm>
        </p:spPr>
        <p:txBody>
          <a:bodyPr>
            <a:normAutofit fontScale="90000"/>
          </a:bodyPr>
          <a:lstStyle/>
          <a:p>
            <a:pPr algn="ctr"/>
            <a:r>
              <a:rPr lang="en-US" sz="3600" b="1" dirty="0">
                <a:solidFill>
                  <a:srgbClr val="0070C0"/>
                </a:solidFill>
              </a:rPr>
              <a:t>National trend in telecommuting – from ATUS and ACS </a:t>
            </a:r>
          </a:p>
        </p:txBody>
      </p:sp>
      <p:sp>
        <p:nvSpPr>
          <p:cNvPr id="3" name="Content Placeholder 2">
            <a:extLst>
              <a:ext uri="{FF2B5EF4-FFF2-40B4-BE49-F238E27FC236}">
                <a16:creationId xmlns:a16="http://schemas.microsoft.com/office/drawing/2014/main" id="{1AE8E396-133B-77FA-0289-3ACAC8EF0F1D}"/>
              </a:ext>
            </a:extLst>
          </p:cNvPr>
          <p:cNvSpPr>
            <a:spLocks noGrp="1"/>
          </p:cNvSpPr>
          <p:nvPr>
            <p:ph idx="1"/>
          </p:nvPr>
        </p:nvSpPr>
        <p:spPr>
          <a:xfrm>
            <a:off x="755009" y="1047458"/>
            <a:ext cx="10598791" cy="4595959"/>
          </a:xfrm>
        </p:spPr>
        <p:txBody>
          <a:bodyPr>
            <a:normAutofit/>
          </a:bodyPr>
          <a:lstStyle/>
          <a:p>
            <a:pPr marL="0" indent="0">
              <a:buNone/>
            </a:pPr>
            <a:endParaRPr lang="en-US" dirty="0">
              <a:solidFill>
                <a:schemeClr val="accent2"/>
              </a:solidFill>
            </a:endParaRPr>
          </a:p>
          <a:p>
            <a:pPr marL="0" indent="0">
              <a:buNone/>
            </a:pPr>
            <a:endParaRPr lang="en-US" dirty="0">
              <a:solidFill>
                <a:schemeClr val="accent2"/>
              </a:solidFill>
            </a:endParaRPr>
          </a:p>
          <a:p>
            <a:pPr marL="0" indent="0">
              <a:buNone/>
            </a:pPr>
            <a:endParaRPr lang="en-US" dirty="0">
              <a:solidFill>
                <a:schemeClr val="tx1">
                  <a:lumMod val="75000"/>
                  <a:lumOff val="25000"/>
                </a:schemeClr>
              </a:solidFill>
            </a:endParaRPr>
          </a:p>
          <a:p>
            <a:endParaRPr lang="en-US" dirty="0"/>
          </a:p>
        </p:txBody>
      </p:sp>
      <p:sp>
        <p:nvSpPr>
          <p:cNvPr id="13" name="Content Placeholder 2">
            <a:extLst>
              <a:ext uri="{FF2B5EF4-FFF2-40B4-BE49-F238E27FC236}">
                <a16:creationId xmlns:a16="http://schemas.microsoft.com/office/drawing/2014/main" id="{CF1EE1DA-B6D8-E369-FDCC-607E5488F976}"/>
              </a:ext>
            </a:extLst>
          </p:cNvPr>
          <p:cNvSpPr txBox="1">
            <a:spLocks/>
          </p:cNvSpPr>
          <p:nvPr/>
        </p:nvSpPr>
        <p:spPr>
          <a:xfrm>
            <a:off x="386499" y="1047458"/>
            <a:ext cx="4477732" cy="22168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2"/>
                </a:solidFill>
              </a:rPr>
              <a:t>ATUS DEFINITIONS</a:t>
            </a:r>
          </a:p>
          <a:p>
            <a:r>
              <a:rPr lang="en-US" sz="2200" dirty="0">
                <a:solidFill>
                  <a:schemeClr val="tx1">
                    <a:lumMod val="75000"/>
                    <a:lumOff val="25000"/>
                  </a:schemeClr>
                </a:solidFill>
              </a:rPr>
              <a:t>A “workday” is 180+ minutes in any work activity.</a:t>
            </a:r>
          </a:p>
          <a:p>
            <a:r>
              <a:rPr lang="en-US" sz="2200" dirty="0">
                <a:solidFill>
                  <a:schemeClr val="tx1">
                    <a:lumMod val="75000"/>
                    <a:lumOff val="25000"/>
                  </a:schemeClr>
                </a:solidFill>
              </a:rPr>
              <a:t>A “telework day” has all work minutes spent at home, otherwise it is a “commute day”.</a:t>
            </a:r>
          </a:p>
          <a:p>
            <a:endParaRPr lang="en-US" dirty="0">
              <a:solidFill>
                <a:schemeClr val="tx1">
                  <a:lumMod val="75000"/>
                  <a:lumOff val="25000"/>
                </a:schemeClr>
              </a:solidFill>
            </a:endParaRPr>
          </a:p>
          <a:p>
            <a:endParaRPr lang="en-US" dirty="0"/>
          </a:p>
        </p:txBody>
      </p:sp>
      <p:sp>
        <p:nvSpPr>
          <p:cNvPr id="16" name="Content Placeholder 2">
            <a:extLst>
              <a:ext uri="{FF2B5EF4-FFF2-40B4-BE49-F238E27FC236}">
                <a16:creationId xmlns:a16="http://schemas.microsoft.com/office/drawing/2014/main" id="{20027468-B471-8037-2326-6BB923F25D3A}"/>
              </a:ext>
            </a:extLst>
          </p:cNvPr>
          <p:cNvSpPr txBox="1">
            <a:spLocks/>
          </p:cNvSpPr>
          <p:nvPr/>
        </p:nvSpPr>
        <p:spPr>
          <a:xfrm>
            <a:off x="443060" y="3389450"/>
            <a:ext cx="4562573" cy="3067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2"/>
                </a:solidFill>
              </a:rPr>
              <a:t>COMPARISON</a:t>
            </a:r>
          </a:p>
          <a:p>
            <a:r>
              <a:rPr lang="en-US" sz="2200" dirty="0">
                <a:solidFill>
                  <a:schemeClr val="tx1">
                    <a:lumMod val="75000"/>
                    <a:lumOff val="25000"/>
                  </a:schemeClr>
                </a:solidFill>
              </a:rPr>
              <a:t>The two data sets and definitions give similar percentage until 2020.</a:t>
            </a:r>
          </a:p>
          <a:p>
            <a:r>
              <a:rPr lang="en-US" sz="2200" dirty="0">
                <a:solidFill>
                  <a:schemeClr val="tx1">
                    <a:lumMod val="75000"/>
                    <a:lumOff val="25000"/>
                  </a:schemeClr>
                </a:solidFill>
              </a:rPr>
              <a:t>After 2020, ATUS is much higher---presumably due to hybrid telework that is not “the usual mode” in ACS.</a:t>
            </a:r>
          </a:p>
          <a:p>
            <a:r>
              <a:rPr lang="en-US" sz="2200" dirty="0">
                <a:solidFill>
                  <a:schemeClr val="tx1">
                    <a:lumMod val="75000"/>
                    <a:lumOff val="25000"/>
                  </a:schemeClr>
                </a:solidFill>
              </a:rPr>
              <a:t>After dropping off in 2022 and 2023, ATUS shows it stable at 20% in 2024.</a:t>
            </a:r>
          </a:p>
          <a:p>
            <a:pPr marL="0" indent="0">
              <a:buFont typeface="Arial" panose="020B0604020202020204" pitchFamily="34" charset="0"/>
              <a:buNone/>
            </a:pPr>
            <a:endParaRPr lang="en-US" sz="2400" b="1" dirty="0">
              <a:solidFill>
                <a:schemeClr val="accent2"/>
              </a:solidFill>
            </a:endParaRPr>
          </a:p>
          <a:p>
            <a:endParaRPr lang="en-US" dirty="0"/>
          </a:p>
        </p:txBody>
      </p:sp>
      <p:pic>
        <p:nvPicPr>
          <p:cNvPr id="17" name="Picture 16">
            <a:extLst>
              <a:ext uri="{FF2B5EF4-FFF2-40B4-BE49-F238E27FC236}">
                <a16:creationId xmlns:a16="http://schemas.microsoft.com/office/drawing/2014/main" id="{C6D61BE5-9085-9C12-1798-15304662369C}"/>
              </a:ext>
            </a:extLst>
          </p:cNvPr>
          <p:cNvPicPr>
            <a:picLocks noChangeAspect="1"/>
          </p:cNvPicPr>
          <p:nvPr/>
        </p:nvPicPr>
        <p:blipFill>
          <a:blip r:embed="rId2"/>
          <a:stretch>
            <a:fillRect/>
          </a:stretch>
        </p:blipFill>
        <p:spPr>
          <a:xfrm>
            <a:off x="7278198" y="6146276"/>
            <a:ext cx="4913802" cy="688908"/>
          </a:xfrm>
          <a:prstGeom prst="rect">
            <a:avLst/>
          </a:prstGeom>
        </p:spPr>
      </p:pic>
      <p:graphicFrame>
        <p:nvGraphicFramePr>
          <p:cNvPr id="4" name="Chart 3">
            <a:extLst>
              <a:ext uri="{FF2B5EF4-FFF2-40B4-BE49-F238E27FC236}">
                <a16:creationId xmlns:a16="http://schemas.microsoft.com/office/drawing/2014/main" id="{84935E45-F19F-4182-05F4-5D92159922B9}"/>
              </a:ext>
            </a:extLst>
          </p:cNvPr>
          <p:cNvGraphicFramePr>
            <a:graphicFrameLocks/>
          </p:cNvGraphicFramePr>
          <p:nvPr>
            <p:extLst>
              <p:ext uri="{D42A27DB-BD31-4B8C-83A1-F6EECF244321}">
                <p14:modId xmlns:p14="http://schemas.microsoft.com/office/powerpoint/2010/main" val="3159481928"/>
              </p:ext>
            </p:extLst>
          </p:nvPr>
        </p:nvGraphicFramePr>
        <p:xfrm>
          <a:off x="5523572" y="1061398"/>
          <a:ext cx="6142177" cy="40147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44BDD58-0AF0-F5C2-71A4-E6F2DA69044D}"/>
              </a:ext>
            </a:extLst>
          </p:cNvPr>
          <p:cNvSpPr txBox="1"/>
          <p:nvPr/>
        </p:nvSpPr>
        <p:spPr>
          <a:xfrm>
            <a:off x="9426804" y="2530036"/>
            <a:ext cx="735290" cy="369332"/>
          </a:xfrm>
          <a:prstGeom prst="rect">
            <a:avLst/>
          </a:prstGeom>
          <a:noFill/>
        </p:spPr>
        <p:txBody>
          <a:bodyPr wrap="square" rtlCol="0">
            <a:spAutoFit/>
          </a:bodyPr>
          <a:lstStyle/>
          <a:p>
            <a:r>
              <a:rPr lang="en-CA" dirty="0"/>
              <a:t>ATUS</a:t>
            </a:r>
            <a:endParaRPr lang="en-US" dirty="0"/>
          </a:p>
        </p:txBody>
      </p:sp>
      <p:sp>
        <p:nvSpPr>
          <p:cNvPr id="6" name="Arrow: Right 5">
            <a:extLst>
              <a:ext uri="{FF2B5EF4-FFF2-40B4-BE49-F238E27FC236}">
                <a16:creationId xmlns:a16="http://schemas.microsoft.com/office/drawing/2014/main" id="{0DEEF310-50B6-1302-5339-44F7885D9CDE}"/>
              </a:ext>
            </a:extLst>
          </p:cNvPr>
          <p:cNvSpPr/>
          <p:nvPr/>
        </p:nvSpPr>
        <p:spPr>
          <a:xfrm flipV="1">
            <a:off x="9794449" y="2477128"/>
            <a:ext cx="235671" cy="1058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013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a:extLst>
            <a:ext uri="{FF2B5EF4-FFF2-40B4-BE49-F238E27FC236}">
              <a16:creationId xmlns:a16="http://schemas.microsoft.com/office/drawing/2014/main" id="{21C555DE-0CB7-4992-83B7-83723D18E3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D6C2CF-BE97-BA32-24BD-09020C849054}"/>
              </a:ext>
            </a:extLst>
          </p:cNvPr>
          <p:cNvSpPr>
            <a:spLocks noGrp="1"/>
          </p:cNvSpPr>
          <p:nvPr>
            <p:ph type="title"/>
          </p:nvPr>
        </p:nvSpPr>
        <p:spPr>
          <a:xfrm>
            <a:off x="958273" y="89059"/>
            <a:ext cx="9873125" cy="833223"/>
          </a:xfrm>
        </p:spPr>
        <p:txBody>
          <a:bodyPr>
            <a:normAutofit/>
          </a:bodyPr>
          <a:lstStyle/>
          <a:p>
            <a:pPr algn="ctr"/>
            <a:r>
              <a:rPr lang="en-US" sz="3600" b="1" dirty="0">
                <a:solidFill>
                  <a:srgbClr val="0070C0"/>
                </a:solidFill>
              </a:rPr>
              <a:t>Trends by income group from ACS PUMS and ATUS </a:t>
            </a:r>
          </a:p>
        </p:txBody>
      </p:sp>
      <p:sp>
        <p:nvSpPr>
          <p:cNvPr id="3" name="Content Placeholder 2">
            <a:extLst>
              <a:ext uri="{FF2B5EF4-FFF2-40B4-BE49-F238E27FC236}">
                <a16:creationId xmlns:a16="http://schemas.microsoft.com/office/drawing/2014/main" id="{AF5639A4-D6DB-9001-375B-0D42F3D5D548}"/>
              </a:ext>
            </a:extLst>
          </p:cNvPr>
          <p:cNvSpPr>
            <a:spLocks noGrp="1"/>
          </p:cNvSpPr>
          <p:nvPr>
            <p:ph idx="1"/>
          </p:nvPr>
        </p:nvSpPr>
        <p:spPr>
          <a:xfrm>
            <a:off x="755009" y="1047458"/>
            <a:ext cx="10598791" cy="4595959"/>
          </a:xfrm>
        </p:spPr>
        <p:txBody>
          <a:bodyPr>
            <a:normAutofit/>
          </a:bodyPr>
          <a:lstStyle/>
          <a:p>
            <a:pPr marL="0" indent="0">
              <a:buNone/>
            </a:pPr>
            <a:endParaRPr lang="en-US" dirty="0">
              <a:solidFill>
                <a:schemeClr val="accent2"/>
              </a:solidFill>
            </a:endParaRPr>
          </a:p>
          <a:p>
            <a:pPr marL="0" indent="0">
              <a:buNone/>
            </a:pPr>
            <a:endParaRPr lang="en-US" dirty="0">
              <a:solidFill>
                <a:schemeClr val="accent2"/>
              </a:solidFill>
            </a:endParaRPr>
          </a:p>
          <a:p>
            <a:pPr marL="0" indent="0">
              <a:buNone/>
            </a:pPr>
            <a:endParaRPr lang="en-US" dirty="0">
              <a:solidFill>
                <a:schemeClr val="tx1">
                  <a:lumMod val="75000"/>
                  <a:lumOff val="25000"/>
                </a:schemeClr>
              </a:solidFill>
            </a:endParaRPr>
          </a:p>
          <a:p>
            <a:endParaRPr lang="en-US" dirty="0"/>
          </a:p>
        </p:txBody>
      </p:sp>
      <p:pic>
        <p:nvPicPr>
          <p:cNvPr id="17" name="Picture 16">
            <a:extLst>
              <a:ext uri="{FF2B5EF4-FFF2-40B4-BE49-F238E27FC236}">
                <a16:creationId xmlns:a16="http://schemas.microsoft.com/office/drawing/2014/main" id="{1E653A34-0344-3C61-66B8-4B0CE9E19264}"/>
              </a:ext>
            </a:extLst>
          </p:cNvPr>
          <p:cNvPicPr>
            <a:picLocks noChangeAspect="1"/>
          </p:cNvPicPr>
          <p:nvPr/>
        </p:nvPicPr>
        <p:blipFill>
          <a:blip r:embed="rId2"/>
          <a:stretch>
            <a:fillRect/>
          </a:stretch>
        </p:blipFill>
        <p:spPr>
          <a:xfrm>
            <a:off x="7278198" y="6146276"/>
            <a:ext cx="4913802" cy="688908"/>
          </a:xfrm>
          <a:prstGeom prst="rect">
            <a:avLst/>
          </a:prstGeom>
        </p:spPr>
      </p:pic>
      <p:graphicFrame>
        <p:nvGraphicFramePr>
          <p:cNvPr id="7" name="Chart 6">
            <a:extLst>
              <a:ext uri="{FF2B5EF4-FFF2-40B4-BE49-F238E27FC236}">
                <a16:creationId xmlns:a16="http://schemas.microsoft.com/office/drawing/2014/main" id="{8D87CC59-AA90-402D-7AB9-07FF9BF035EF}"/>
              </a:ext>
            </a:extLst>
          </p:cNvPr>
          <p:cNvGraphicFramePr>
            <a:graphicFrameLocks/>
          </p:cNvGraphicFramePr>
          <p:nvPr>
            <p:extLst>
              <p:ext uri="{D42A27DB-BD31-4B8C-83A1-F6EECF244321}">
                <p14:modId xmlns:p14="http://schemas.microsoft.com/office/powerpoint/2010/main" val="2473534657"/>
              </p:ext>
            </p:extLst>
          </p:nvPr>
        </p:nvGraphicFramePr>
        <p:xfrm>
          <a:off x="6186569" y="1214583"/>
          <a:ext cx="5549802" cy="44288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16731D0-66EC-AD2F-565F-DB6D0A740D50}"/>
              </a:ext>
            </a:extLst>
          </p:cNvPr>
          <p:cNvGraphicFramePr>
            <a:graphicFrameLocks/>
          </p:cNvGraphicFramePr>
          <p:nvPr>
            <p:extLst>
              <p:ext uri="{D42A27DB-BD31-4B8C-83A1-F6EECF244321}">
                <p14:modId xmlns:p14="http://schemas.microsoft.com/office/powerpoint/2010/main" val="206228977"/>
              </p:ext>
            </p:extLst>
          </p:nvPr>
        </p:nvGraphicFramePr>
        <p:xfrm>
          <a:off x="455629" y="1214583"/>
          <a:ext cx="5445550" cy="44288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992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a:extLst>
            <a:ext uri="{FF2B5EF4-FFF2-40B4-BE49-F238E27FC236}">
              <a16:creationId xmlns:a16="http://schemas.microsoft.com/office/drawing/2014/main" id="{2C7CA2AE-E8E1-9972-05E5-5536667ADB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157952-F791-3F1F-3D46-11B84DFC8FA4}"/>
              </a:ext>
            </a:extLst>
          </p:cNvPr>
          <p:cNvSpPr>
            <a:spLocks noGrp="1"/>
          </p:cNvSpPr>
          <p:nvPr>
            <p:ph type="title"/>
          </p:nvPr>
        </p:nvSpPr>
        <p:spPr>
          <a:xfrm>
            <a:off x="958273" y="89059"/>
            <a:ext cx="9873125" cy="833223"/>
          </a:xfrm>
        </p:spPr>
        <p:txBody>
          <a:bodyPr>
            <a:normAutofit/>
          </a:bodyPr>
          <a:lstStyle/>
          <a:p>
            <a:pPr algn="ctr"/>
            <a:r>
              <a:rPr lang="en-US" sz="3600" b="1" dirty="0">
                <a:solidFill>
                  <a:srgbClr val="0070C0"/>
                </a:solidFill>
              </a:rPr>
              <a:t>Trends by age group from ACS PUMS and ATUS </a:t>
            </a:r>
          </a:p>
        </p:txBody>
      </p:sp>
      <p:sp>
        <p:nvSpPr>
          <p:cNvPr id="3" name="Content Placeholder 2">
            <a:extLst>
              <a:ext uri="{FF2B5EF4-FFF2-40B4-BE49-F238E27FC236}">
                <a16:creationId xmlns:a16="http://schemas.microsoft.com/office/drawing/2014/main" id="{1354CA1C-8801-E9EE-F9F2-FFF149CA3660}"/>
              </a:ext>
            </a:extLst>
          </p:cNvPr>
          <p:cNvSpPr>
            <a:spLocks noGrp="1"/>
          </p:cNvSpPr>
          <p:nvPr>
            <p:ph idx="1"/>
          </p:nvPr>
        </p:nvSpPr>
        <p:spPr>
          <a:xfrm>
            <a:off x="755009" y="1047458"/>
            <a:ext cx="10598791" cy="4595959"/>
          </a:xfrm>
        </p:spPr>
        <p:txBody>
          <a:bodyPr>
            <a:normAutofit/>
          </a:bodyPr>
          <a:lstStyle/>
          <a:p>
            <a:pPr marL="0" indent="0">
              <a:buNone/>
            </a:pPr>
            <a:endParaRPr lang="en-US" dirty="0">
              <a:solidFill>
                <a:schemeClr val="accent2"/>
              </a:solidFill>
            </a:endParaRPr>
          </a:p>
          <a:p>
            <a:pPr marL="0" indent="0">
              <a:buNone/>
            </a:pPr>
            <a:endParaRPr lang="en-US" dirty="0">
              <a:solidFill>
                <a:schemeClr val="accent2"/>
              </a:solidFill>
            </a:endParaRPr>
          </a:p>
          <a:p>
            <a:pPr marL="0" indent="0">
              <a:buNone/>
            </a:pPr>
            <a:endParaRPr lang="en-US" dirty="0">
              <a:solidFill>
                <a:schemeClr val="tx1">
                  <a:lumMod val="75000"/>
                  <a:lumOff val="25000"/>
                </a:schemeClr>
              </a:solidFill>
            </a:endParaRPr>
          </a:p>
          <a:p>
            <a:endParaRPr lang="en-US" dirty="0"/>
          </a:p>
        </p:txBody>
      </p:sp>
      <p:pic>
        <p:nvPicPr>
          <p:cNvPr id="17" name="Picture 16">
            <a:extLst>
              <a:ext uri="{FF2B5EF4-FFF2-40B4-BE49-F238E27FC236}">
                <a16:creationId xmlns:a16="http://schemas.microsoft.com/office/drawing/2014/main" id="{CBB689AC-8EE5-3850-D4EB-9EEA87DCCC38}"/>
              </a:ext>
            </a:extLst>
          </p:cNvPr>
          <p:cNvPicPr>
            <a:picLocks noChangeAspect="1"/>
          </p:cNvPicPr>
          <p:nvPr/>
        </p:nvPicPr>
        <p:blipFill>
          <a:blip r:embed="rId2"/>
          <a:stretch>
            <a:fillRect/>
          </a:stretch>
        </p:blipFill>
        <p:spPr>
          <a:xfrm>
            <a:off x="7278198" y="6146276"/>
            <a:ext cx="4913802" cy="688908"/>
          </a:xfrm>
          <a:prstGeom prst="rect">
            <a:avLst/>
          </a:prstGeom>
        </p:spPr>
      </p:pic>
      <p:graphicFrame>
        <p:nvGraphicFramePr>
          <p:cNvPr id="4" name="Chart 3">
            <a:extLst>
              <a:ext uri="{FF2B5EF4-FFF2-40B4-BE49-F238E27FC236}">
                <a16:creationId xmlns:a16="http://schemas.microsoft.com/office/drawing/2014/main" id="{9A58068B-B3AB-5AFA-A884-37E1001FC814}"/>
              </a:ext>
            </a:extLst>
          </p:cNvPr>
          <p:cNvGraphicFramePr>
            <a:graphicFrameLocks/>
          </p:cNvGraphicFramePr>
          <p:nvPr>
            <p:extLst>
              <p:ext uri="{D42A27DB-BD31-4B8C-83A1-F6EECF244321}">
                <p14:modId xmlns:p14="http://schemas.microsoft.com/office/powerpoint/2010/main" val="3246785875"/>
              </p:ext>
            </p:extLst>
          </p:nvPr>
        </p:nvGraphicFramePr>
        <p:xfrm>
          <a:off x="6096000" y="1300112"/>
          <a:ext cx="5704336" cy="45959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1A210531-A757-8FA2-138A-7839E23F3903}"/>
              </a:ext>
            </a:extLst>
          </p:cNvPr>
          <p:cNvGraphicFramePr>
            <a:graphicFrameLocks/>
          </p:cNvGraphicFramePr>
          <p:nvPr>
            <p:extLst>
              <p:ext uri="{D42A27DB-BD31-4B8C-83A1-F6EECF244321}">
                <p14:modId xmlns:p14="http://schemas.microsoft.com/office/powerpoint/2010/main" val="3013072287"/>
              </p:ext>
            </p:extLst>
          </p:nvPr>
        </p:nvGraphicFramePr>
        <p:xfrm>
          <a:off x="191875" y="1300113"/>
          <a:ext cx="5794146" cy="45959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5725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a:extLst>
            <a:ext uri="{FF2B5EF4-FFF2-40B4-BE49-F238E27FC236}">
              <a16:creationId xmlns:a16="http://schemas.microsoft.com/office/drawing/2014/main" id="{56F4ADCD-7273-98B5-3E7F-B40487F10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43999C-7391-36FD-CDC2-B5A22EAA7145}"/>
              </a:ext>
            </a:extLst>
          </p:cNvPr>
          <p:cNvSpPr>
            <a:spLocks noGrp="1"/>
          </p:cNvSpPr>
          <p:nvPr>
            <p:ph type="title"/>
          </p:nvPr>
        </p:nvSpPr>
        <p:spPr>
          <a:xfrm>
            <a:off x="958273" y="89059"/>
            <a:ext cx="10005100" cy="833223"/>
          </a:xfrm>
        </p:spPr>
        <p:txBody>
          <a:bodyPr>
            <a:normAutofit fontScale="90000"/>
          </a:bodyPr>
          <a:lstStyle/>
          <a:p>
            <a:pPr algn="ctr"/>
            <a:r>
              <a:rPr lang="en-US" sz="3600" b="1" dirty="0">
                <a:solidFill>
                  <a:srgbClr val="0070C0"/>
                </a:solidFill>
              </a:rPr>
              <a:t>Trends by gender&amp; age of children from ACS PUMS and ATUS </a:t>
            </a:r>
          </a:p>
        </p:txBody>
      </p:sp>
      <p:sp>
        <p:nvSpPr>
          <p:cNvPr id="3" name="Content Placeholder 2">
            <a:extLst>
              <a:ext uri="{FF2B5EF4-FFF2-40B4-BE49-F238E27FC236}">
                <a16:creationId xmlns:a16="http://schemas.microsoft.com/office/drawing/2014/main" id="{C5B16942-43D1-9E61-C2ED-D5B452CA6909}"/>
              </a:ext>
            </a:extLst>
          </p:cNvPr>
          <p:cNvSpPr>
            <a:spLocks noGrp="1"/>
          </p:cNvSpPr>
          <p:nvPr>
            <p:ph idx="1"/>
          </p:nvPr>
        </p:nvSpPr>
        <p:spPr>
          <a:xfrm>
            <a:off x="755009" y="1047458"/>
            <a:ext cx="10598791" cy="4595959"/>
          </a:xfrm>
        </p:spPr>
        <p:txBody>
          <a:bodyPr>
            <a:normAutofit/>
          </a:bodyPr>
          <a:lstStyle/>
          <a:p>
            <a:pPr marL="0" indent="0">
              <a:buNone/>
            </a:pPr>
            <a:endParaRPr lang="en-US" dirty="0">
              <a:solidFill>
                <a:schemeClr val="accent2"/>
              </a:solidFill>
            </a:endParaRPr>
          </a:p>
          <a:p>
            <a:pPr marL="0" indent="0">
              <a:buNone/>
            </a:pPr>
            <a:endParaRPr lang="en-US" dirty="0">
              <a:solidFill>
                <a:schemeClr val="accent2"/>
              </a:solidFill>
            </a:endParaRPr>
          </a:p>
          <a:p>
            <a:pPr marL="0" indent="0">
              <a:buNone/>
            </a:pPr>
            <a:endParaRPr lang="en-US" dirty="0">
              <a:solidFill>
                <a:schemeClr val="tx1">
                  <a:lumMod val="75000"/>
                  <a:lumOff val="25000"/>
                </a:schemeClr>
              </a:solidFill>
            </a:endParaRPr>
          </a:p>
          <a:p>
            <a:endParaRPr lang="en-US" dirty="0"/>
          </a:p>
        </p:txBody>
      </p:sp>
      <p:pic>
        <p:nvPicPr>
          <p:cNvPr id="17" name="Picture 16">
            <a:extLst>
              <a:ext uri="{FF2B5EF4-FFF2-40B4-BE49-F238E27FC236}">
                <a16:creationId xmlns:a16="http://schemas.microsoft.com/office/drawing/2014/main" id="{03666E00-F788-B2D4-E6FD-43974D9D2BBD}"/>
              </a:ext>
            </a:extLst>
          </p:cNvPr>
          <p:cNvPicPr>
            <a:picLocks noChangeAspect="1"/>
          </p:cNvPicPr>
          <p:nvPr/>
        </p:nvPicPr>
        <p:blipFill>
          <a:blip r:embed="rId2"/>
          <a:stretch>
            <a:fillRect/>
          </a:stretch>
        </p:blipFill>
        <p:spPr>
          <a:xfrm>
            <a:off x="7278198" y="6146276"/>
            <a:ext cx="4913802" cy="688908"/>
          </a:xfrm>
          <a:prstGeom prst="rect">
            <a:avLst/>
          </a:prstGeom>
        </p:spPr>
      </p:pic>
      <p:graphicFrame>
        <p:nvGraphicFramePr>
          <p:cNvPr id="6" name="Chart 5">
            <a:extLst>
              <a:ext uri="{FF2B5EF4-FFF2-40B4-BE49-F238E27FC236}">
                <a16:creationId xmlns:a16="http://schemas.microsoft.com/office/drawing/2014/main" id="{10F88904-4152-0C77-21D8-0B26B339CD38}"/>
              </a:ext>
            </a:extLst>
          </p:cNvPr>
          <p:cNvGraphicFramePr>
            <a:graphicFrameLocks/>
          </p:cNvGraphicFramePr>
          <p:nvPr>
            <p:extLst>
              <p:ext uri="{D42A27DB-BD31-4B8C-83A1-F6EECF244321}">
                <p14:modId xmlns:p14="http://schemas.microsoft.com/office/powerpoint/2010/main" val="491356583"/>
              </p:ext>
            </p:extLst>
          </p:nvPr>
        </p:nvGraphicFramePr>
        <p:xfrm>
          <a:off x="140283" y="1188244"/>
          <a:ext cx="5626100" cy="49580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1ADEE269-D4B3-47AD-AEC7-57258AE80820}"/>
              </a:ext>
            </a:extLst>
          </p:cNvPr>
          <p:cNvGraphicFramePr>
            <a:graphicFrameLocks/>
          </p:cNvGraphicFramePr>
          <p:nvPr>
            <p:extLst>
              <p:ext uri="{D42A27DB-BD31-4B8C-83A1-F6EECF244321}">
                <p14:modId xmlns:p14="http://schemas.microsoft.com/office/powerpoint/2010/main" val="1653454899"/>
              </p:ext>
            </p:extLst>
          </p:nvPr>
        </p:nvGraphicFramePr>
        <p:xfrm>
          <a:off x="5759450" y="1122822"/>
          <a:ext cx="5594350" cy="50234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7818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Divider, &amp; End Pages">
  <a:themeElements>
    <a:clrScheme name="RSG">
      <a:dk1>
        <a:srgbClr val="48484A"/>
      </a:dk1>
      <a:lt1>
        <a:srgbClr val="FFFFFF"/>
      </a:lt1>
      <a:dk2>
        <a:srgbClr val="262626"/>
      </a:dk2>
      <a:lt2>
        <a:srgbClr val="F68B1F"/>
      </a:lt2>
      <a:accent1>
        <a:srgbClr val="006FA1"/>
      </a:accent1>
      <a:accent2>
        <a:srgbClr val="75BEE9"/>
      </a:accent2>
      <a:accent3>
        <a:srgbClr val="63AF5E"/>
      </a:accent3>
      <a:accent4>
        <a:srgbClr val="FFC20E"/>
      </a:accent4>
      <a:accent5>
        <a:srgbClr val="524D85"/>
      </a:accent5>
      <a:accent6>
        <a:srgbClr val="BA1222"/>
      </a:accent6>
      <a:hlink>
        <a:srgbClr val="48484A"/>
      </a:hlink>
      <a:folHlink>
        <a:srgbClr val="524D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EA52279-50D0-40CB-B99C-68FCD7DC21B1}" vid="{361AB584-57D9-490F-AA47-754B4699BB35}"/>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14202</TotalTime>
  <Words>1283</Words>
  <Application>Microsoft Office PowerPoint</Application>
  <PresentationFormat>Widescreen</PresentationFormat>
  <Paragraphs>145</Paragraphs>
  <Slides>22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Aptos Narrow</vt:lpstr>
      <vt:lpstr>Arial</vt:lpstr>
      <vt:lpstr>Arial Black</vt:lpstr>
      <vt:lpstr>Arial Bold</vt:lpstr>
      <vt:lpstr>Calibri</vt:lpstr>
      <vt:lpstr>Calibri Light</vt:lpstr>
      <vt:lpstr>Office Theme</vt:lpstr>
      <vt:lpstr>Title, Divider, &amp; End Pages</vt:lpstr>
      <vt:lpstr>A deeper dive into telecommuting behavior using multiple longitudinal data sources</vt:lpstr>
      <vt:lpstr>Research Method</vt:lpstr>
      <vt:lpstr>PowerPoint Presentation</vt:lpstr>
      <vt:lpstr>Pros and Cons of Using ACS PUMS vs. ATUS</vt:lpstr>
      <vt:lpstr>National trend in usual mode to work – from ACS </vt:lpstr>
      <vt:lpstr>National trend in telecommuting – from ATUS and ACS </vt:lpstr>
      <vt:lpstr>Trends by income group from ACS PUMS and ATUS </vt:lpstr>
      <vt:lpstr>Trends by age group from ACS PUMS and ATUS </vt:lpstr>
      <vt:lpstr>Trends by gender&amp; age of children from ACS PUMS and ATUS </vt:lpstr>
      <vt:lpstr>The ATUS has data on duration of walking, biking, and other exercise activities</vt:lpstr>
      <vt:lpstr>Is the amount of exercise “made up” on other days of the week?   Self-reported retrospective ATUS data indicates that it is not.</vt:lpstr>
      <vt:lpstr>Main conclusions </vt:lpstr>
      <vt:lpstr>Extra reserve slides from 2023 presentation</vt:lpstr>
      <vt:lpstr>By  education level…. </vt:lpstr>
      <vt:lpstr>By  race/ethnicity combination</vt:lpstr>
      <vt:lpstr>By employer type</vt:lpstr>
      <vt:lpstr>By employment sector</vt:lpstr>
      <vt:lpstr>Divided the states into five regions of similar population</vt:lpstr>
      <vt:lpstr>By region of the US</vt:lpstr>
      <vt:lpstr>By state (selected states)</vt:lpstr>
      <vt:lpstr>By PUMA population density quintile</vt:lpstr>
      <vt:lpstr>Summary of findings</vt:lpstr>
    </vt:vector>
  </TitlesOfParts>
  <Company>The National Academies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Laney, Rachel</dc:creator>
  <cp:lastModifiedBy>Mark Bradley</cp:lastModifiedBy>
  <cp:revision>61</cp:revision>
  <dcterms:created xsi:type="dcterms:W3CDTF">2021-02-11T18:26:21Z</dcterms:created>
  <dcterms:modified xsi:type="dcterms:W3CDTF">2025-09-11T18:22:41Z</dcterms:modified>
</cp:coreProperties>
</file>