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  <p:sldMasterId id="2147483694" r:id="rId5"/>
    <p:sldMasterId id="2147483705" r:id="rId6"/>
    <p:sldMasterId id="2147483700" r:id="rId7"/>
    <p:sldMasterId id="2147483726" r:id="rId8"/>
    <p:sldMasterId id="2147483731" r:id="rId9"/>
    <p:sldMasterId id="2147483736" r:id="rId10"/>
  </p:sldMasterIdLst>
  <p:notesMasterIdLst>
    <p:notesMasterId r:id="rId27"/>
  </p:notesMasterIdLst>
  <p:handoutMasterIdLst>
    <p:handoutMasterId r:id="rId28"/>
  </p:handoutMasterIdLst>
  <p:sldIdLst>
    <p:sldId id="433" r:id="rId11"/>
    <p:sldId id="414" r:id="rId12"/>
    <p:sldId id="415" r:id="rId13"/>
    <p:sldId id="451" r:id="rId14"/>
    <p:sldId id="455" r:id="rId15"/>
    <p:sldId id="456" r:id="rId16"/>
    <p:sldId id="463" r:id="rId17"/>
    <p:sldId id="453" r:id="rId18"/>
    <p:sldId id="457" r:id="rId19"/>
    <p:sldId id="454" r:id="rId20"/>
    <p:sldId id="460" r:id="rId21"/>
    <p:sldId id="461" r:id="rId22"/>
    <p:sldId id="458" r:id="rId23"/>
    <p:sldId id="426" r:id="rId24"/>
    <p:sldId id="462" r:id="rId25"/>
    <p:sldId id="407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3B2269-3FFB-391B-30A5-D1A6724ED204}" name="Joseph Wildey" initials="JW" userId="S::joseph.wildey@rsginc.com::170dc0b6-6487-49db-a10f-67e7b916fc54" providerId="AD"/>
  <p188:author id="{FB7952BA-505B-9C50-E513-0007BC4D5240}" name="Joel Freedman" initials="JF" userId="S::joel.freedman@rsginc.com::e619db8f-0d08-48f7-b7d5-cd11ea78c0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3B6"/>
    <a:srgbClr val="48484A"/>
    <a:srgbClr val="EC8B1F"/>
    <a:srgbClr val="D6127D"/>
    <a:srgbClr val="77787B"/>
    <a:srgbClr val="DE5429"/>
    <a:srgbClr val="ED9D2D"/>
    <a:srgbClr val="FF2600"/>
    <a:srgbClr val="DCDDDE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3972F-E32A-4F5C-9B8D-3E3425C7C488}" v="100" dt="2025-09-11T08:40:35.405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450" autoAdjust="0"/>
  </p:normalViewPr>
  <p:slideViewPr>
    <p:cSldViewPr snapToGrid="0">
      <p:cViewPr varScale="1">
        <p:scale>
          <a:sx n="83" d="100"/>
          <a:sy n="83" d="100"/>
        </p:scale>
        <p:origin x="15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2360" y="23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5BB3D4B-E7F6-4A42-853B-40C1A88C262E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686A57-3D42-1746-A4F9-9BA3F9944E9C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&amp; Background</a:t>
            </a:r>
          </a:p>
          <a:p>
            <a:r>
              <a:rPr lang="en-US" b="1" dirty="0"/>
              <a:t>The Challenge of Uncertainty</a:t>
            </a:r>
            <a:endParaRPr lang="en-US" dirty="0"/>
          </a:p>
          <a:p>
            <a:pPr lvl="1"/>
            <a:r>
              <a:rPr lang="en-US" dirty="0"/>
              <a:t>Travel demand forecasts are critical for toll roads and managed lanes.</a:t>
            </a:r>
          </a:p>
          <a:p>
            <a:pPr lvl="1"/>
            <a:r>
              <a:rPr lang="en-US" dirty="0"/>
              <a:t>Traditional models face uncertainty in:</a:t>
            </a:r>
          </a:p>
          <a:p>
            <a:pPr lvl="2"/>
            <a:r>
              <a:rPr lang="en-US" dirty="0"/>
              <a:t>Traveler value of time</a:t>
            </a:r>
          </a:p>
          <a:p>
            <a:pPr lvl="2"/>
            <a:r>
              <a:rPr lang="en-US" dirty="0"/>
              <a:t>Land use assumptions</a:t>
            </a:r>
          </a:p>
          <a:p>
            <a:pPr lvl="2"/>
            <a:r>
              <a:rPr lang="en-US" dirty="0"/>
              <a:t>Future network conditions</a:t>
            </a:r>
          </a:p>
          <a:p>
            <a:pPr lvl="1"/>
            <a:r>
              <a:rPr lang="en-US" dirty="0"/>
              <a:t>These uncertainties directly affect </a:t>
            </a:r>
            <a:r>
              <a:rPr lang="en-US" b="1" dirty="0"/>
              <a:t>revenue projections, feasibility, and long-term planning</a:t>
            </a:r>
            <a:r>
              <a:rPr lang="en-US" dirty="0"/>
              <a:t>.</a:t>
            </a:r>
          </a:p>
          <a:p>
            <a:r>
              <a:rPr lang="en-US" b="1" dirty="0"/>
              <a:t>Limitations of Conventional Methods</a:t>
            </a:r>
            <a:endParaRPr lang="en-US" dirty="0"/>
          </a:p>
          <a:p>
            <a:pPr lvl="1"/>
            <a:r>
              <a:rPr lang="en-US" dirty="0"/>
              <a:t>Addressing uncertainty usually requires </a:t>
            </a:r>
            <a:r>
              <a:rPr lang="en-US" b="1" dirty="0"/>
              <a:t>tens of thousands of full model runs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Computationally prohibitive with today’s complex, tour-based models.</a:t>
            </a:r>
          </a:p>
          <a:p>
            <a:r>
              <a:rPr lang="en-US" b="1" dirty="0"/>
              <a:t>Why Enhancements Are Needed</a:t>
            </a:r>
            <a:endParaRPr lang="en-US" dirty="0"/>
          </a:p>
          <a:p>
            <a:pPr lvl="1"/>
            <a:r>
              <a:rPr lang="en-US" dirty="0"/>
              <a:t>Travel behavior has shifted post-COVID:</a:t>
            </a:r>
          </a:p>
          <a:p>
            <a:pPr lvl="2"/>
            <a:r>
              <a:rPr lang="en-US" b="1" dirty="0"/>
              <a:t>Flexible work arrangements</a:t>
            </a:r>
            <a:r>
              <a:rPr lang="en-US" dirty="0"/>
              <a:t> (remote, hybrid, telecommuting).</a:t>
            </a:r>
          </a:p>
          <a:p>
            <a:pPr lvl="2"/>
            <a:r>
              <a:rPr lang="en-US" b="1" dirty="0"/>
              <a:t>Visitor and overnight travel patterns</a:t>
            </a:r>
            <a:r>
              <a:rPr lang="en-US" dirty="0"/>
              <a:t> with greater variability.</a:t>
            </a:r>
          </a:p>
          <a:p>
            <a:pPr lvl="1"/>
            <a:r>
              <a:rPr lang="en-US" dirty="0"/>
              <a:t>These new dynamics </a:t>
            </a:r>
            <a:r>
              <a:rPr lang="en-US" b="1" dirty="0"/>
              <a:t>must be reflected in risk and uncertainty frameworks</a:t>
            </a:r>
            <a:r>
              <a:rPr lang="en-US" dirty="0"/>
              <a:t> to produce reliable forecasts.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1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more clear that in order to apply the response surface model, we need to select each variable from a distribution, we assume each distribution is independent, and we assume the functional form, average, and min\max values for each variable’s distribution using judgement.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3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6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47F66-A673-B9F5-EA3B-1311C5628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24D34B-2F61-5E0E-636B-D3A1FCFD4A77}"/>
              </a:ext>
            </a:extLst>
          </p:cNvPr>
          <p:cNvSpPr/>
          <p:nvPr userDrawn="1"/>
        </p:nvSpPr>
        <p:spPr>
          <a:xfrm>
            <a:off x="571500" y="62865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9A994D-9F3F-AF37-9B41-125B104DAB89}"/>
              </a:ext>
            </a:extLst>
          </p:cNvPr>
          <p:cNvSpPr/>
          <p:nvPr userDrawn="1"/>
        </p:nvSpPr>
        <p:spPr>
          <a:xfrm>
            <a:off x="749594" y="6326372"/>
            <a:ext cx="1079205" cy="398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CF605-DE13-3428-35A7-C42639F2EB49}"/>
              </a:ext>
            </a:extLst>
          </p:cNvPr>
          <p:cNvSpPr/>
          <p:nvPr userDrawn="1"/>
        </p:nvSpPr>
        <p:spPr>
          <a:xfrm>
            <a:off x="0" y="0"/>
            <a:ext cx="4476307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8000">
                <a:schemeClr val="tx1">
                  <a:alpha val="80218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AE9CEB1-149E-197A-ED2C-7AAE763DB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820" y="1600200"/>
            <a:ext cx="319786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6B381FD-0A7E-1CBF-5997-ECA19A9AB2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" y="2068286"/>
            <a:ext cx="319786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/>
              <a:t>Click to edit body 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3DBED-8890-29A5-C255-12373A35F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68" y="6404406"/>
            <a:ext cx="801152" cy="26061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DDD8028-91B0-7AFD-F5C0-7FD51AAAFA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08730" y="6350444"/>
            <a:ext cx="2743200" cy="365125"/>
          </a:xfrm>
        </p:spPr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5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Two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FC07B1-4A2C-BFFE-299F-BE8A479401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00200"/>
            <a:ext cx="5257800" cy="338554"/>
          </a:xfrm>
          <a:prstGeom prst="rect">
            <a:avLst/>
          </a:prstGeom>
        </p:spPr>
        <p:txBody>
          <a:bodyPr numCol="2" spcCol="228600"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57400"/>
            <a:ext cx="491490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B1EDAF6-EB91-D1A7-44DD-A4E61F8DF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600200"/>
            <a:ext cx="502920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81FBD8B-7FB0-CC32-D7E7-88420B53F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057400"/>
            <a:ext cx="502920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041A6-302D-3394-0811-4018D4519D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47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Three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3084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ACBEB4B-02A4-6932-08E2-74720A3117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820" y="1600200"/>
            <a:ext cx="319786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367BD69-FD9E-3A9C-9AD5-BB452E4B7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" y="2068286"/>
            <a:ext cx="319786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0B5DC6D-1328-F057-4937-9566B4604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3580" y="1600200"/>
            <a:ext cx="319786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213A885-1F4F-1728-31E0-7AA9E0754B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580" y="2068286"/>
            <a:ext cx="319786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/>
              <a:t>Click to edit body 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4A5DFFB-1954-28F4-DD63-7C02542F5A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1180" y="1600200"/>
            <a:ext cx="319786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98CCB19-1C2D-D834-6030-C8155F60D0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180" y="2068286"/>
            <a:ext cx="319786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/>
              <a:t>Click to edit body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F32D0-2FC5-D590-193D-FFE83FF556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08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Four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ACBEB4B-02A4-6932-08E2-74720A3117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820" y="1600200"/>
            <a:ext cx="239522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367BD69-FD9E-3A9C-9AD5-BB452E4B7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" y="2514600"/>
            <a:ext cx="239522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09158C8-1C08-69E2-BAB5-DD560E43E6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7100" y="1600200"/>
            <a:ext cx="239522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8F664-8288-08C0-827F-D4BE9605E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100" y="2514600"/>
            <a:ext cx="239522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92C7044-946E-1549-F8C4-1D8CFAD54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8540" y="1600200"/>
            <a:ext cx="239522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A6B007A-FCEA-0F54-3DD8-D7974F6C92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8540" y="2514600"/>
            <a:ext cx="239522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/>
              <a:t>Click to edit body copy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BD4069-9F07-3CF6-4042-2D963DE17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9980" y="1600200"/>
            <a:ext cx="2395220" cy="338554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AC8C6CA-34FB-C4C1-AE9E-BD6767102F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9980" y="2514600"/>
            <a:ext cx="239522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/>
              <a:t>Click to edit body copy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1593A7-C344-E87D-4B21-186A07D87C8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99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D49AC-3F70-E415-0E42-F4A6FE43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8C93AB-A63E-92A4-8637-201917796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00200"/>
            <a:ext cx="7886700" cy="373436"/>
          </a:xfrm>
        </p:spPr>
        <p:txBody>
          <a:bodyPr/>
          <a:lstStyle>
            <a:lvl1pPr>
              <a:lnSpc>
                <a:spcPct val="110000"/>
              </a:lnSpc>
              <a:defRPr sz="18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24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Text Layout w/Section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143000"/>
            <a:ext cx="1051560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3B4A60C-7BA2-B560-2EEF-139DAF3021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565" y="308257"/>
            <a:ext cx="3523130" cy="225143"/>
          </a:xfrm>
          <a:prstGeom prst="roundRect">
            <a:avLst>
              <a:gd name="adj" fmla="val 50000"/>
            </a:avLst>
          </a:prstGeom>
          <a:ln>
            <a:solidFill>
              <a:srgbClr val="77787B"/>
            </a:solidFill>
          </a:ln>
        </p:spPr>
        <p:txBody>
          <a:bodyPr wrap="square" lIns="91440" tIns="0" rIns="1143000" bIns="0" anchor="ctr" anchorCtr="0">
            <a:spAutoFit/>
          </a:bodyPr>
          <a:lstStyle>
            <a:lvl1pPr marL="0" algn="r">
              <a:lnSpc>
                <a:spcPct val="114000"/>
              </a:lnSpc>
              <a:spcBef>
                <a:spcPts val="800"/>
              </a:spcBef>
              <a:defRPr sz="1000" b="0" i="0">
                <a:solidFill>
                  <a:srgbClr val="7778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SECTION/CHAPTER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0D6AE-20BD-C1FE-5C1A-851FF1DEFB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6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Text Layou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FC07B1-4A2C-BFFE-299F-BE8A479401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00200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00000"/>
              </a:lnSpc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57400"/>
            <a:ext cx="1051560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85344-3280-7AF1-6023-E51FA388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Text Layout w/ Presentation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1986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00200"/>
            <a:ext cx="1051560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232AE-4595-4555-77DD-AF78773A4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533400"/>
            <a:ext cx="10515601" cy="205184"/>
          </a:xfrm>
          <a:prstGeom prst="rect">
            <a:avLst/>
          </a:prstGeom>
        </p:spPr>
        <p:txBody>
          <a:bodyPr tIns="0" bIns="0"/>
          <a:lstStyle>
            <a:lvl1pPr marL="0">
              <a:spcBef>
                <a:spcPts val="0"/>
              </a:spcBef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76B917-98FB-0E2A-1BEA-B96A1F1175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2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720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Content / Table or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7E01A6-24BA-661C-A336-97462D164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0798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7403E73-5B74-DC73-D0C0-EEB1D5D3C6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" y="1143000"/>
            <a:ext cx="1050798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30FEE-46B3-5CA6-9990-EEA015EBA2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18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Two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FC07B1-4A2C-BFFE-299F-BE8A479401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00200"/>
            <a:ext cx="5257800" cy="400110"/>
          </a:xfrm>
          <a:prstGeom prst="rect">
            <a:avLst/>
          </a:prstGeom>
        </p:spPr>
        <p:txBody>
          <a:bodyPr numCol="2" spcCol="228600"/>
          <a:lstStyle>
            <a:lvl1pPr marL="0">
              <a:lnSpc>
                <a:spcPct val="100000"/>
              </a:lnSpc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57400"/>
            <a:ext cx="491490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B1EDAF6-EB91-D1A7-44DD-A4E61F8DF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600200"/>
            <a:ext cx="5029200" cy="40011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81FBD8B-7FB0-CC32-D7E7-88420B53F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057400"/>
            <a:ext cx="5029200" cy="3734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8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041A6-302D-3394-0811-4018D4519D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13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Slide">
    <p:bg>
      <p:bgPr>
        <a:solidFill>
          <a:srgbClr val="48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47F66-A673-B9F5-EA3B-1311C5628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24D34B-2F61-5E0E-636B-D3A1FCFD4A77}"/>
              </a:ext>
            </a:extLst>
          </p:cNvPr>
          <p:cNvSpPr/>
          <p:nvPr userDrawn="1"/>
        </p:nvSpPr>
        <p:spPr>
          <a:xfrm>
            <a:off x="571500" y="6286500"/>
            <a:ext cx="1371600" cy="457200"/>
          </a:xfrm>
          <a:prstGeom prst="rect">
            <a:avLst/>
          </a:prstGeom>
          <a:solidFill>
            <a:srgbClr val="4848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7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85344-3280-7AF1-6023-E51FA388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13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D03930-7C2A-9009-5994-33385CF40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00200"/>
            <a:ext cx="10515600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 marL="548640" indent="0">
              <a:buFontTx/>
              <a:buNone/>
              <a:defRPr sz="1200" i="1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/ Italics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2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Subtitle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F6DE4A8-CBA7-2C23-C96E-E9B4E3CF4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10515600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15993-257B-ADDB-E1C4-70774D0BA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7"/>
            <a:ext cx="10792883" cy="409530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1200">
                <a:solidFill>
                  <a:srgbClr val="48484A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rgbClr val="48484A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rgbClr val="48484A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rgbClr val="48484A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093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2-Column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B39B8C-F7A7-8AAA-C6C4-553A08CCC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5010665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CFBF2D-60AE-27A6-504C-FC7E0FB01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6"/>
            <a:ext cx="5010665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BF2504-E35D-7378-6079-6946BF34B8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314" y="1600200"/>
            <a:ext cx="5010665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2B4A14-3BDA-F5BC-D838-81FCC54A9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9314" y="2071816"/>
            <a:ext cx="5010665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81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3-Column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D266CA9-5690-8043-4F89-8752250B52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7F9302E-BEEA-A043-6F4C-7A575B6FB3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1" y="2071816"/>
            <a:ext cx="3305432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9BCD840-4DCF-64C0-9819-ED77A4959B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4314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0D38169-CA48-C159-F11A-EE6F243C88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4314" y="2071816"/>
            <a:ext cx="3305432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15ECCDE-F430-41CA-75D0-3EDE0C9636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50428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17693F9-CC60-88A6-22DF-0A231A98EB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50428" y="2071816"/>
            <a:ext cx="3305432" cy="437038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430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asic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D03930-7C2A-9009-5994-33385CF40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00200"/>
            <a:ext cx="10515600" cy="437038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1pPr>
            <a:lvl2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2pPr>
            <a:lvl3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3pPr>
            <a:lvl4pPr marL="548640" indent="0">
              <a:lnSpc>
                <a:spcPct val="110000"/>
              </a:lnSpc>
              <a:buFontTx/>
              <a:buNone/>
              <a:defRPr sz="1800" i="1">
                <a:solidFill>
                  <a:srgbClr val="48484A"/>
                </a:solidFill>
              </a:defRPr>
            </a:lvl4pPr>
            <a:lvl5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/ Italics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75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Subtitle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F6DE4A8-CBA7-2C23-C96E-E9B4E3CF4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10515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15993-257B-ADDB-E1C4-70774D0BA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7"/>
            <a:ext cx="10792883" cy="409530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1pPr>
            <a:lvl2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2pPr>
            <a:lvl3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3pPr>
            <a:lvl4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4pPr>
            <a:lvl5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69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2-Column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B39B8C-F7A7-8AAA-C6C4-553A08CCC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5010665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CFBF2D-60AE-27A6-504C-FC7E0FB01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6"/>
            <a:ext cx="5010665" cy="437038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1pPr>
            <a:lvl2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2pPr>
            <a:lvl3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3pPr>
            <a:lvl4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4pPr>
            <a:lvl5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BF2504-E35D-7378-6079-6946BF34B8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314" y="1600200"/>
            <a:ext cx="5010665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2B4A14-3BDA-F5BC-D838-81FCC54A9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9314" y="2071816"/>
            <a:ext cx="5010665" cy="437038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1pPr>
            <a:lvl2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2pPr>
            <a:lvl3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3pPr>
            <a:lvl4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4pPr>
            <a:lvl5pPr>
              <a:lnSpc>
                <a:spcPct val="110000"/>
              </a:lnSpc>
              <a:defRPr sz="18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798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pt 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D49AC-3F70-E415-0E42-F4A6FE43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8C93AB-A63E-92A4-8637-201917796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600200"/>
            <a:ext cx="10529455" cy="281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213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ol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D03930-7C2A-9009-5994-33385CF40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00200"/>
            <a:ext cx="10515600" cy="1480277"/>
          </a:xfrm>
        </p:spPr>
        <p:txBody>
          <a:bodyPr>
            <a:spAutoFit/>
          </a:bodyPr>
          <a:lstStyle>
            <a:lvl1pPr marL="171450" indent="-171450" fontAlgn="ctr">
              <a:buClr>
                <a:srgbClr val="EC8B1F"/>
              </a:buClr>
              <a:buSzPct val="250000"/>
              <a:buFont typeface="Arial" panose="020B0604020202020204" pitchFamily="34" charset="0"/>
              <a:buChar char="•"/>
              <a:defRPr sz="1200" b="1">
                <a:solidFill>
                  <a:srgbClr val="48484A"/>
                </a:solidFill>
              </a:defRPr>
            </a:lvl1pPr>
            <a:lvl2pPr>
              <a:buClr>
                <a:srgbClr val="EC8B1F"/>
              </a:buClr>
              <a:buSzPct val="125000"/>
              <a:defRPr sz="1200" b="1">
                <a:solidFill>
                  <a:srgbClr val="48484A"/>
                </a:solidFill>
              </a:defRPr>
            </a:lvl2pPr>
            <a:lvl3pPr>
              <a:buClr>
                <a:srgbClr val="EC8B1F"/>
              </a:buClr>
              <a:buSzPct val="125000"/>
              <a:defRPr sz="1200" b="1">
                <a:solidFill>
                  <a:srgbClr val="48484A"/>
                </a:solidFill>
              </a:defRPr>
            </a:lvl3pPr>
            <a:lvl4pPr marL="548640" indent="0">
              <a:buFontTx/>
              <a:buNone/>
              <a:defRPr sz="1200" b="1" i="1">
                <a:solidFill>
                  <a:srgbClr val="48484A"/>
                </a:solidFill>
              </a:defRPr>
            </a:lvl4pPr>
            <a:lvl5pPr>
              <a:buClr>
                <a:srgbClr val="EC8B1F"/>
              </a:buClr>
              <a:buSzPct val="125000"/>
              <a:defRPr sz="1200" b="1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899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47F66-A673-B9F5-EA3B-1311C5628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30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Subtitled Bol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F6DE4A8-CBA7-2C23-C96E-E9B4E3CF4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10515600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15993-257B-ADDB-E1C4-70774D0BA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7"/>
            <a:ext cx="10792883" cy="1480277"/>
          </a:xfrm>
        </p:spPr>
        <p:txBody>
          <a:bodyPr>
            <a:sp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66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2-Column Bol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B39B8C-F7A7-8AAA-C6C4-553A08CCC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5010665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CFBF2D-60AE-27A6-504C-FC7E0FB01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1817"/>
            <a:ext cx="5010665" cy="1480277"/>
          </a:xfrm>
        </p:spPr>
        <p:txBody>
          <a:bodyPr>
            <a:spAutoFit/>
          </a:bodyPr>
          <a:lstStyle>
            <a:lvl1pPr marL="182880">
              <a:defRPr sz="1200">
                <a:solidFill>
                  <a:srgbClr val="48484A"/>
                </a:solidFill>
              </a:defRPr>
            </a:lvl1pPr>
            <a:lvl2pPr marL="365760" indent="-182880">
              <a:buFont typeface="System Font Regular"/>
              <a:buChar char="–"/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 marL="731520" indent="-182880"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BF2504-E35D-7378-6079-6946BF34B8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314" y="1600200"/>
            <a:ext cx="5010665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2B4A14-3BDA-F5BC-D838-81FCC54A9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9314" y="2071817"/>
            <a:ext cx="5010665" cy="1480277"/>
          </a:xfrm>
        </p:spPr>
        <p:txBody>
          <a:bodyPr>
            <a:spAutoFit/>
          </a:bodyPr>
          <a:lstStyle>
            <a:lvl1pPr marL="182880"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835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3-Column Bol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D266CA9-5690-8043-4F89-8752250B52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7F9302E-BEEA-A043-6F4C-7A575B6FB3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1" y="2071817"/>
            <a:ext cx="3305432" cy="1480277"/>
          </a:xfrm>
        </p:spPr>
        <p:txBody>
          <a:bodyPr>
            <a:sp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9BCD840-4DCF-64C0-9819-ED77A4959B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4314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0D38169-CA48-C159-F11A-EE6F243C88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4314" y="2071817"/>
            <a:ext cx="3305432" cy="1480277"/>
          </a:xfrm>
        </p:spPr>
        <p:txBody>
          <a:bodyPr>
            <a:sp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15ECCDE-F430-41CA-75D0-3EDE0C9636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50428" y="1600200"/>
            <a:ext cx="3305432" cy="33855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17693F9-CC60-88A6-22DF-0A231A98EB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50428" y="2071817"/>
            <a:ext cx="3305432" cy="1480277"/>
          </a:xfrm>
        </p:spPr>
        <p:txBody>
          <a:bodyPr>
            <a:spAutoFit/>
          </a:bodyPr>
          <a:lstStyle>
            <a:lvl1pPr>
              <a:defRPr sz="1200">
                <a:solidFill>
                  <a:srgbClr val="48484A"/>
                </a:solidFill>
              </a:defRPr>
            </a:lvl1pPr>
            <a:lvl2pPr>
              <a:defRPr sz="1200">
                <a:solidFill>
                  <a:srgbClr val="48484A"/>
                </a:solidFill>
              </a:defRPr>
            </a:lvl2pPr>
            <a:lvl3pPr>
              <a:defRPr sz="1200">
                <a:solidFill>
                  <a:srgbClr val="48484A"/>
                </a:solidFill>
              </a:defRPr>
            </a:lvl3pPr>
            <a:lvl4pPr>
              <a:defRPr sz="1200">
                <a:solidFill>
                  <a:srgbClr val="48484A"/>
                </a:solidFill>
              </a:defRPr>
            </a:lvl4pPr>
            <a:lvl5pPr>
              <a:defRPr sz="1200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190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old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D03930-7C2A-9009-5994-33385CF40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00200"/>
            <a:ext cx="10515600" cy="1848711"/>
          </a:xfrm>
        </p:spPr>
        <p:txBody>
          <a:bodyPr>
            <a:spAutoFit/>
          </a:bodyPr>
          <a:lstStyle>
            <a:lvl1pPr marL="274320" indent="-274320" fontAlgn="ctr">
              <a:lnSpc>
                <a:spcPct val="110000"/>
              </a:lnSpc>
              <a:buClr>
                <a:srgbClr val="EC8B1F"/>
              </a:buClr>
              <a:buSzPct val="250000"/>
              <a:buFont typeface="Arial" panose="020B0604020202020204" pitchFamily="34" charset="0"/>
              <a:buChar char="•"/>
              <a:defRPr sz="1800" b="1">
                <a:solidFill>
                  <a:srgbClr val="48484A"/>
                </a:solidFill>
              </a:defRPr>
            </a:lvl1pPr>
            <a:lvl2pPr marL="54864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2pPr>
            <a:lvl3pPr marL="82296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3pPr>
            <a:lvl4pPr marL="822960" indent="0">
              <a:lnSpc>
                <a:spcPct val="110000"/>
              </a:lnSpc>
              <a:buFontTx/>
              <a:buNone/>
              <a:defRPr sz="1800" b="1" i="1">
                <a:solidFill>
                  <a:srgbClr val="48484A"/>
                </a:solidFill>
              </a:defRPr>
            </a:lvl4pPr>
            <a:lvl5pPr marL="109728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34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pt Bold 2-Column 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BE260-9236-D133-2C5D-B85748B68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326D73-C90D-8381-8568-ED1E71E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D03930-7C2A-9009-5994-33385CF40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600" y="2070101"/>
            <a:ext cx="5029200" cy="1848711"/>
          </a:xfrm>
        </p:spPr>
        <p:txBody>
          <a:bodyPr>
            <a:spAutoFit/>
          </a:bodyPr>
          <a:lstStyle>
            <a:lvl1pPr marL="274320" indent="-274320" fontAlgn="ctr">
              <a:lnSpc>
                <a:spcPct val="110000"/>
              </a:lnSpc>
              <a:buClr>
                <a:srgbClr val="EC8B1F"/>
              </a:buClr>
              <a:buSzPct val="250000"/>
              <a:buFont typeface="Arial" panose="020B0604020202020204" pitchFamily="34" charset="0"/>
              <a:buChar char="•"/>
              <a:defRPr sz="1800" b="1">
                <a:solidFill>
                  <a:srgbClr val="48484A"/>
                </a:solidFill>
              </a:defRPr>
            </a:lvl1pPr>
            <a:lvl2pPr marL="54864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2pPr>
            <a:lvl3pPr marL="82296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3pPr>
            <a:lvl4pPr marL="822960" indent="0">
              <a:lnSpc>
                <a:spcPct val="110000"/>
              </a:lnSpc>
              <a:buFontTx/>
              <a:buNone/>
              <a:defRPr sz="1800" b="1" i="1">
                <a:solidFill>
                  <a:srgbClr val="48484A"/>
                </a:solidFill>
              </a:defRPr>
            </a:lvl4pPr>
            <a:lvl5pPr marL="109728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58D948F-A7EC-24E1-5C2D-9298A4DFF6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70101"/>
            <a:ext cx="5143501" cy="1848711"/>
          </a:xfrm>
        </p:spPr>
        <p:txBody>
          <a:bodyPr>
            <a:spAutoFit/>
          </a:bodyPr>
          <a:lstStyle>
            <a:lvl1pPr marL="274320" indent="-274320" fontAlgn="ctr">
              <a:lnSpc>
                <a:spcPct val="110000"/>
              </a:lnSpc>
              <a:buClr>
                <a:srgbClr val="EC8B1F"/>
              </a:buClr>
              <a:buSzPct val="250000"/>
              <a:buFont typeface="Arial" panose="020B0604020202020204" pitchFamily="34" charset="0"/>
              <a:buChar char="•"/>
              <a:defRPr sz="1800" b="1">
                <a:solidFill>
                  <a:srgbClr val="48484A"/>
                </a:solidFill>
              </a:defRPr>
            </a:lvl1pPr>
            <a:lvl2pPr marL="54864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2pPr>
            <a:lvl3pPr marL="82296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3pPr>
            <a:lvl4pPr marL="822960" indent="0">
              <a:lnSpc>
                <a:spcPct val="110000"/>
              </a:lnSpc>
              <a:buFontTx/>
              <a:buNone/>
              <a:defRPr sz="1800" b="1" i="1">
                <a:solidFill>
                  <a:srgbClr val="48484A"/>
                </a:solidFill>
              </a:defRPr>
            </a:lvl4pPr>
            <a:lvl5pPr marL="1097280" indent="-274320">
              <a:lnSpc>
                <a:spcPct val="110000"/>
              </a:lnSpc>
              <a:buClr>
                <a:srgbClr val="EC8B1F"/>
              </a:buClr>
              <a:buSzPct val="125000"/>
              <a:defRPr sz="1800" b="1"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4F13C13-E0D0-30AC-47E0-EA7671E502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00200"/>
            <a:ext cx="5010665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FDDAF00-A7F1-1076-B53B-0900817CA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14" y="1600200"/>
            <a:ext cx="5010665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 i="0">
                <a:solidFill>
                  <a:srgbClr val="EC8B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11312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rgbClr val="48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E56B88-6B80-DAA7-0E19-DF822ECA59B0}"/>
              </a:ext>
            </a:extLst>
          </p:cNvPr>
          <p:cNvGrpSpPr/>
          <p:nvPr userDrawn="1"/>
        </p:nvGrpSpPr>
        <p:grpSpPr>
          <a:xfrm>
            <a:off x="3046648" y="1600200"/>
            <a:ext cx="9145352" cy="5257800"/>
            <a:chOff x="1377056" y="652144"/>
            <a:chExt cx="13180133" cy="757745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3F66F09-50ED-A31C-D8C9-DBB9A7C82210}"/>
                </a:ext>
              </a:extLst>
            </p:cNvPr>
            <p:cNvSpPr/>
            <p:nvPr userDrawn="1"/>
          </p:nvSpPr>
          <p:spPr>
            <a:xfrm>
              <a:off x="6288365" y="3057984"/>
              <a:ext cx="8268824" cy="5171616"/>
            </a:xfrm>
            <a:prstGeom prst="triangle">
              <a:avLst/>
            </a:prstGeom>
            <a:solidFill>
              <a:srgbClr val="EC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39004B4-B9D9-63A1-8F3C-CCF0D6CF64D2}"/>
                </a:ext>
              </a:extLst>
            </p:cNvPr>
            <p:cNvSpPr/>
            <p:nvPr userDrawn="1"/>
          </p:nvSpPr>
          <p:spPr>
            <a:xfrm>
              <a:off x="1377056" y="652144"/>
              <a:ext cx="10564658" cy="6607513"/>
            </a:xfrm>
            <a:prstGeom prst="triangle">
              <a:avLst/>
            </a:prstGeom>
            <a:gradFill>
              <a:gsLst>
                <a:gs pos="0">
                  <a:srgbClr val="DCDDDE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577E4104-8623-D41E-7340-B16961659A6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38200" y="2971800"/>
            <a:ext cx="4625341" cy="2821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EC8B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20" name="Google Shape;31;p7">
            <a:extLst>
              <a:ext uri="{FF2B5EF4-FFF2-40B4-BE49-F238E27FC236}">
                <a16:creationId xmlns:a16="http://schemas.microsoft.com/office/drawing/2014/main" id="{12B30F7A-84E5-82C7-9714-77E85F9A35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496477"/>
            <a:ext cx="5539741" cy="123110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Presentation Title</a:t>
            </a:r>
            <a:endParaRPr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6FECA-3A9C-2115-ABC5-00727934B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09685"/>
            <a:ext cx="2843212" cy="26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EC8B1F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A3B46D-C2AA-90CB-1BB3-D959C213E6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375" y="5870258"/>
            <a:ext cx="2879725" cy="2653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Presenter(s) name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3EEC968-EA51-5D27-21FB-9120A40C4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170" y="3269551"/>
            <a:ext cx="1679878" cy="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6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A4A3A4"/>
          </p15:clr>
        </p15:guide>
        <p15:guide id="4" pos="7152" userDrawn="1">
          <p15:clr>
            <a:srgbClr val="A4A3A4"/>
          </p15:clr>
        </p15:guide>
        <p15:guide id="5" orient="horz" pos="408" userDrawn="1">
          <p15:clr>
            <a:srgbClr val="A4A3A4"/>
          </p15:clr>
        </p15:guide>
        <p15:guide id="6" orient="horz" pos="696" userDrawn="1">
          <p15:clr>
            <a:srgbClr val="5ACBF0"/>
          </p15:clr>
        </p15:guide>
        <p15:guide id="7" orient="horz" pos="1008" userDrawn="1">
          <p15:clr>
            <a:srgbClr val="5ACBF0"/>
          </p15:clr>
        </p15:guide>
        <p15:guide id="8" orient="horz" pos="1296" userDrawn="1">
          <p15:clr>
            <a:srgbClr val="5ACBF0"/>
          </p15:clr>
        </p15:guide>
        <p15:guide id="9" orient="horz" pos="1584" userDrawn="1">
          <p15:clr>
            <a:srgbClr val="5ACBF0"/>
          </p15:clr>
        </p15:guide>
        <p15:guide id="10" orient="horz" pos="1872" userDrawn="1">
          <p15:clr>
            <a:srgbClr val="5ACBF0"/>
          </p15:clr>
        </p15:guide>
        <p15:guide id="11" orient="horz" pos="2448" userDrawn="1">
          <p15:clr>
            <a:srgbClr val="5ACBF0"/>
          </p15:clr>
        </p15:guide>
        <p15:guide id="12" orient="horz" pos="2736" userDrawn="1">
          <p15:clr>
            <a:srgbClr val="5ACBF0"/>
          </p15:clr>
        </p15:guide>
        <p15:guide id="13" orient="horz" pos="3024" userDrawn="1">
          <p15:clr>
            <a:srgbClr val="5ACBF0"/>
          </p15:clr>
        </p15:guide>
        <p15:guide id="14" orient="horz" pos="3312" userDrawn="1">
          <p15:clr>
            <a:srgbClr val="5ACBF0"/>
          </p15:clr>
        </p15:guide>
        <p15:guide id="15" orient="horz" pos="3600" userDrawn="1">
          <p15:clr>
            <a:srgbClr val="5ACBF0"/>
          </p15:clr>
        </p15:guide>
        <p15:guide id="16" orient="horz" pos="3888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. Divider Page">
    <p:bg>
      <p:bgPr>
        <a:solidFill>
          <a:srgbClr val="48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;p7">
            <a:extLst>
              <a:ext uri="{FF2B5EF4-FFF2-40B4-BE49-F238E27FC236}">
                <a16:creationId xmlns:a16="http://schemas.microsoft.com/office/drawing/2014/main" id="{89FDE02A-D6A0-3A29-BE99-0EE5682B1B5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48945" y="615043"/>
            <a:ext cx="10504855" cy="17953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6" name="Google Shape;31;p7">
            <a:extLst>
              <a:ext uri="{FF2B5EF4-FFF2-40B4-BE49-F238E27FC236}">
                <a16:creationId xmlns:a16="http://schemas.microsoft.com/office/drawing/2014/main" id="{3DED59F3-510F-CAB1-23F4-10B567AEC2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8945" y="2721481"/>
            <a:ext cx="6567132" cy="6155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Divider Title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254623-BA01-61E0-003D-49868B779335}"/>
              </a:ext>
            </a:extLst>
          </p:cNvPr>
          <p:cNvGrpSpPr/>
          <p:nvPr userDrawn="1"/>
        </p:nvGrpSpPr>
        <p:grpSpPr>
          <a:xfrm>
            <a:off x="6253224" y="1600200"/>
            <a:ext cx="6720306" cy="3838022"/>
            <a:chOff x="1362414" y="652144"/>
            <a:chExt cx="13267986" cy="7577456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994AF9FC-349E-9E6D-BF8C-A1F8D11555DE}"/>
                </a:ext>
              </a:extLst>
            </p:cNvPr>
            <p:cNvSpPr/>
            <p:nvPr/>
          </p:nvSpPr>
          <p:spPr>
            <a:xfrm>
              <a:off x="6361577" y="3057984"/>
              <a:ext cx="8268823" cy="5171616"/>
            </a:xfrm>
            <a:prstGeom prst="triangle">
              <a:avLst/>
            </a:prstGeom>
            <a:gradFill>
              <a:gsLst>
                <a:gs pos="0">
                  <a:srgbClr val="77787B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804A06A-4E42-B4D9-936A-D6B66B8F2FE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B3013-D4C0-AE6A-0BCF-3C09BD5D0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8945" y="3342443"/>
            <a:ext cx="5480735" cy="4308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EC8B1F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Extra words in orange</a:t>
            </a:r>
          </a:p>
        </p:txBody>
      </p:sp>
    </p:spTree>
    <p:extLst>
      <p:ext uri="{BB962C8B-B14F-4D97-AF65-F5344CB8AC3E}">
        <p14:creationId xmlns:p14="http://schemas.microsoft.com/office/powerpoint/2010/main" val="3370824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A. End Page">
    <p:bg>
      <p:bgPr>
        <a:solidFill>
          <a:srgbClr val="48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7ABE0F-3EC4-BAF7-5219-47D9B2C2F9E8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D70833C1-11DF-CF1D-A7E1-0FC52DF36F26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5A60280-C4B8-2C85-3213-5AD64531C911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AF16024-2620-46E0-D61E-ADF06DCEC4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5211" y="3210507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9DFCF12-2CFE-396B-C01A-FFB96A853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5211" y="3438365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6EF4F08-94C6-C20F-0BEA-81FA1846B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5211" y="3745911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E1F26-C77E-2E37-1606-3B6D26A17348}"/>
              </a:ext>
            </a:extLst>
          </p:cNvPr>
          <p:cNvSpPr txBox="1"/>
          <p:nvPr userDrawn="1"/>
        </p:nvSpPr>
        <p:spPr>
          <a:xfrm>
            <a:off x="6312061" y="1292423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F7D3064-CAB4-F58B-6A52-180E712533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211" y="4613809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BFF0F5D-3D19-C07A-558E-C94780083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5211" y="4841667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6765685-9054-8775-F208-3A73A2703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5211" y="5149213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4D02F-A46C-1CD3-FCD3-7E6DC2993FB2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rgbClr val="EC8B1F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rgbClr val="EC8B1F"/>
              </a:solidFill>
              <a:latin typeface="Arial"/>
              <a:cs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56BF557-5E06-3CDC-7CE6-52F789C21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211" y="1807205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D585F9B-E2B6-9ABE-40F0-FBA377C8F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5211" y="2035063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82B0FBE-1305-D996-DA3F-861ADF0EF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5211" y="2342609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1" name="Picture 10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DAFA053A-1D58-3C1F-1A84-D92A454FE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7061" y="2705100"/>
            <a:ext cx="1610409" cy="4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B.End Page w/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3C478-0625-C6AF-57A6-A2FCE476B0CF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EE13D69-D93C-3D1C-7115-D268E76C0797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905921B-2870-BE74-2B21-9FBCC81F89B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E19E56F-41B6-BA88-1398-216721B7AF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538" y="4295051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B0A607E-3A18-03AF-635C-502FCF9C89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537" y="4538083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AA7463D-76F4-DD17-05E2-4B4AC5C38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8537" y="4845629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F15E5-975F-ED59-99AF-23B54444B361}"/>
              </a:ext>
            </a:extLst>
          </p:cNvPr>
          <p:cNvSpPr txBox="1"/>
          <p:nvPr userDrawn="1"/>
        </p:nvSpPr>
        <p:spPr>
          <a:xfrm>
            <a:off x="1616146" y="3740912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18F19F7-DE6B-739E-C681-BAC240351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134" y="4298055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4B80493-0F21-5E47-9839-36FC66CC6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6133" y="4541087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0D6816F-4237-8AFF-2FA3-20A430AF1C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6133" y="4848633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EE3318-FFFB-2C43-7B14-ED77132A37A4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rgbClr val="EC8B1F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rgbClr val="EC8B1F"/>
              </a:solidFill>
              <a:latin typeface="Arial"/>
              <a:cs typeface="Arial"/>
            </a:endParaRPr>
          </a:p>
        </p:txBody>
      </p:sp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85A0E99C-CF3A-0E2A-8C59-860E59F2C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7061" y="2705100"/>
            <a:ext cx="1610409" cy="414952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8F1D870B-4B18-B008-CB22-1CF0AF1E6B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953"/>
          <a:stretch/>
        </p:blipFill>
        <p:spPr>
          <a:xfrm>
            <a:off x="5536133" y="0"/>
            <a:ext cx="6196776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.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E56B88-6B80-DAA7-0E19-DF822ECA59B0}"/>
              </a:ext>
            </a:extLst>
          </p:cNvPr>
          <p:cNvGrpSpPr/>
          <p:nvPr userDrawn="1"/>
        </p:nvGrpSpPr>
        <p:grpSpPr>
          <a:xfrm>
            <a:off x="3046648" y="1600200"/>
            <a:ext cx="9145352" cy="5257800"/>
            <a:chOff x="1377056" y="652144"/>
            <a:chExt cx="13180133" cy="757745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3F66F09-50ED-A31C-D8C9-DBB9A7C82210}"/>
                </a:ext>
              </a:extLst>
            </p:cNvPr>
            <p:cNvSpPr/>
            <p:nvPr userDrawn="1"/>
          </p:nvSpPr>
          <p:spPr>
            <a:xfrm>
              <a:off x="6288365" y="3057984"/>
              <a:ext cx="8268824" cy="5171616"/>
            </a:xfrm>
            <a:prstGeom prst="triangle">
              <a:avLst/>
            </a:prstGeom>
            <a:solidFill>
              <a:srgbClr val="EC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39004B4-B9D9-63A1-8F3C-CCF0D6CF64D2}"/>
                </a:ext>
              </a:extLst>
            </p:cNvPr>
            <p:cNvSpPr/>
            <p:nvPr userDrawn="1"/>
          </p:nvSpPr>
          <p:spPr>
            <a:xfrm>
              <a:off x="1377056" y="652144"/>
              <a:ext cx="10564658" cy="6607513"/>
            </a:xfrm>
            <a:prstGeom prst="triangle">
              <a:avLst/>
            </a:prstGeom>
            <a:gradFill>
              <a:gsLst>
                <a:gs pos="0">
                  <a:srgbClr val="DCDDDE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577E4104-8623-D41E-7340-B16961659A6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38200" y="2971800"/>
            <a:ext cx="4625341" cy="2821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EC8B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20" name="Google Shape;31;p7">
            <a:extLst>
              <a:ext uri="{FF2B5EF4-FFF2-40B4-BE49-F238E27FC236}">
                <a16:creationId xmlns:a16="http://schemas.microsoft.com/office/drawing/2014/main" id="{12B30F7A-84E5-82C7-9714-77E85F9A35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496477"/>
            <a:ext cx="5539741" cy="123110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4848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Presentation Title</a:t>
            </a:r>
            <a:endParaRPr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6FECA-3A9C-2115-ABC5-00727934B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09685"/>
            <a:ext cx="2843212" cy="26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EC8B1F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A3B46D-C2AA-90CB-1BB3-D959C213E6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375" y="5870258"/>
            <a:ext cx="2879725" cy="265365"/>
          </a:xfrm>
        </p:spPr>
        <p:txBody>
          <a:bodyPr/>
          <a:lstStyle/>
          <a:p>
            <a:pPr lvl="0"/>
            <a:r>
              <a:rPr lang="en-US" dirty="0"/>
              <a:t>Click to add Presenter(s) name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A2D865F-4F62-EBAD-D6DE-BC5119C95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171" y="3269550"/>
            <a:ext cx="1679878" cy="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A4A3A4"/>
          </p15:clr>
        </p15:guide>
        <p15:guide id="4" pos="7152">
          <p15:clr>
            <a:srgbClr val="A4A3A4"/>
          </p15:clr>
        </p15:guide>
        <p15:guide id="5" orient="horz" pos="408">
          <p15:clr>
            <a:srgbClr val="A4A3A4"/>
          </p15:clr>
        </p15:guide>
        <p15:guide id="6" orient="horz" pos="696">
          <p15:clr>
            <a:srgbClr val="5ACBF0"/>
          </p15:clr>
        </p15:guide>
        <p15:guide id="7" orient="horz" pos="1008">
          <p15:clr>
            <a:srgbClr val="5ACBF0"/>
          </p15:clr>
        </p15:guide>
        <p15:guide id="8" orient="horz" pos="1296">
          <p15:clr>
            <a:srgbClr val="5ACBF0"/>
          </p15:clr>
        </p15:guide>
        <p15:guide id="9" orient="horz" pos="1584">
          <p15:clr>
            <a:srgbClr val="5ACBF0"/>
          </p15:clr>
        </p15:guide>
        <p15:guide id="10" orient="horz" pos="1872">
          <p15:clr>
            <a:srgbClr val="5ACBF0"/>
          </p15:clr>
        </p15:guide>
        <p15:guide id="11" orient="horz" pos="2448">
          <p15:clr>
            <a:srgbClr val="5ACBF0"/>
          </p15:clr>
        </p15:guide>
        <p15:guide id="12" orient="horz" pos="2736">
          <p15:clr>
            <a:srgbClr val="5ACBF0"/>
          </p15:clr>
        </p15:guide>
        <p15:guide id="13" orient="horz" pos="3024">
          <p15:clr>
            <a:srgbClr val="5ACBF0"/>
          </p15:clr>
        </p15:guide>
        <p15:guide id="14" orient="horz" pos="3312">
          <p15:clr>
            <a:srgbClr val="5ACBF0"/>
          </p15:clr>
        </p15:guide>
        <p15:guide id="15" orient="horz" pos="3600">
          <p15:clr>
            <a:srgbClr val="5ACBF0"/>
          </p15:clr>
        </p15:guide>
        <p15:guide id="16" orient="horz" pos="3888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Slide with Logo">
    <p:bg>
      <p:bgPr>
        <a:solidFill>
          <a:srgbClr val="48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47F66-A673-B9F5-EA3B-1311C5628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6DD55-0740-9358-272B-E328A3E760D7}"/>
              </a:ext>
            </a:extLst>
          </p:cNvPr>
          <p:cNvSpPr/>
          <p:nvPr userDrawn="1"/>
        </p:nvSpPr>
        <p:spPr>
          <a:xfrm>
            <a:off x="762000" y="6381750"/>
            <a:ext cx="1016000" cy="317500"/>
          </a:xfrm>
          <a:prstGeom prst="rect">
            <a:avLst/>
          </a:prstGeom>
          <a:solidFill>
            <a:srgbClr val="4848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54588-53C8-DA09-0436-3F54CB8B1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150" y="6402914"/>
            <a:ext cx="800100" cy="2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72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.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E56B88-6B80-DAA7-0E19-DF822ECA59B0}"/>
              </a:ext>
            </a:extLst>
          </p:cNvPr>
          <p:cNvGrpSpPr/>
          <p:nvPr userDrawn="1"/>
        </p:nvGrpSpPr>
        <p:grpSpPr>
          <a:xfrm>
            <a:off x="3046648" y="1600200"/>
            <a:ext cx="9145352" cy="5257800"/>
            <a:chOff x="1377056" y="652144"/>
            <a:chExt cx="13180133" cy="757745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3F66F09-50ED-A31C-D8C9-DBB9A7C82210}"/>
                </a:ext>
              </a:extLst>
            </p:cNvPr>
            <p:cNvSpPr/>
            <p:nvPr userDrawn="1"/>
          </p:nvSpPr>
          <p:spPr>
            <a:xfrm>
              <a:off x="6288365" y="3057984"/>
              <a:ext cx="8268824" cy="5171616"/>
            </a:xfrm>
            <a:prstGeom prst="triangle">
              <a:avLst/>
            </a:prstGeom>
            <a:solidFill>
              <a:srgbClr val="EC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39004B4-B9D9-63A1-8F3C-CCF0D6CF64D2}"/>
                </a:ext>
              </a:extLst>
            </p:cNvPr>
            <p:cNvSpPr/>
            <p:nvPr userDrawn="1"/>
          </p:nvSpPr>
          <p:spPr>
            <a:xfrm>
              <a:off x="1377056" y="652144"/>
              <a:ext cx="10564658" cy="6607513"/>
            </a:xfrm>
            <a:prstGeom prst="triangle">
              <a:avLst/>
            </a:prstGeom>
            <a:gradFill>
              <a:gsLst>
                <a:gs pos="0">
                  <a:srgbClr val="DCDDDE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577E4104-8623-D41E-7340-B16961659A6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38200" y="2971800"/>
            <a:ext cx="4625341" cy="2821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EC8B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20" name="Google Shape;31;p7">
            <a:extLst>
              <a:ext uri="{FF2B5EF4-FFF2-40B4-BE49-F238E27FC236}">
                <a16:creationId xmlns:a16="http://schemas.microsoft.com/office/drawing/2014/main" id="{12B30F7A-84E5-82C7-9714-77E85F9A35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496477"/>
            <a:ext cx="5539741" cy="123110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4848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Presentation Title</a:t>
            </a:r>
            <a:endParaRPr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6FECA-3A9C-2115-ABC5-00727934B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09685"/>
            <a:ext cx="2843212" cy="26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EC8B1F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A3B46D-C2AA-90CB-1BB3-D959C213E6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375" y="5870258"/>
            <a:ext cx="2879725" cy="265365"/>
          </a:xfrm>
        </p:spPr>
        <p:txBody>
          <a:bodyPr/>
          <a:lstStyle/>
          <a:p>
            <a:pPr lvl="0"/>
            <a:r>
              <a:rPr lang="en-US" dirty="0"/>
              <a:t>Click to add Presenter(s) name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5F1172E-9154-373E-3045-2C12E4BD0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171" y="3269550"/>
            <a:ext cx="1679878" cy="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A4A3A4"/>
          </p15:clr>
        </p15:guide>
        <p15:guide id="4" pos="7152">
          <p15:clr>
            <a:srgbClr val="A4A3A4"/>
          </p15:clr>
        </p15:guide>
        <p15:guide id="5" orient="horz" pos="408">
          <p15:clr>
            <a:srgbClr val="A4A3A4"/>
          </p15:clr>
        </p15:guide>
        <p15:guide id="6" orient="horz" pos="696">
          <p15:clr>
            <a:srgbClr val="5ACBF0"/>
          </p15:clr>
        </p15:guide>
        <p15:guide id="7" orient="horz" pos="1008">
          <p15:clr>
            <a:srgbClr val="5ACBF0"/>
          </p15:clr>
        </p15:guide>
        <p15:guide id="8" orient="horz" pos="1296">
          <p15:clr>
            <a:srgbClr val="5ACBF0"/>
          </p15:clr>
        </p15:guide>
        <p15:guide id="9" orient="horz" pos="1584">
          <p15:clr>
            <a:srgbClr val="5ACBF0"/>
          </p15:clr>
        </p15:guide>
        <p15:guide id="10" orient="horz" pos="1872">
          <p15:clr>
            <a:srgbClr val="5ACBF0"/>
          </p15:clr>
        </p15:guide>
        <p15:guide id="11" orient="horz" pos="2448">
          <p15:clr>
            <a:srgbClr val="5ACBF0"/>
          </p15:clr>
        </p15:guide>
        <p15:guide id="12" orient="horz" pos="2736">
          <p15:clr>
            <a:srgbClr val="5ACBF0"/>
          </p15:clr>
        </p15:guide>
        <p15:guide id="13" orient="horz" pos="3024">
          <p15:clr>
            <a:srgbClr val="5ACBF0"/>
          </p15:clr>
        </p15:guide>
        <p15:guide id="14" orient="horz" pos="3312">
          <p15:clr>
            <a:srgbClr val="5ACBF0"/>
          </p15:clr>
        </p15:guide>
        <p15:guide id="15" orient="horz" pos="3600">
          <p15:clr>
            <a:srgbClr val="5ACBF0"/>
          </p15:clr>
        </p15:guide>
        <p15:guide id="16" orient="horz" pos="3888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.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;p7">
            <a:extLst>
              <a:ext uri="{FF2B5EF4-FFF2-40B4-BE49-F238E27FC236}">
                <a16:creationId xmlns:a16="http://schemas.microsoft.com/office/drawing/2014/main" id="{89FDE02A-D6A0-3A29-BE99-0EE5682B1B5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48945" y="615043"/>
            <a:ext cx="10504855" cy="28071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6" name="Google Shape;31;p7">
            <a:extLst>
              <a:ext uri="{FF2B5EF4-FFF2-40B4-BE49-F238E27FC236}">
                <a16:creationId xmlns:a16="http://schemas.microsoft.com/office/drawing/2014/main" id="{3DED59F3-510F-CAB1-23F4-10B567AEC2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8945" y="2721481"/>
            <a:ext cx="6567132" cy="6155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Divider Title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254623-BA01-61E0-003D-49868B779335}"/>
              </a:ext>
            </a:extLst>
          </p:cNvPr>
          <p:cNvGrpSpPr/>
          <p:nvPr userDrawn="1"/>
        </p:nvGrpSpPr>
        <p:grpSpPr>
          <a:xfrm>
            <a:off x="6253224" y="1600200"/>
            <a:ext cx="6720306" cy="3838022"/>
            <a:chOff x="1362414" y="652144"/>
            <a:chExt cx="13267986" cy="7577456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994AF9FC-349E-9E6D-BF8C-A1F8D11555DE}"/>
                </a:ext>
              </a:extLst>
            </p:cNvPr>
            <p:cNvSpPr/>
            <p:nvPr/>
          </p:nvSpPr>
          <p:spPr>
            <a:xfrm>
              <a:off x="6361577" y="3057984"/>
              <a:ext cx="8268823" cy="5171616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804A06A-4E42-B4D9-936A-D6B66B8F2FE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B3013-D4C0-AE6A-0BCF-3C09BD5D0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8945" y="3342443"/>
            <a:ext cx="5480735" cy="4308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EC8B1F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Extra words in orange</a:t>
            </a:r>
          </a:p>
        </p:txBody>
      </p:sp>
    </p:spTree>
    <p:extLst>
      <p:ext uri="{BB962C8B-B14F-4D97-AF65-F5344CB8AC3E}">
        <p14:creationId xmlns:p14="http://schemas.microsoft.com/office/powerpoint/2010/main" val="4129241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A.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7ABE0F-3EC4-BAF7-5219-47D9B2C2F9E8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D70833C1-11DF-CF1D-A7E1-0FC52DF36F26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5A60280-C4B8-2C85-3213-5AD64531C911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AF16024-2620-46E0-D61E-ADF06DCEC4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5211" y="3210507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9DFCF12-2CFE-396B-C01A-FFB96A853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5211" y="3438365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6EF4F08-94C6-C20F-0BEA-81FA1846B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5211" y="3745911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E1F26-C77E-2E37-1606-3B6D26A17348}"/>
              </a:ext>
            </a:extLst>
          </p:cNvPr>
          <p:cNvSpPr txBox="1"/>
          <p:nvPr userDrawn="1"/>
        </p:nvSpPr>
        <p:spPr>
          <a:xfrm>
            <a:off x="6312061" y="1292423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F7D3064-CAB4-F58B-6A52-180E712533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211" y="4613809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BFF0F5D-3D19-C07A-558E-C94780083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5211" y="4841667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6765685-9054-8775-F208-3A73A2703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5211" y="5149213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4D02F-A46C-1CD3-FCD3-7E6DC2993FB2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56BF557-5E06-3CDC-7CE6-52F789C21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211" y="1807205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D585F9B-E2B6-9ABE-40F0-FBA377C8F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5211" y="2035063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82B0FBE-1305-D996-DA3F-861ADF0EF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5211" y="2342609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7" name="Picture 6" descr="A black and grey letter&#10;&#10;Description automatically generated">
            <a:extLst>
              <a:ext uri="{FF2B5EF4-FFF2-40B4-BE49-F238E27FC236}">
                <a16:creationId xmlns:a16="http://schemas.microsoft.com/office/drawing/2014/main" id="{D72F2BB5-675E-0A9B-4EB5-387A95F3D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2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B.End Page w/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3C478-0625-C6AF-57A6-A2FCE476B0CF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EE13D69-D93C-3D1C-7115-D268E76C0797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905921B-2870-BE74-2B21-9FBCC81F89B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E19E56F-41B6-BA88-1398-216721B7AF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538" y="4295051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B0A607E-3A18-03AF-635C-502FCF9C89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537" y="4538083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AA7463D-76F4-DD17-05E2-4B4AC5C38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8537" y="4845629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F15E5-975F-ED59-99AF-23B54444B361}"/>
              </a:ext>
            </a:extLst>
          </p:cNvPr>
          <p:cNvSpPr txBox="1"/>
          <p:nvPr userDrawn="1"/>
        </p:nvSpPr>
        <p:spPr>
          <a:xfrm>
            <a:off x="1616146" y="3740912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18F19F7-DE6B-739E-C681-BAC240351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134" y="4298055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4B80493-0F21-5E47-9839-36FC66CC6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6133" y="4541087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0D6816F-4237-8AFF-2FA3-20A430AF1C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6133" y="4848633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EE3318-FFFB-2C43-7B14-ED77132A37A4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3" name="Picture 2" descr="A black and grey letter&#10;&#10;Description automatically generated">
            <a:extLst>
              <a:ext uri="{FF2B5EF4-FFF2-40B4-BE49-F238E27FC236}">
                <a16:creationId xmlns:a16="http://schemas.microsoft.com/office/drawing/2014/main" id="{03B609C9-6BC4-DAD1-14A9-38D178E30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C5D33952-29F6-0DD7-7C82-37996E4734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953"/>
          <a:stretch/>
        </p:blipFill>
        <p:spPr>
          <a:xfrm>
            <a:off x="5536133" y="0"/>
            <a:ext cx="6196776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8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.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E56B88-6B80-DAA7-0E19-DF822ECA59B0}"/>
              </a:ext>
            </a:extLst>
          </p:cNvPr>
          <p:cNvGrpSpPr/>
          <p:nvPr userDrawn="1"/>
        </p:nvGrpSpPr>
        <p:grpSpPr>
          <a:xfrm>
            <a:off x="3046648" y="1600200"/>
            <a:ext cx="9145352" cy="5257800"/>
            <a:chOff x="1377056" y="652144"/>
            <a:chExt cx="13180133" cy="757745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3F66F09-50ED-A31C-D8C9-DBB9A7C82210}"/>
                </a:ext>
              </a:extLst>
            </p:cNvPr>
            <p:cNvSpPr/>
            <p:nvPr userDrawn="1"/>
          </p:nvSpPr>
          <p:spPr>
            <a:xfrm>
              <a:off x="6288365" y="3057984"/>
              <a:ext cx="8268824" cy="5171616"/>
            </a:xfrm>
            <a:prstGeom prst="triangle">
              <a:avLst/>
            </a:prstGeom>
            <a:solidFill>
              <a:srgbClr val="EC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39004B4-B9D9-63A1-8F3C-CCF0D6CF64D2}"/>
                </a:ext>
              </a:extLst>
            </p:cNvPr>
            <p:cNvSpPr/>
            <p:nvPr userDrawn="1"/>
          </p:nvSpPr>
          <p:spPr>
            <a:xfrm>
              <a:off x="1377056" y="652144"/>
              <a:ext cx="10564658" cy="6607513"/>
            </a:xfrm>
            <a:prstGeom prst="triangle">
              <a:avLst/>
            </a:prstGeom>
            <a:gradFill>
              <a:gsLst>
                <a:gs pos="0">
                  <a:srgbClr val="DCDDDE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577E4104-8623-D41E-7340-B16961659A6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38200" y="2971800"/>
            <a:ext cx="4625341" cy="2821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EC8B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20" name="Google Shape;31;p7">
            <a:extLst>
              <a:ext uri="{FF2B5EF4-FFF2-40B4-BE49-F238E27FC236}">
                <a16:creationId xmlns:a16="http://schemas.microsoft.com/office/drawing/2014/main" id="{12B30F7A-84E5-82C7-9714-77E85F9A35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496477"/>
            <a:ext cx="5539741" cy="123110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4848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Presentation Title</a:t>
            </a:r>
            <a:endParaRPr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6FECA-3A9C-2115-ABC5-00727934B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09685"/>
            <a:ext cx="2843212" cy="26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EC8B1F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A3B46D-C2AA-90CB-1BB3-D959C213E6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375" y="5870258"/>
            <a:ext cx="2879725" cy="265365"/>
          </a:xfrm>
        </p:spPr>
        <p:txBody>
          <a:bodyPr/>
          <a:lstStyle/>
          <a:p>
            <a:pPr lvl="0"/>
            <a:r>
              <a:rPr lang="en-US" dirty="0"/>
              <a:t>Click to add Presenter(s) name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583DA472-6015-552F-E7D7-6652E8709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171" y="3269550"/>
            <a:ext cx="1679878" cy="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A4A3A4"/>
          </p15:clr>
        </p15:guide>
        <p15:guide id="4" pos="7152">
          <p15:clr>
            <a:srgbClr val="A4A3A4"/>
          </p15:clr>
        </p15:guide>
        <p15:guide id="5" orient="horz" pos="408">
          <p15:clr>
            <a:srgbClr val="A4A3A4"/>
          </p15:clr>
        </p15:guide>
        <p15:guide id="6" orient="horz" pos="696">
          <p15:clr>
            <a:srgbClr val="5ACBF0"/>
          </p15:clr>
        </p15:guide>
        <p15:guide id="7" orient="horz" pos="1008">
          <p15:clr>
            <a:srgbClr val="5ACBF0"/>
          </p15:clr>
        </p15:guide>
        <p15:guide id="8" orient="horz" pos="1296">
          <p15:clr>
            <a:srgbClr val="5ACBF0"/>
          </p15:clr>
        </p15:guide>
        <p15:guide id="9" orient="horz" pos="1584">
          <p15:clr>
            <a:srgbClr val="5ACBF0"/>
          </p15:clr>
        </p15:guide>
        <p15:guide id="10" orient="horz" pos="1872">
          <p15:clr>
            <a:srgbClr val="5ACBF0"/>
          </p15:clr>
        </p15:guide>
        <p15:guide id="11" orient="horz" pos="2448">
          <p15:clr>
            <a:srgbClr val="5ACBF0"/>
          </p15:clr>
        </p15:guide>
        <p15:guide id="12" orient="horz" pos="2736">
          <p15:clr>
            <a:srgbClr val="5ACBF0"/>
          </p15:clr>
        </p15:guide>
        <p15:guide id="13" orient="horz" pos="3024">
          <p15:clr>
            <a:srgbClr val="5ACBF0"/>
          </p15:clr>
        </p15:guide>
        <p15:guide id="14" orient="horz" pos="3312">
          <p15:clr>
            <a:srgbClr val="5ACBF0"/>
          </p15:clr>
        </p15:guide>
        <p15:guide id="15" orient="horz" pos="3600">
          <p15:clr>
            <a:srgbClr val="5ACBF0"/>
          </p15:clr>
        </p15:guide>
        <p15:guide id="16" orient="horz" pos="3888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.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;p7">
            <a:extLst>
              <a:ext uri="{FF2B5EF4-FFF2-40B4-BE49-F238E27FC236}">
                <a16:creationId xmlns:a16="http://schemas.microsoft.com/office/drawing/2014/main" id="{89FDE02A-D6A0-3A29-BE99-0EE5682B1B5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48945" y="615043"/>
            <a:ext cx="10504855" cy="28071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6" name="Google Shape;31;p7">
            <a:extLst>
              <a:ext uri="{FF2B5EF4-FFF2-40B4-BE49-F238E27FC236}">
                <a16:creationId xmlns:a16="http://schemas.microsoft.com/office/drawing/2014/main" id="{3DED59F3-510F-CAB1-23F4-10B567AEC2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8945" y="2721481"/>
            <a:ext cx="6567132" cy="6155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Divider Title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254623-BA01-61E0-003D-49868B779335}"/>
              </a:ext>
            </a:extLst>
          </p:cNvPr>
          <p:cNvGrpSpPr/>
          <p:nvPr userDrawn="1"/>
        </p:nvGrpSpPr>
        <p:grpSpPr>
          <a:xfrm>
            <a:off x="6253224" y="1600200"/>
            <a:ext cx="6720306" cy="3838022"/>
            <a:chOff x="1362414" y="652144"/>
            <a:chExt cx="13267986" cy="7577456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994AF9FC-349E-9E6D-BF8C-A1F8D11555DE}"/>
                </a:ext>
              </a:extLst>
            </p:cNvPr>
            <p:cNvSpPr/>
            <p:nvPr/>
          </p:nvSpPr>
          <p:spPr>
            <a:xfrm>
              <a:off x="6361577" y="3057984"/>
              <a:ext cx="8268823" cy="5171616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804A06A-4E42-B4D9-936A-D6B66B8F2FE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B3013-D4C0-AE6A-0BCF-3C09BD5D0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8945" y="3342443"/>
            <a:ext cx="5480735" cy="4308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EC8B1F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Extra words in orange</a:t>
            </a:r>
          </a:p>
        </p:txBody>
      </p:sp>
    </p:spTree>
    <p:extLst>
      <p:ext uri="{BB962C8B-B14F-4D97-AF65-F5344CB8AC3E}">
        <p14:creationId xmlns:p14="http://schemas.microsoft.com/office/powerpoint/2010/main" val="99278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A.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7ABE0F-3EC4-BAF7-5219-47D9B2C2F9E8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D70833C1-11DF-CF1D-A7E1-0FC52DF36F26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5A60280-C4B8-2C85-3213-5AD64531C911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AF16024-2620-46E0-D61E-ADF06DCEC4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5211" y="3210507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9DFCF12-2CFE-396B-C01A-FFB96A853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5211" y="3438365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6EF4F08-94C6-C20F-0BEA-81FA1846B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5211" y="3745911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E1F26-C77E-2E37-1606-3B6D26A17348}"/>
              </a:ext>
            </a:extLst>
          </p:cNvPr>
          <p:cNvSpPr txBox="1"/>
          <p:nvPr userDrawn="1"/>
        </p:nvSpPr>
        <p:spPr>
          <a:xfrm>
            <a:off x="6312061" y="1292423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F7D3064-CAB4-F58B-6A52-180E712533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211" y="4613809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BFF0F5D-3D19-C07A-558E-C94780083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5211" y="4841667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6765685-9054-8775-F208-3A73A2703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5211" y="5149213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4D02F-A46C-1CD3-FCD3-7E6DC2993FB2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56BF557-5E06-3CDC-7CE6-52F789C21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211" y="1807205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D585F9B-E2B6-9ABE-40F0-FBA377C8F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5211" y="2035063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82B0FBE-1305-D996-DA3F-861ADF0EF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5211" y="2342609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2" name="Picture 1" descr="A black and grey letter&#10;&#10;Description automatically generated">
            <a:extLst>
              <a:ext uri="{FF2B5EF4-FFF2-40B4-BE49-F238E27FC236}">
                <a16:creationId xmlns:a16="http://schemas.microsoft.com/office/drawing/2014/main" id="{5D168087-3193-5897-638F-96262D011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B.End Page w/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3C478-0625-C6AF-57A6-A2FCE476B0CF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EE13D69-D93C-3D1C-7115-D268E76C0797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905921B-2870-BE74-2B21-9FBCC81F89B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E19E56F-41B6-BA88-1398-216721B7AF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538" y="4295051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B0A607E-3A18-03AF-635C-502FCF9C89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537" y="4538083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AA7463D-76F4-DD17-05E2-4B4AC5C38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8537" y="4845629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F15E5-975F-ED59-99AF-23B54444B361}"/>
              </a:ext>
            </a:extLst>
          </p:cNvPr>
          <p:cNvSpPr txBox="1"/>
          <p:nvPr userDrawn="1"/>
        </p:nvSpPr>
        <p:spPr>
          <a:xfrm>
            <a:off x="1616146" y="3740912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18F19F7-DE6B-739E-C681-BAC240351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134" y="4298055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4B80493-0F21-5E47-9839-36FC66CC6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6133" y="4541087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0D6816F-4237-8AFF-2FA3-20A430AF1C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6133" y="4848633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EE3318-FFFB-2C43-7B14-ED77132A37A4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3" name="Picture 2" descr="A black and grey letter&#10;&#10;Description automatically generated">
            <a:extLst>
              <a:ext uri="{FF2B5EF4-FFF2-40B4-BE49-F238E27FC236}">
                <a16:creationId xmlns:a16="http://schemas.microsoft.com/office/drawing/2014/main" id="{E1E755A4-B1A7-FE0C-6628-C8880BE58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CDD5FC6F-C8C9-0BE1-8774-BAEFAF2E28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953"/>
          <a:stretch/>
        </p:blipFill>
        <p:spPr>
          <a:xfrm>
            <a:off x="5536133" y="0"/>
            <a:ext cx="6196776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.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E56B88-6B80-DAA7-0E19-DF822ECA59B0}"/>
              </a:ext>
            </a:extLst>
          </p:cNvPr>
          <p:cNvGrpSpPr/>
          <p:nvPr userDrawn="1"/>
        </p:nvGrpSpPr>
        <p:grpSpPr>
          <a:xfrm>
            <a:off x="3046648" y="1600200"/>
            <a:ext cx="9145352" cy="5257800"/>
            <a:chOff x="1377056" y="652144"/>
            <a:chExt cx="13180133" cy="757745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3F66F09-50ED-A31C-D8C9-DBB9A7C82210}"/>
                </a:ext>
              </a:extLst>
            </p:cNvPr>
            <p:cNvSpPr/>
            <p:nvPr userDrawn="1"/>
          </p:nvSpPr>
          <p:spPr>
            <a:xfrm>
              <a:off x="6288365" y="3057984"/>
              <a:ext cx="8268824" cy="5171616"/>
            </a:xfrm>
            <a:prstGeom prst="triangle">
              <a:avLst/>
            </a:prstGeom>
            <a:solidFill>
              <a:srgbClr val="EC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39004B4-B9D9-63A1-8F3C-CCF0D6CF64D2}"/>
                </a:ext>
              </a:extLst>
            </p:cNvPr>
            <p:cNvSpPr/>
            <p:nvPr userDrawn="1"/>
          </p:nvSpPr>
          <p:spPr>
            <a:xfrm>
              <a:off x="1377056" y="652144"/>
              <a:ext cx="10564658" cy="6607513"/>
            </a:xfrm>
            <a:prstGeom prst="triangle">
              <a:avLst/>
            </a:prstGeom>
            <a:gradFill>
              <a:gsLst>
                <a:gs pos="0">
                  <a:srgbClr val="DCDDDE"/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577E4104-8623-D41E-7340-B16961659A6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38200" y="2971800"/>
            <a:ext cx="4625341" cy="2821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EC8B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20" name="Google Shape;31;p7">
            <a:extLst>
              <a:ext uri="{FF2B5EF4-FFF2-40B4-BE49-F238E27FC236}">
                <a16:creationId xmlns:a16="http://schemas.microsoft.com/office/drawing/2014/main" id="{12B30F7A-84E5-82C7-9714-77E85F9A35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496477"/>
            <a:ext cx="5539741" cy="123110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4848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Presentation Title</a:t>
            </a:r>
            <a:endParaRPr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6FECA-3A9C-2115-ABC5-00727934B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609685"/>
            <a:ext cx="2843212" cy="26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EC8B1F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A3B46D-C2AA-90CB-1BB3-D959C213E6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375" y="5870258"/>
            <a:ext cx="2879725" cy="265365"/>
          </a:xfrm>
        </p:spPr>
        <p:txBody>
          <a:bodyPr/>
          <a:lstStyle/>
          <a:p>
            <a:pPr lvl="0"/>
            <a:r>
              <a:rPr lang="en-US" dirty="0"/>
              <a:t>Click to add Presenter(s) name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F86E66C-0A8A-952A-D6CC-D1268D6B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171" y="3269550"/>
            <a:ext cx="1679878" cy="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A4A3A4"/>
          </p15:clr>
        </p15:guide>
        <p15:guide id="4" pos="7152">
          <p15:clr>
            <a:srgbClr val="A4A3A4"/>
          </p15:clr>
        </p15:guide>
        <p15:guide id="5" orient="horz" pos="408">
          <p15:clr>
            <a:srgbClr val="A4A3A4"/>
          </p15:clr>
        </p15:guide>
        <p15:guide id="6" orient="horz" pos="696">
          <p15:clr>
            <a:srgbClr val="5ACBF0"/>
          </p15:clr>
        </p15:guide>
        <p15:guide id="7" orient="horz" pos="1008">
          <p15:clr>
            <a:srgbClr val="5ACBF0"/>
          </p15:clr>
        </p15:guide>
        <p15:guide id="8" orient="horz" pos="1296">
          <p15:clr>
            <a:srgbClr val="5ACBF0"/>
          </p15:clr>
        </p15:guide>
        <p15:guide id="9" orient="horz" pos="1584">
          <p15:clr>
            <a:srgbClr val="5ACBF0"/>
          </p15:clr>
        </p15:guide>
        <p15:guide id="10" orient="horz" pos="1872">
          <p15:clr>
            <a:srgbClr val="5ACBF0"/>
          </p15:clr>
        </p15:guide>
        <p15:guide id="11" orient="horz" pos="2448">
          <p15:clr>
            <a:srgbClr val="5ACBF0"/>
          </p15:clr>
        </p15:guide>
        <p15:guide id="12" orient="horz" pos="2736">
          <p15:clr>
            <a:srgbClr val="5ACBF0"/>
          </p15:clr>
        </p15:guide>
        <p15:guide id="13" orient="horz" pos="3024">
          <p15:clr>
            <a:srgbClr val="5ACBF0"/>
          </p15:clr>
        </p15:guide>
        <p15:guide id="14" orient="horz" pos="3312">
          <p15:clr>
            <a:srgbClr val="5ACBF0"/>
          </p15:clr>
        </p15:guide>
        <p15:guide id="15" orient="horz" pos="3600">
          <p15:clr>
            <a:srgbClr val="5ACBF0"/>
          </p15:clr>
        </p15:guide>
        <p15:guide id="16" orient="horz" pos="3888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.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;p7">
            <a:extLst>
              <a:ext uri="{FF2B5EF4-FFF2-40B4-BE49-F238E27FC236}">
                <a16:creationId xmlns:a16="http://schemas.microsoft.com/office/drawing/2014/main" id="{89FDE02A-D6A0-3A29-BE99-0EE5682B1B5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848945" y="615043"/>
            <a:ext cx="10504855" cy="28071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add Presentation Subtitle</a:t>
            </a:r>
            <a:endParaRPr dirty="0"/>
          </a:p>
        </p:txBody>
      </p:sp>
      <p:sp>
        <p:nvSpPr>
          <p:cNvPr id="6" name="Google Shape;31;p7">
            <a:extLst>
              <a:ext uri="{FF2B5EF4-FFF2-40B4-BE49-F238E27FC236}">
                <a16:creationId xmlns:a16="http://schemas.microsoft.com/office/drawing/2014/main" id="{3DED59F3-510F-CAB1-23F4-10B567AEC2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8945" y="2721481"/>
            <a:ext cx="6567132" cy="6155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Click To Add Divider Title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254623-BA01-61E0-003D-49868B779335}"/>
              </a:ext>
            </a:extLst>
          </p:cNvPr>
          <p:cNvGrpSpPr/>
          <p:nvPr userDrawn="1"/>
        </p:nvGrpSpPr>
        <p:grpSpPr>
          <a:xfrm>
            <a:off x="6253224" y="1600200"/>
            <a:ext cx="6720306" cy="3838022"/>
            <a:chOff x="1362414" y="652144"/>
            <a:chExt cx="13267986" cy="7577456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994AF9FC-349E-9E6D-BF8C-A1F8D11555DE}"/>
                </a:ext>
              </a:extLst>
            </p:cNvPr>
            <p:cNvSpPr/>
            <p:nvPr/>
          </p:nvSpPr>
          <p:spPr>
            <a:xfrm>
              <a:off x="6361577" y="3057984"/>
              <a:ext cx="8268823" cy="5171616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804A06A-4E42-B4D9-936A-D6B66B8F2FE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B3013-D4C0-AE6A-0BCF-3C09BD5D0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8945" y="3342443"/>
            <a:ext cx="5480735" cy="4308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EC8B1F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Extra words in orange</a:t>
            </a:r>
          </a:p>
        </p:txBody>
      </p:sp>
    </p:spTree>
    <p:extLst>
      <p:ext uri="{BB962C8B-B14F-4D97-AF65-F5344CB8AC3E}">
        <p14:creationId xmlns:p14="http://schemas.microsoft.com/office/powerpoint/2010/main" val="428515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D49AC-3F70-E415-0E42-F4A6FE43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8C93AB-A63E-92A4-8637-201917796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600200"/>
            <a:ext cx="10529455" cy="281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A.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7ABE0F-3EC4-BAF7-5219-47D9B2C2F9E8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D70833C1-11DF-CF1D-A7E1-0FC52DF36F26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5A60280-C4B8-2C85-3213-5AD64531C911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AF16024-2620-46E0-D61E-ADF06DCEC4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5211" y="3210507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9DFCF12-2CFE-396B-C01A-FFB96A853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5211" y="3438365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6EF4F08-94C6-C20F-0BEA-81FA1846B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5211" y="3745911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E1F26-C77E-2E37-1606-3B6D26A17348}"/>
              </a:ext>
            </a:extLst>
          </p:cNvPr>
          <p:cNvSpPr txBox="1"/>
          <p:nvPr userDrawn="1"/>
        </p:nvSpPr>
        <p:spPr>
          <a:xfrm>
            <a:off x="6312061" y="1292423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F7D3064-CAB4-F58B-6A52-180E712533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211" y="4613809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BFF0F5D-3D19-C07A-558E-C94780083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5211" y="4841667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6765685-9054-8775-F208-3A73A2703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5211" y="5149213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4D02F-A46C-1CD3-FCD3-7E6DC2993FB2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56BF557-5E06-3CDC-7CE6-52F789C21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211" y="1807205"/>
            <a:ext cx="5018589" cy="285219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D585F9B-E2B6-9ABE-40F0-FBA377C8F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5211" y="2035063"/>
            <a:ext cx="5018589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82B0FBE-1305-D996-DA3F-861ADF0EF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5211" y="2342609"/>
            <a:ext cx="5018589" cy="460077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2" name="Picture 1" descr="A black and grey letter&#10;&#10;Description automatically generated">
            <a:extLst>
              <a:ext uri="{FF2B5EF4-FFF2-40B4-BE49-F238E27FC236}">
                <a16:creationId xmlns:a16="http://schemas.microsoft.com/office/drawing/2014/main" id="{83DB0D7B-0AF3-844B-5897-7F9DEF729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40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B.End Page w/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3C478-0625-C6AF-57A6-A2FCE476B0CF}"/>
              </a:ext>
            </a:extLst>
          </p:cNvPr>
          <p:cNvGrpSpPr/>
          <p:nvPr userDrawn="1"/>
        </p:nvGrpSpPr>
        <p:grpSpPr>
          <a:xfrm>
            <a:off x="-267417" y="593203"/>
            <a:ext cx="7066773" cy="4279738"/>
            <a:chOff x="1362414" y="652144"/>
            <a:chExt cx="13987358" cy="8470942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5EE13D69-D93C-3D1C-7115-D268E76C0797}"/>
                </a:ext>
              </a:extLst>
            </p:cNvPr>
            <p:cNvSpPr/>
            <p:nvPr/>
          </p:nvSpPr>
          <p:spPr>
            <a:xfrm>
              <a:off x="7080949" y="3951469"/>
              <a:ext cx="8268823" cy="5171617"/>
            </a:xfrm>
            <a:prstGeom prst="triangle">
              <a:avLst/>
            </a:prstGeom>
            <a:gradFill>
              <a:gsLst>
                <a:gs pos="0">
                  <a:srgbClr val="77787B">
                    <a:alpha val="50000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905921B-2870-BE74-2B21-9FBCC81F89B5}"/>
                </a:ext>
              </a:extLst>
            </p:cNvPr>
            <p:cNvSpPr/>
            <p:nvPr/>
          </p:nvSpPr>
          <p:spPr>
            <a:xfrm>
              <a:off x="1362414" y="652144"/>
              <a:ext cx="10564658" cy="6607514"/>
            </a:xfrm>
            <a:prstGeom prst="triangle">
              <a:avLst/>
            </a:prstGeom>
            <a:gradFill>
              <a:gsLst>
                <a:gs pos="0">
                  <a:srgbClr val="77787B">
                    <a:alpha val="50467"/>
                  </a:srgbClr>
                </a:gs>
                <a:gs pos="100000">
                  <a:srgbClr val="48484A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E19E56F-41B6-BA88-1398-216721B7AF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538" y="4295051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B0A607E-3A18-03AF-635C-502FCF9C89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537" y="4538083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AA7463D-76F4-DD17-05E2-4B4AC5C38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8537" y="4845629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F15E5-975F-ED59-99AF-23B54444B361}"/>
              </a:ext>
            </a:extLst>
          </p:cNvPr>
          <p:cNvSpPr txBox="1"/>
          <p:nvPr userDrawn="1"/>
        </p:nvSpPr>
        <p:spPr>
          <a:xfrm>
            <a:off x="1616146" y="3740912"/>
            <a:ext cx="1309632" cy="3077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l"/>
            <a:r>
              <a:rPr lang="en-US" sz="2000" b="1" dirty="0">
                <a:solidFill>
                  <a:srgbClr val="EC8B1F"/>
                </a:solidFill>
              </a:rPr>
              <a:t>Contacts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18F19F7-DE6B-739E-C681-BAC240351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134" y="4298055"/>
            <a:ext cx="4319850" cy="30079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4B80493-0F21-5E47-9839-36FC66CC6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6133" y="4541087"/>
            <a:ext cx="4319851" cy="27627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>
              <a:buNone/>
              <a:defRPr sz="1200">
                <a:solidFill>
                  <a:srgbClr val="EC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0D6816F-4237-8AFF-2FA3-20A430AF1C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6133" y="4848633"/>
            <a:ext cx="4319851" cy="460077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EE3318-FFFB-2C43-7B14-ED77132A37A4}"/>
              </a:ext>
            </a:extLst>
          </p:cNvPr>
          <p:cNvSpPr txBox="1"/>
          <p:nvPr userDrawn="1"/>
        </p:nvSpPr>
        <p:spPr>
          <a:xfrm>
            <a:off x="7651798" y="5923336"/>
            <a:ext cx="3392512" cy="35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b="1" spc="100" dirty="0">
                <a:solidFill>
                  <a:schemeClr val="tx1"/>
                </a:solidFill>
                <a:latin typeface="Arial"/>
                <a:cs typeface="Arial"/>
              </a:rPr>
              <a:t>www.rsginc.com</a:t>
            </a:r>
          </a:p>
          <a:p>
            <a:pPr algn="r" defTabSz="914608">
              <a:tabLst>
                <a:tab pos="4665639" algn="l"/>
              </a:tabLst>
            </a:pPr>
            <a:endParaRPr lang="en-US" sz="1400" spc="1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3" name="Picture 2" descr="A black and grey letter&#10;&#10;Description automatically generated">
            <a:extLst>
              <a:ext uri="{FF2B5EF4-FFF2-40B4-BE49-F238E27FC236}">
                <a16:creationId xmlns:a16="http://schemas.microsoft.com/office/drawing/2014/main" id="{ED6C8B63-E460-87D8-01DA-ACF495D08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376" y="2684307"/>
            <a:ext cx="1621249" cy="417745"/>
          </a:xfrm>
          <a:prstGeom prst="rect">
            <a:avLst/>
          </a:prstGeom>
        </p:spPr>
      </p:pic>
      <p:pic>
        <p:nvPicPr>
          <p:cNvPr id="14" name="Picture 13" descr="A map of the united states&#10;&#10;Description automatically generated">
            <a:extLst>
              <a:ext uri="{FF2B5EF4-FFF2-40B4-BE49-F238E27FC236}">
                <a16:creationId xmlns:a16="http://schemas.microsoft.com/office/drawing/2014/main" id="{61B001D2-F756-258F-F077-D9ADE3F3F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953"/>
          <a:stretch/>
        </p:blipFill>
        <p:spPr>
          <a:xfrm>
            <a:off x="5536133" y="0"/>
            <a:ext cx="6196776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Text Layout w/Section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143000"/>
            <a:ext cx="1051560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3B4A60C-7BA2-B560-2EEF-139DAF3021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565" y="308257"/>
            <a:ext cx="3523130" cy="225143"/>
          </a:xfrm>
          <a:prstGeom prst="roundRect">
            <a:avLst>
              <a:gd name="adj" fmla="val 50000"/>
            </a:avLst>
          </a:prstGeom>
          <a:ln>
            <a:solidFill>
              <a:srgbClr val="77787B"/>
            </a:solidFill>
          </a:ln>
        </p:spPr>
        <p:txBody>
          <a:bodyPr wrap="square" lIns="91440" tIns="0" rIns="1143000" bIns="0" anchor="ctr" anchorCtr="0">
            <a:spAutoFit/>
          </a:bodyPr>
          <a:lstStyle>
            <a:lvl1pPr marL="0" algn="r">
              <a:lnSpc>
                <a:spcPct val="114000"/>
              </a:lnSpc>
              <a:spcBef>
                <a:spcPts val="800"/>
              </a:spcBef>
              <a:defRPr sz="1000" b="0" i="0">
                <a:solidFill>
                  <a:srgbClr val="77787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SECTION/CHAPTER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0D6AE-20BD-C1FE-5C1A-851FF1DEFB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Text Layou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FC07B1-4A2C-BFFE-299F-BE8A479401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00200"/>
            <a:ext cx="105156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0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57400"/>
            <a:ext cx="1051560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85344-3280-7AF1-6023-E51FA388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Text Layout w/ Presentation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524B870-2723-ED1E-1185-6DE6B462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1986"/>
            <a:ext cx="1051560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34309F-E676-50A0-CFF5-D89738F86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00200"/>
            <a:ext cx="1051560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232AE-4595-4555-77DD-AF78773A4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533400"/>
            <a:ext cx="10515601" cy="205184"/>
          </a:xfrm>
          <a:prstGeom prst="rect">
            <a:avLst/>
          </a:prstGeom>
        </p:spPr>
        <p:txBody>
          <a:bodyPr tIns="0" bIns="0"/>
          <a:lstStyle>
            <a:lvl1pPr marL="0">
              <a:spcBef>
                <a:spcPts val="0"/>
              </a:spcBef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76B917-98FB-0E2A-1BEA-B96A1F1175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8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720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pt Basic Content / Table or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7E01A6-24BA-661C-A336-97462D164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958"/>
            <a:ext cx="10507980" cy="54252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>
              <a:lnSpc>
                <a:spcPct val="100000"/>
              </a:lnSpc>
              <a:defRPr>
                <a:solidFill>
                  <a:srgbClr val="48484A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7403E73-5B74-DC73-D0C0-EEB1D5D3C6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" y="1143000"/>
            <a:ext cx="10507980" cy="2812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>
              <a:lnSpc>
                <a:spcPct val="110000"/>
              </a:lnSpc>
              <a:spcBef>
                <a:spcPts val="800"/>
              </a:spcBef>
              <a:defRPr sz="1200">
                <a:solidFill>
                  <a:srgbClr val="48484A"/>
                </a:solidFill>
              </a:defRPr>
            </a:lvl1pPr>
            <a:lvl2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2pPr>
            <a:lvl3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3pPr>
            <a:lvl4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4pPr>
            <a:lvl5pPr marL="0">
              <a:lnSpc>
                <a:spcPct val="114000"/>
              </a:lnSpc>
              <a:spcBef>
                <a:spcPts val="600"/>
              </a:spcBef>
              <a:defRPr>
                <a:solidFill>
                  <a:srgbClr val="48484A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30FEE-46B3-5CA6-9990-EEA015EBA2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3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548958"/>
            <a:ext cx="10515600" cy="542521"/>
          </a:xfrm>
          <a:prstGeom prst="rect">
            <a:avLst/>
          </a:prstGeom>
        </p:spPr>
        <p:txBody>
          <a:bodyPr vert="horz" lIns="0" tIns="45720" rIns="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9919B37-6C97-937F-AF66-DA1A96524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7A89F6-6AA9-B45A-2470-22DF06E9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81231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black and grey letter&#10;&#10;Description automatically generated">
            <a:extLst>
              <a:ext uri="{FF2B5EF4-FFF2-40B4-BE49-F238E27FC236}">
                <a16:creationId xmlns:a16="http://schemas.microsoft.com/office/drawing/2014/main" id="{4CA8AFE2-C4A7-F000-A592-64E63221BDA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38200" y="6444237"/>
            <a:ext cx="759619" cy="1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22" r:id="rId2"/>
    <p:sldLayoutId id="2147483716" r:id="rId3"/>
    <p:sldLayoutId id="2147483723" r:id="rId4"/>
    <p:sldLayoutId id="2147483674" r:id="rId5"/>
    <p:sldLayoutId id="2147483688" r:id="rId6"/>
    <p:sldLayoutId id="2147483678" r:id="rId7"/>
    <p:sldLayoutId id="2147483677" r:id="rId8"/>
    <p:sldLayoutId id="2147483682" r:id="rId9"/>
    <p:sldLayoutId id="2147483691" r:id="rId10"/>
    <p:sldLayoutId id="2147483679" r:id="rId11"/>
    <p:sldLayoutId id="2147483680" r:id="rId12"/>
    <p:sldLayoutId id="2147483681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692" r:id="rId20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" rtl="0" eaLnBrk="1" latinLnBrk="0" hangingPunct="1">
        <a:lnSpc>
          <a:spcPct val="110000"/>
        </a:lnSpc>
        <a:spcBef>
          <a:spcPts val="800"/>
        </a:spcBef>
        <a:buFontTx/>
        <a:buNone/>
        <a:defRPr sz="1200" b="0" kern="1200">
          <a:solidFill>
            <a:srgbClr val="48484A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ts val="1800"/>
        </a:lnSpc>
        <a:spcBef>
          <a:spcPts val="3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182880" rtl="0" eaLnBrk="1" latinLnBrk="0" hangingPunct="1">
        <a:lnSpc>
          <a:spcPts val="1600"/>
        </a:lnSpc>
        <a:spcBef>
          <a:spcPts val="300"/>
        </a:spcBef>
        <a:buClr>
          <a:srgbClr val="48484A"/>
        </a:buClr>
        <a:buSzPct val="150000"/>
        <a:buFont typeface="Arial"/>
        <a:buNone/>
        <a:defRPr lang="en-US" sz="1200" kern="1200" dirty="0" smtClean="0">
          <a:solidFill>
            <a:srgbClr val="48484A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ts val="1600"/>
        </a:lnSpc>
        <a:spcBef>
          <a:spcPts val="300"/>
        </a:spcBef>
        <a:buFont typeface="System Font Regular"/>
        <a:buNone/>
        <a:defRPr lang="en-US" sz="1200" kern="1200" dirty="0" smtClean="0">
          <a:solidFill>
            <a:srgbClr val="48484A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ts val="1600"/>
        </a:lnSpc>
        <a:spcBef>
          <a:spcPts val="300"/>
        </a:spcBef>
        <a:buFont typeface="Courier New" panose="02070309020205020404" pitchFamily="49" charset="0"/>
        <a:buNone/>
        <a:defRPr lang="en-US" sz="1200" b="0" i="0" kern="1200" dirty="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528" userDrawn="1">
          <p15:clr>
            <a:srgbClr val="A4A3A4"/>
          </p15:clr>
        </p15:guide>
        <p15:guide id="5" pos="7152" userDrawn="1">
          <p15:clr>
            <a:srgbClr val="A4A3A4"/>
          </p15:clr>
        </p15:guide>
        <p15:guide id="6" orient="horz" pos="336" userDrawn="1">
          <p15:clr>
            <a:srgbClr val="A4A3A4"/>
          </p15:clr>
        </p15:guide>
        <p15:guide id="7" orient="horz" pos="1008" userDrawn="1">
          <p15:clr>
            <a:srgbClr val="547EBF"/>
          </p15:clr>
        </p15:guide>
        <p15:guide id="8" orient="horz" pos="3888" userDrawn="1">
          <p15:clr>
            <a:srgbClr val="A4A3A4"/>
          </p15:clr>
        </p15:guide>
        <p15:guide id="9" pos="2184" userDrawn="1">
          <p15:clr>
            <a:srgbClr val="F26B43"/>
          </p15:clr>
        </p15:guide>
        <p15:guide id="10" pos="5496" userDrawn="1">
          <p15:clr>
            <a:srgbClr val="F26B43"/>
          </p15:clr>
        </p15:guide>
        <p15:guide id="11" orient="horz" pos="720" userDrawn="1">
          <p15:clr>
            <a:srgbClr val="547EBF"/>
          </p15:clr>
        </p15:guide>
        <p15:guide id="12" orient="horz" pos="408" userDrawn="1">
          <p15:clr>
            <a:srgbClr val="A4A3A4"/>
          </p15:clr>
        </p15:guide>
        <p15:guide id="13" orient="horz" pos="1296" userDrawn="1">
          <p15:clr>
            <a:srgbClr val="5ACBF0"/>
          </p15:clr>
        </p15:guide>
        <p15:guide id="14" orient="horz" pos="1584" userDrawn="1">
          <p15:clr>
            <a:srgbClr val="5ACBF0"/>
          </p15:clr>
        </p15:guide>
        <p15:guide id="15" orient="horz" pos="1872" userDrawn="1">
          <p15:clr>
            <a:srgbClr val="5ACBF0"/>
          </p15:clr>
        </p15:guide>
        <p15:guide id="16" orient="horz" pos="2448" userDrawn="1">
          <p15:clr>
            <a:srgbClr val="5ACBF0"/>
          </p15:clr>
        </p15:guide>
        <p15:guide id="17" orient="horz" pos="2736" userDrawn="1">
          <p15:clr>
            <a:srgbClr val="5ACBF0"/>
          </p15:clr>
        </p15:guide>
        <p15:guide id="18" orient="horz" pos="3024" userDrawn="1">
          <p15:clr>
            <a:srgbClr val="5ACBF0"/>
          </p15:clr>
        </p15:guide>
        <p15:guide id="19" orient="horz" pos="3312" userDrawn="1">
          <p15:clr>
            <a:srgbClr val="5ACBF0"/>
          </p15:clr>
        </p15:guide>
        <p15:guide id="20" orient="horz" pos="3600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0B9E1-6A86-55B9-F075-3E75A063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9794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/ Italics</a:t>
            </a:r>
          </a:p>
          <a:p>
            <a:pPr lvl="4"/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A2E575F-900B-BD64-2189-7F1A9C9CE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0E6FB74-FA1E-D13B-0D4C-55FEC531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ack and grey letter&#10;&#10;Description automatically generated">
            <a:extLst>
              <a:ext uri="{FF2B5EF4-FFF2-40B4-BE49-F238E27FC236}">
                <a16:creationId xmlns:a16="http://schemas.microsoft.com/office/drawing/2014/main" id="{CA19190E-19DB-95C5-51EC-1F955EA3ED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8200" y="6444237"/>
            <a:ext cx="759619" cy="1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9" r:id="rId3"/>
    <p:sldLayoutId id="2147483698" r:id="rId4"/>
    <p:sldLayoutId id="2147483717" r:id="rId5"/>
    <p:sldLayoutId id="2147483718" r:id="rId6"/>
    <p:sldLayoutId id="2147483719" r:id="rId7"/>
    <p:sldLayoutId id="214748374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4848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914400" rtl="0" eaLnBrk="1" fontAlgn="ctr" latinLnBrk="0" hangingPunct="1">
        <a:lnSpc>
          <a:spcPct val="110000"/>
        </a:lnSpc>
        <a:spcBef>
          <a:spcPts val="1000"/>
        </a:spcBef>
        <a:buClr>
          <a:srgbClr val="48484A"/>
        </a:buClr>
        <a:buSzPct val="150000"/>
        <a:buFont typeface="Arial" panose="020B0604020202020204" pitchFamily="34" charset="0"/>
        <a:buChar char="•"/>
        <a:defRPr sz="1200" b="0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5760" indent="-182880" algn="l" defTabSz="914400" rtl="0" eaLnBrk="1" fontAlgn="ctr" latinLnBrk="0" hangingPunct="1">
        <a:lnSpc>
          <a:spcPct val="110000"/>
        </a:lnSpc>
        <a:spcBef>
          <a:spcPts val="500"/>
        </a:spcBef>
        <a:buClr>
          <a:srgbClr val="48484A"/>
        </a:buClr>
        <a:buSzPct val="100000"/>
        <a:buFont typeface="System Font Regular"/>
        <a:buChar char="–"/>
        <a:defRPr sz="1200" b="0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8640" indent="-182880" algn="l" defTabSz="914400" rtl="0" eaLnBrk="1" fontAlgn="ctr" latinLnBrk="0" hangingPunct="1">
        <a:lnSpc>
          <a:spcPct val="110000"/>
        </a:lnSpc>
        <a:spcBef>
          <a:spcPts val="500"/>
        </a:spcBef>
        <a:buClr>
          <a:srgbClr val="48484A"/>
        </a:buClr>
        <a:buSzPct val="100000"/>
        <a:buFont typeface="Courier New" panose="02070309020205020404" pitchFamily="49" charset="0"/>
        <a:buChar char="o"/>
        <a:defRPr sz="1200" b="0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8640" indent="0" algn="l" defTabSz="914400" rtl="0" eaLnBrk="1" fontAlgn="ctr" latinLnBrk="0" hangingPunct="1">
        <a:lnSpc>
          <a:spcPct val="110000"/>
        </a:lnSpc>
        <a:spcBef>
          <a:spcPts val="500"/>
        </a:spcBef>
        <a:buClr>
          <a:srgbClr val="48484A"/>
        </a:buClr>
        <a:buSzPct val="100000"/>
        <a:buFontTx/>
        <a:buNone/>
        <a:defRPr sz="1200" b="0" i="1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31520" indent="-182880" algn="l" defTabSz="914400" rtl="0" eaLnBrk="1" fontAlgn="ctr" latinLnBrk="0" hangingPunct="1">
        <a:lnSpc>
          <a:spcPct val="110000"/>
        </a:lnSpc>
        <a:spcBef>
          <a:spcPts val="500"/>
        </a:spcBef>
        <a:buClr>
          <a:srgbClr val="48484A"/>
        </a:buClr>
        <a:buSzPct val="100000"/>
        <a:buFont typeface="Wingdings" pitchFamily="2" charset="2"/>
        <a:buChar char="§"/>
        <a:defRPr sz="1200" b="0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3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  <p15:guide id="5" orient="horz" pos="720" userDrawn="1">
          <p15:clr>
            <a:srgbClr val="5ACBF0"/>
          </p15:clr>
        </p15:guide>
        <p15:guide id="6" orient="horz" pos="1008" userDrawn="1">
          <p15:clr>
            <a:srgbClr val="5ACBF0"/>
          </p15:clr>
        </p15:guide>
        <p15:guide id="7" orient="horz" pos="1296" userDrawn="1">
          <p15:clr>
            <a:srgbClr val="5ACBF0"/>
          </p15:clr>
        </p15:guide>
        <p15:guide id="8" orient="horz" pos="1584" userDrawn="1">
          <p15:clr>
            <a:srgbClr val="5ACBF0"/>
          </p15:clr>
        </p15:guide>
        <p15:guide id="9" orient="horz" pos="1872" userDrawn="1">
          <p15:clr>
            <a:srgbClr val="5ACBF0"/>
          </p15:clr>
        </p15:guide>
        <p15:guide id="10" orient="horz" pos="2448" userDrawn="1">
          <p15:clr>
            <a:srgbClr val="5ACBF0"/>
          </p15:clr>
        </p15:guide>
        <p15:guide id="11" orient="horz" pos="2736" userDrawn="1">
          <p15:clr>
            <a:srgbClr val="5ACBF0"/>
          </p15:clr>
        </p15:guide>
        <p15:guide id="12" orient="horz" pos="3024" userDrawn="1">
          <p15:clr>
            <a:srgbClr val="5ACBF0"/>
          </p15:clr>
        </p15:guide>
        <p15:guide id="13" orient="horz" pos="3312" userDrawn="1">
          <p15:clr>
            <a:srgbClr val="5ACBF0"/>
          </p15:clr>
        </p15:guide>
        <p15:guide id="14" orient="horz" pos="3600" userDrawn="1">
          <p15:clr>
            <a:srgbClr val="5ACBF0"/>
          </p15:clr>
        </p15:guide>
        <p15:guide id="15" orient="horz" pos="3888" userDrawn="1">
          <p15:clr>
            <a:srgbClr val="A4A3A4"/>
          </p15:clr>
        </p15:guide>
        <p15:guide id="16" pos="528" userDrawn="1">
          <p15:clr>
            <a:srgbClr val="A4A3A4"/>
          </p15:clr>
        </p15:guide>
        <p15:guide id="17" pos="7152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0B9E1-6A86-55B9-F075-3E75A063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9794"/>
            <a:ext cx="10515600" cy="1616020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A2E575F-900B-BD64-2189-7F1A9C9CE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0E6FB74-FA1E-D13B-0D4C-55FEC531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0153"/>
            <a:ext cx="10515600" cy="480131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ack and grey letter&#10;&#10;Description automatically generated">
            <a:extLst>
              <a:ext uri="{FF2B5EF4-FFF2-40B4-BE49-F238E27FC236}">
                <a16:creationId xmlns:a16="http://schemas.microsoft.com/office/drawing/2014/main" id="{50BA6AF2-5550-0278-E0C5-58B9A4D616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200" y="6444237"/>
            <a:ext cx="759619" cy="1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20" r:id="rId5"/>
    <p:sldLayoutId id="214748372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4848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914400" rtl="0" eaLnBrk="1" fontAlgn="ctr" latinLnBrk="0" hangingPunct="1">
        <a:lnSpc>
          <a:spcPct val="110000"/>
        </a:lnSpc>
        <a:spcBef>
          <a:spcPts val="1000"/>
        </a:spcBef>
        <a:buClr>
          <a:srgbClr val="EC8B1F"/>
        </a:buClr>
        <a:buSzPct val="250000"/>
        <a:buFont typeface="Arial" panose="020B0604020202020204" pitchFamily="34" charset="0"/>
        <a:buChar char="•"/>
        <a:defRPr sz="1200" b="1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5760" indent="-182880" algn="l" defTabSz="914400" rtl="0" eaLnBrk="1" latinLnBrk="0" hangingPunct="1">
        <a:lnSpc>
          <a:spcPct val="110000"/>
        </a:lnSpc>
        <a:spcBef>
          <a:spcPts val="500"/>
        </a:spcBef>
        <a:buClr>
          <a:srgbClr val="EC8B1F"/>
        </a:buClr>
        <a:buSzPct val="125000"/>
        <a:buFont typeface="System Font Regular"/>
        <a:buChar char="–"/>
        <a:defRPr sz="1200" b="1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8640" indent="-182880" algn="l" defTabSz="914400" rtl="0" eaLnBrk="1" latinLnBrk="0" hangingPunct="1">
        <a:lnSpc>
          <a:spcPct val="110000"/>
        </a:lnSpc>
        <a:spcBef>
          <a:spcPts val="500"/>
        </a:spcBef>
        <a:buClr>
          <a:srgbClr val="EC8B1F"/>
        </a:buClr>
        <a:buSzPct val="125000"/>
        <a:buFont typeface="Courier New" panose="02070309020205020404" pitchFamily="49" charset="0"/>
        <a:buChar char="o"/>
        <a:defRPr sz="1200" b="1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8640" indent="0" algn="l" defTabSz="914400" rtl="0" eaLnBrk="1" latinLnBrk="0" hangingPunct="1">
        <a:lnSpc>
          <a:spcPct val="110000"/>
        </a:lnSpc>
        <a:spcBef>
          <a:spcPts val="500"/>
        </a:spcBef>
        <a:buClr>
          <a:srgbClr val="48484A"/>
        </a:buClr>
        <a:buSzPct val="100000"/>
        <a:buFontTx/>
        <a:buNone/>
        <a:defRPr sz="1200" b="1" i="1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rgbClr val="EC8B1F"/>
        </a:buClr>
        <a:buSzPct val="125000"/>
        <a:buFont typeface="Wingdings" pitchFamily="2" charset="2"/>
        <a:buChar char="§"/>
        <a:defRPr sz="1200" b="1" i="0" kern="1200">
          <a:solidFill>
            <a:srgbClr val="4848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3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  <p15:guide id="5" orient="horz" pos="720" userDrawn="1">
          <p15:clr>
            <a:srgbClr val="5ACBF0"/>
          </p15:clr>
        </p15:guide>
        <p15:guide id="6" orient="horz" pos="1008" userDrawn="1">
          <p15:clr>
            <a:srgbClr val="5ACBF0"/>
          </p15:clr>
        </p15:guide>
        <p15:guide id="7" orient="horz" pos="1296" userDrawn="1">
          <p15:clr>
            <a:srgbClr val="5ACBF0"/>
          </p15:clr>
        </p15:guide>
        <p15:guide id="8" orient="horz" pos="1584" userDrawn="1">
          <p15:clr>
            <a:srgbClr val="5ACBF0"/>
          </p15:clr>
        </p15:guide>
        <p15:guide id="9" orient="horz" pos="1872" userDrawn="1">
          <p15:clr>
            <a:srgbClr val="5ACBF0"/>
          </p15:clr>
        </p15:guide>
        <p15:guide id="10" orient="horz" pos="2448" userDrawn="1">
          <p15:clr>
            <a:srgbClr val="5ACBF0"/>
          </p15:clr>
        </p15:guide>
        <p15:guide id="11" orient="horz" pos="2736" userDrawn="1">
          <p15:clr>
            <a:srgbClr val="5ACBF0"/>
          </p15:clr>
        </p15:guide>
        <p15:guide id="12" orient="horz" pos="3024" userDrawn="1">
          <p15:clr>
            <a:srgbClr val="5ACBF0"/>
          </p15:clr>
        </p15:guide>
        <p15:guide id="13" orient="horz" pos="3312" userDrawn="1">
          <p15:clr>
            <a:srgbClr val="5ACBF0"/>
          </p15:clr>
        </p15:guide>
        <p15:guide id="14" orient="horz" pos="3600" userDrawn="1">
          <p15:clr>
            <a:srgbClr val="5ACBF0"/>
          </p15:clr>
        </p15:guide>
        <p15:guide id="15" orient="horz" pos="3888" userDrawn="1">
          <p15:clr>
            <a:srgbClr val="A4A3A4"/>
          </p15:clr>
        </p15:guide>
        <p15:guide id="16" pos="528" userDrawn="1">
          <p15:clr>
            <a:srgbClr val="A4A3A4"/>
          </p15:clr>
        </p15:guide>
        <p15:guide id="17" pos="7152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D99A527-0A70-630C-C769-031DE1DD1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66B57F-B3E2-C616-61D4-68061F98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94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10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D99A527-0A70-630C-C769-031DE1DD1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66B57F-B3E2-C616-61D4-68061F98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69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400"/>
        </a:lnSpc>
        <a:spcBef>
          <a:spcPts val="10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D99A527-0A70-630C-C769-031DE1DD1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66B57F-B3E2-C616-61D4-68061F98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05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400"/>
        </a:lnSpc>
        <a:spcBef>
          <a:spcPts val="10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D99A527-0A70-630C-C769-031DE1DD1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232" y="63502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rgbClr val="77787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4510120-A876-4642-B753-556A5424CA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66B57F-B3E2-C616-61D4-68061F98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4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400"/>
        </a:lnSpc>
        <a:spcBef>
          <a:spcPts val="10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1400"/>
        </a:lnSpc>
        <a:spcBef>
          <a:spcPts val="5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44E40A7-1AD5-2262-9226-A6775334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41452"/>
            <a:ext cx="4625341" cy="1410643"/>
          </a:xfrm>
        </p:spPr>
        <p:txBody>
          <a:bodyPr/>
          <a:lstStyle/>
          <a:p>
            <a:r>
              <a:rPr lang="en-US" dirty="0"/>
              <a:t>Bishoy Kelleny, Ph.D. </a:t>
            </a:r>
          </a:p>
          <a:p>
            <a:r>
              <a:rPr lang="en-US" sz="1400" dirty="0"/>
              <a:t>Modeling Consultant</a:t>
            </a:r>
          </a:p>
          <a:p>
            <a:endParaRPr lang="en-US" sz="1400" dirty="0"/>
          </a:p>
          <a:p>
            <a:r>
              <a:rPr lang="en-US" dirty="0"/>
              <a:t>Joel Freedman</a:t>
            </a:r>
          </a:p>
          <a:p>
            <a:r>
              <a:rPr lang="en-US" sz="1400" dirty="0"/>
              <a:t>Principal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B738CE-715F-A458-1A5D-7DDA6407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6477"/>
            <a:ext cx="10358718" cy="1477328"/>
          </a:xfrm>
        </p:spPr>
        <p:txBody>
          <a:bodyPr/>
          <a:lstStyle/>
          <a:p>
            <a:r>
              <a:rPr lang="en-US" sz="3200" dirty="0"/>
              <a:t>Enhancement to Risk and Uncertainty Framework to Consider Flexible Work Arrangements and Overnight Visitors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BC175C-551D-5062-2DCE-BCD654395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September 14</a:t>
            </a:r>
            <a:r>
              <a:rPr lang="en-US" baseline="30000" dirty="0"/>
              <a:t>th,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4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EAEC3-C75B-EB54-068A-693FDAEF9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D5005E-6A1A-DE56-8C8B-2883A824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Surface Model Estimation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31964-5276-46CE-F4A1-3F07C10FD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8731" y="3301952"/>
            <a:ext cx="5010665" cy="400110"/>
          </a:xfrm>
        </p:spPr>
        <p:txBody>
          <a:bodyPr/>
          <a:lstStyle/>
          <a:p>
            <a:r>
              <a:rPr lang="en-US" sz="2000" dirty="0"/>
              <a:t>Results Interpretations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DE76FA4-6B4A-EDD8-23D3-D5B558B6C04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838200" y="3702062"/>
            <a:ext cx="105156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Built from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42 experimental runs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TSM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-NextGen with varying inputs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Regression explained corridor demand with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R² = 0.964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Strongest drivers: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regional population &amp; employment, and weighted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 effects: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Higher visitor occupancy and future year → ↑ demand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Higher non-commute share → ↓ demand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 investment shifts demand across facilities (less demand with more competing capacity).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D6157F-2F0F-EF1E-035A-722D048C2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559858"/>
              </p:ext>
            </p:extLst>
          </p:nvPr>
        </p:nvGraphicFramePr>
        <p:xfrm>
          <a:off x="838200" y="1209071"/>
          <a:ext cx="6551736" cy="191655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65934">
                  <a:extLst>
                    <a:ext uri="{9D8B030D-6E8A-4147-A177-3AD203B41FA5}">
                      <a16:colId xmlns:a16="http://schemas.microsoft.com/office/drawing/2014/main" val="1753711146"/>
                    </a:ext>
                  </a:extLst>
                </a:gridCol>
                <a:gridCol w="1194435">
                  <a:extLst>
                    <a:ext uri="{9D8B030D-6E8A-4147-A177-3AD203B41FA5}">
                      <a16:colId xmlns:a16="http://schemas.microsoft.com/office/drawing/2014/main" val="461568745"/>
                    </a:ext>
                  </a:extLst>
                </a:gridCol>
                <a:gridCol w="1435735">
                  <a:extLst>
                    <a:ext uri="{9D8B030D-6E8A-4147-A177-3AD203B41FA5}">
                      <a16:colId xmlns:a16="http://schemas.microsoft.com/office/drawing/2014/main" val="3031908897"/>
                    </a:ext>
                  </a:extLst>
                </a:gridCol>
                <a:gridCol w="1065848">
                  <a:extLst>
                    <a:ext uri="{9D8B030D-6E8A-4147-A177-3AD203B41FA5}">
                      <a16:colId xmlns:a16="http://schemas.microsoft.com/office/drawing/2014/main" val="103983954"/>
                    </a:ext>
                  </a:extLst>
                </a:gridCol>
                <a:gridCol w="589784">
                  <a:extLst>
                    <a:ext uri="{9D8B030D-6E8A-4147-A177-3AD203B41FA5}">
                      <a16:colId xmlns:a16="http://schemas.microsoft.com/office/drawing/2014/main" val="4083578307"/>
                    </a:ext>
                  </a:extLst>
                </a:gridCol>
              </a:tblGrid>
              <a:tr h="85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Coefficients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Standard Error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t-statistics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P&gt;|t|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5520168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910072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Future_YR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2114920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Network_High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562290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Network_Low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50603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POPEMPAVG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4160307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Non_commute_Share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4178487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Visitor_Occupancy_Rate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3070015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wt_VOT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055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23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1E412F-4FEC-3871-58E1-6FEBB3DEA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Monte Carlo Simulation">
            <a:extLst>
              <a:ext uri="{FF2B5EF4-FFF2-40B4-BE49-F238E27FC236}">
                <a16:creationId xmlns:a16="http://schemas.microsoft.com/office/drawing/2014/main" id="{AF4486C5-ADA6-58DE-83D3-73435AEA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10" y="4530422"/>
            <a:ext cx="1604310" cy="14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4AB98D9-3CDE-0746-3CFF-763D956B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Simulation I: Variables Probability Distribution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FC78B5-16B4-70AF-DF55-EC2B9D29F5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00200"/>
            <a:ext cx="5010665" cy="338554"/>
          </a:xfrm>
        </p:spPr>
        <p:txBody>
          <a:bodyPr/>
          <a:lstStyle/>
          <a:p>
            <a:r>
              <a:rPr lang="en-US" dirty="0"/>
              <a:t>Simulation Set-up (</a:t>
            </a:r>
            <a:r>
              <a:rPr lang="en-US" dirty="0" err="1"/>
              <a:t>Jupyter</a:t>
            </a:r>
            <a:r>
              <a:rPr lang="en-US" dirty="0"/>
              <a:t> Notebook)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88867A-1A2A-3F2E-C954-1416FE11F1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49616"/>
            <a:ext cx="5010665" cy="3537078"/>
          </a:xfrm>
        </p:spPr>
        <p:txBody>
          <a:bodyPr/>
          <a:lstStyle/>
          <a:p>
            <a:r>
              <a:rPr lang="en-US" b="1" dirty="0"/>
              <a:t>Future Year:</a:t>
            </a:r>
            <a:r>
              <a:rPr lang="en-US" dirty="0"/>
              <a:t> 50% 2035, 50% 2055</a:t>
            </a:r>
          </a:p>
          <a:p>
            <a:r>
              <a:rPr lang="fr-FR" b="1" dirty="0"/>
              <a:t>Non-Commute Share:</a:t>
            </a:r>
            <a:r>
              <a:rPr lang="fr-FR" dirty="0"/>
              <a:t> </a:t>
            </a:r>
            <a:r>
              <a:rPr lang="fr-FR" dirty="0" err="1"/>
              <a:t>Triangular</a:t>
            </a:r>
            <a:r>
              <a:rPr lang="fr-FR" dirty="0"/>
              <a:t>; 2035 range 0.12–0.20 (mode 0.16); 2055 range 0.10–0.25 (mode 0.16)</a:t>
            </a:r>
          </a:p>
          <a:p>
            <a:r>
              <a:rPr lang="en-US" b="1" dirty="0"/>
              <a:t>Visitor Occupancy:</a:t>
            </a:r>
            <a:r>
              <a:rPr lang="en-US" dirty="0"/>
              <a:t> Triangular; 2035 range 0.65–0.80 (mode 0.72); 2055 range 0.54–0.90</a:t>
            </a:r>
          </a:p>
        </p:txBody>
      </p:sp>
      <p:pic>
        <p:nvPicPr>
          <p:cNvPr id="25" name="Picture 24" descr="A graph of a pyramid&#10;&#10;AI-generated content may be incorrect.">
            <a:extLst>
              <a:ext uri="{FF2B5EF4-FFF2-40B4-BE49-F238E27FC236}">
                <a16:creationId xmlns:a16="http://schemas.microsoft.com/office/drawing/2014/main" id="{295F8E11-BEA3-3BAC-3F2D-D270F3DAD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6" y="3982322"/>
            <a:ext cx="4356471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graph of a pyramid&#10;&#10;AI-generated content may be incorrect.">
            <a:extLst>
              <a:ext uri="{FF2B5EF4-FFF2-40B4-BE49-F238E27FC236}">
                <a16:creationId xmlns:a16="http://schemas.microsoft.com/office/drawing/2014/main" id="{41AA9BE2-DC19-79B7-7F46-4274F9AEF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46" y="3647002"/>
            <a:ext cx="4343772" cy="229254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C6901D5-3272-EAF6-1B33-37B975D114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2653" y="3647002"/>
            <a:ext cx="2506980" cy="33855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Non-commute Share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9A62CDB-76FA-4EF0-2373-DA7D2FAC5F08}"/>
              </a:ext>
            </a:extLst>
          </p:cNvPr>
          <p:cNvSpPr txBox="1">
            <a:spLocks/>
          </p:cNvSpPr>
          <p:nvPr/>
        </p:nvSpPr>
        <p:spPr>
          <a:xfrm>
            <a:off x="6682159" y="3310247"/>
            <a:ext cx="2506980" cy="3385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880" indent="-182880" algn="l" defTabSz="914400" rtl="0" eaLnBrk="1" fontAlgn="ctr" latinLnBrk="0" hangingPunct="1">
              <a:lnSpc>
                <a:spcPct val="110000"/>
              </a:lnSpc>
              <a:spcBef>
                <a:spcPts val="1000"/>
              </a:spcBef>
              <a:buClr>
                <a:srgbClr val="48484A"/>
              </a:buClr>
              <a:buSzPct val="150000"/>
              <a:buFont typeface="Arial" panose="020B0604020202020204" pitchFamily="34" charset="0"/>
              <a:buChar char="•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System Font Regular"/>
              <a:buChar char="–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64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Courier New" panose="02070309020205020404" pitchFamily="49" charset="0"/>
              <a:buChar char="o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 indent="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Tx/>
              <a:buNone/>
              <a:defRPr sz="1200" b="0" i="1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Wingdings" pitchFamily="2" charset="2"/>
              <a:buChar char="§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EC8B1F"/>
                </a:solidFill>
              </a:rPr>
              <a:t>Visitor Occupancy Rates</a:t>
            </a:r>
          </a:p>
        </p:txBody>
      </p:sp>
      <p:sp>
        <p:nvSpPr>
          <p:cNvPr id="29" name="Google Shape;726;p71">
            <a:extLst>
              <a:ext uri="{FF2B5EF4-FFF2-40B4-BE49-F238E27FC236}">
                <a16:creationId xmlns:a16="http://schemas.microsoft.com/office/drawing/2014/main" id="{C3D4E60C-E94D-A5B3-DE8F-E9F861494753}"/>
              </a:ext>
            </a:extLst>
          </p:cNvPr>
          <p:cNvSpPr/>
          <p:nvPr/>
        </p:nvSpPr>
        <p:spPr>
          <a:xfrm>
            <a:off x="7838704" y="1466177"/>
            <a:ext cx="4343772" cy="1654980"/>
          </a:xfrm>
          <a:prstGeom prst="roundRect">
            <a:avLst>
              <a:gd name="adj" fmla="val 89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40" rIns="91425" bIns="640080" anchor="t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Uncertainty was quantified using a Monte Carlo simulation (1M samples, split 2035/2055), with input variables assigned probability distributions based on empirical data and expert judgment.</a:t>
            </a:r>
          </a:p>
        </p:txBody>
      </p:sp>
    </p:spTree>
    <p:extLst>
      <p:ext uri="{BB962C8B-B14F-4D97-AF65-F5344CB8AC3E}">
        <p14:creationId xmlns:p14="http://schemas.microsoft.com/office/powerpoint/2010/main" val="8576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3DAAC-EB31-1C47-A5C8-BBAA4E1EE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B30FA0-C1E8-A1EA-BB9D-494225778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8915133-F699-6C3C-1C11-B287FD79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Simulation II: Variables Probability Distribution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94F40F-9154-51C9-ED59-65BEAFAD4E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00200"/>
            <a:ext cx="5010665" cy="338554"/>
          </a:xfrm>
        </p:spPr>
        <p:txBody>
          <a:bodyPr/>
          <a:lstStyle/>
          <a:p>
            <a:r>
              <a:rPr lang="en-US" dirty="0"/>
              <a:t>Simulation Set-up (</a:t>
            </a:r>
            <a:r>
              <a:rPr lang="en-US" dirty="0" err="1"/>
              <a:t>Jupyter</a:t>
            </a:r>
            <a:r>
              <a:rPr lang="en-US" dirty="0"/>
              <a:t> Notebook)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1A72F6-553C-36F7-3F30-976053177E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49616"/>
            <a:ext cx="5010665" cy="3537078"/>
          </a:xfrm>
        </p:spPr>
        <p:txBody>
          <a:bodyPr/>
          <a:lstStyle/>
          <a:p>
            <a:r>
              <a:rPr lang="en-US" b="1" dirty="0"/>
              <a:t>Land Use (</a:t>
            </a:r>
            <a:r>
              <a:rPr lang="en-US" b="1" dirty="0" err="1"/>
              <a:t>POPEMPAVG</a:t>
            </a:r>
            <a:r>
              <a:rPr lang="en-US" b="1" dirty="0"/>
              <a:t>):</a:t>
            </a:r>
            <a:r>
              <a:rPr lang="en-US" dirty="0"/>
              <a:t> Truncated log-normal, based on </a:t>
            </a:r>
            <a:r>
              <a:rPr lang="en-US" dirty="0" err="1"/>
              <a:t>BEBR</a:t>
            </a:r>
            <a:r>
              <a:rPr lang="en-US" dirty="0"/>
              <a:t> bounds with tail risk included</a:t>
            </a:r>
          </a:p>
          <a:p>
            <a:r>
              <a:rPr lang="en-US" b="1" dirty="0"/>
              <a:t>Value of Time:</a:t>
            </a:r>
            <a:r>
              <a:rPr lang="en-US" dirty="0"/>
              <a:t> Log-normal, mean $19.83/</a:t>
            </a:r>
            <a:r>
              <a:rPr lang="en-US" dirty="0" err="1"/>
              <a:t>hr</a:t>
            </a:r>
            <a:r>
              <a:rPr lang="en-US" dirty="0"/>
              <a:t>, CV = 0.07</a:t>
            </a:r>
          </a:p>
          <a:p>
            <a:r>
              <a:rPr lang="en-US" b="1" dirty="0"/>
              <a:t>Network Investment:</a:t>
            </a:r>
            <a:r>
              <a:rPr lang="en-US" dirty="0"/>
              <a:t> 2035 fixed at Medium; 2055 split: 50% Medium, 25% Low, 25% High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E95B567-0502-8995-6FAD-50A5656D0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38097" y="3548748"/>
            <a:ext cx="2506980" cy="338554"/>
          </a:xfrm>
        </p:spPr>
        <p:txBody>
          <a:bodyPr/>
          <a:lstStyle/>
          <a:p>
            <a:r>
              <a:rPr lang="en-US" dirty="0"/>
              <a:t>Population + Employment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F7DCEDB-A28A-B203-EAF4-E6A0524CDA9B}"/>
              </a:ext>
            </a:extLst>
          </p:cNvPr>
          <p:cNvSpPr txBox="1">
            <a:spLocks/>
          </p:cNvSpPr>
          <p:nvPr/>
        </p:nvSpPr>
        <p:spPr>
          <a:xfrm>
            <a:off x="6343137" y="1652847"/>
            <a:ext cx="3528463" cy="33855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fontAlgn="ctr" latinLnBrk="0" hangingPunct="1">
              <a:lnSpc>
                <a:spcPct val="110000"/>
              </a:lnSpc>
              <a:spcBef>
                <a:spcPts val="1000"/>
              </a:spcBef>
              <a:buClr>
                <a:srgbClr val="48484A"/>
              </a:buClr>
              <a:buSzPct val="150000"/>
              <a:buFont typeface="Arial" panose="020B0604020202020204" pitchFamily="34" charset="0"/>
              <a:buChar char="•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System Font Regular"/>
              <a:buChar char="–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64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Courier New" panose="02070309020205020404" pitchFamily="49" charset="0"/>
              <a:buChar char="o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 indent="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Tx/>
              <a:buNone/>
              <a:defRPr sz="1200" b="0" i="1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 indent="-182880" algn="l" defTabSz="914400" rtl="0" eaLnBrk="1" fontAlgn="ctr" latinLnBrk="0" hangingPunct="1">
              <a:lnSpc>
                <a:spcPct val="110000"/>
              </a:lnSpc>
              <a:spcBef>
                <a:spcPts val="500"/>
              </a:spcBef>
              <a:buClr>
                <a:srgbClr val="48484A"/>
              </a:buClr>
              <a:buSzPct val="100000"/>
              <a:buFont typeface="Wingdings" pitchFamily="2" charset="2"/>
              <a:buChar char="§"/>
              <a:defRPr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600" b="1" dirty="0" err="1">
                <a:solidFill>
                  <a:srgbClr val="EC8B1F"/>
                </a:solidFill>
              </a:rPr>
              <a:t>VOT</a:t>
            </a:r>
            <a:r>
              <a:rPr lang="en-US" sz="1600" b="1" dirty="0">
                <a:solidFill>
                  <a:srgbClr val="EC8B1F"/>
                </a:solidFill>
              </a:rPr>
              <a:t> &amp; Network Investment</a:t>
            </a:r>
          </a:p>
        </p:txBody>
      </p:sp>
      <p:pic>
        <p:nvPicPr>
          <p:cNvPr id="2" name="Picture 1" descr="A graph of a graph of a number of points&#10;&#10;AI-generated content may be incorrect.">
            <a:extLst>
              <a:ext uri="{FF2B5EF4-FFF2-40B4-BE49-F238E27FC236}">
                <a16:creationId xmlns:a16="http://schemas.microsoft.com/office/drawing/2014/main" id="{27C2E6E9-24E6-EF35-6990-9E110F564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09" y="3942733"/>
            <a:ext cx="4120866" cy="263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6347BF02-1418-169B-9BBD-5F55F005F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79" y="2049616"/>
            <a:ext cx="3450521" cy="180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A3B92C66-0FB8-B0EF-8DFF-7DA764B8C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47" y="3818155"/>
            <a:ext cx="3450521" cy="2587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37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A8C45-D0E2-1558-83A4-D3F75B5AE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CCD5F9-AA62-0122-097B-10A456A2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Simulation III: Results for Subject Facility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F83BA3-93D6-42EF-40F9-0DAACE67B2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00200"/>
            <a:ext cx="10515600" cy="338554"/>
          </a:xfrm>
        </p:spPr>
        <p:txBody>
          <a:bodyPr/>
          <a:lstStyle/>
          <a:p>
            <a:r>
              <a:rPr lang="en-US" dirty="0"/>
              <a:t>Monte Carlo Simulation Results on Probability of Achieving</a:t>
            </a:r>
          </a:p>
        </p:txBody>
      </p:sp>
      <p:pic>
        <p:nvPicPr>
          <p:cNvPr id="11" name="Picture 10" descr="A graph of a tall tower&#10;&#10;AI-generated content may be incorrect.">
            <a:extLst>
              <a:ext uri="{FF2B5EF4-FFF2-40B4-BE49-F238E27FC236}">
                <a16:creationId xmlns:a16="http://schemas.microsoft.com/office/drawing/2014/main" id="{4C6E5162-E512-CE4D-09CA-8CA8BA5B5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89169"/>
            <a:ext cx="5943600" cy="35610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08D715-0A61-24D5-283B-6F1CDD57C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042373"/>
              </p:ext>
            </p:extLst>
          </p:nvPr>
        </p:nvGraphicFramePr>
        <p:xfrm>
          <a:off x="838200" y="2091154"/>
          <a:ext cx="3819882" cy="23580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3657">
                  <a:extLst>
                    <a:ext uri="{9D8B030D-6E8A-4147-A177-3AD203B41FA5}">
                      <a16:colId xmlns:a16="http://schemas.microsoft.com/office/drawing/2014/main" val="1294688770"/>
                    </a:ext>
                  </a:extLst>
                </a:gridCol>
                <a:gridCol w="1125105">
                  <a:extLst>
                    <a:ext uri="{9D8B030D-6E8A-4147-A177-3AD203B41FA5}">
                      <a16:colId xmlns:a16="http://schemas.microsoft.com/office/drawing/2014/main" val="3960050954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775338898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335798552"/>
                    </a:ext>
                  </a:extLst>
                </a:gridCol>
              </a:tblGrid>
              <a:tr h="857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Percentiles of Facility Volume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Probability of Achieving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777350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10th Percentile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194964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P80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586200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30th Percentile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P70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319448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722317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50th Percentile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50,800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9771495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206618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136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32,200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630854"/>
                  </a:ext>
                </a:extLst>
              </a:tr>
              <a:tr h="825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90th Percentile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13034"/>
                  </a:ext>
                </a:extLst>
              </a:tr>
            </a:tbl>
          </a:graphicData>
        </a:graphic>
      </p:graphicFrame>
      <p:sp>
        <p:nvSpPr>
          <p:cNvPr id="14" name="Google Shape;726;p71">
            <a:extLst>
              <a:ext uri="{FF2B5EF4-FFF2-40B4-BE49-F238E27FC236}">
                <a16:creationId xmlns:a16="http://schemas.microsoft.com/office/drawing/2014/main" id="{E283C501-9127-4730-730E-249A4E252726}"/>
              </a:ext>
            </a:extLst>
          </p:cNvPr>
          <p:cNvSpPr/>
          <p:nvPr/>
        </p:nvSpPr>
        <p:spPr>
          <a:xfrm>
            <a:off x="7448550" y="1466177"/>
            <a:ext cx="4733926" cy="2248574"/>
          </a:xfrm>
          <a:prstGeom prst="roundRect">
            <a:avLst>
              <a:gd name="adj" fmla="val 89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40" rIns="91425" bIns="640080" anchor="t" anchorCtr="0">
            <a:no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2035: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AADT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range 26k–33.5k (P90/P50 = 0.89)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2055: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AADT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range 42k–61.5k (P90/P50 = 0.83)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Wider ranges and lower ratios in 2055 indicate greater dispersion and uncertainty, highlighting the importance of accounting for long-term behavioral and structural shifts.</a:t>
            </a:r>
          </a:p>
        </p:txBody>
      </p:sp>
    </p:spTree>
    <p:extLst>
      <p:ext uri="{BB962C8B-B14F-4D97-AF65-F5344CB8AC3E}">
        <p14:creationId xmlns:p14="http://schemas.microsoft.com/office/powerpoint/2010/main" val="227998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246BC-1D6A-A6F3-DFA9-D077D5781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C0CA3D-7062-D567-B9A1-99D3F8E0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and Takeaways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D2D6C-6404-D953-DB40-B9778414A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57614"/>
            <a:ext cx="10258425" cy="4095304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Uncertainty matters</a:t>
            </a:r>
            <a:r>
              <a:rPr lang="en-US" altLang="en-US" sz="1600" dirty="0">
                <a:solidFill>
                  <a:schemeClr val="tx1"/>
                </a:solidFill>
              </a:rPr>
              <a:t>: Long-range forecasts are highly sensitive to behavioral and structural shifts.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Flexible work &amp; visitor demand</a:t>
            </a:r>
            <a:r>
              <a:rPr lang="en-US" altLang="en-US" sz="1600" dirty="0">
                <a:solidFill>
                  <a:schemeClr val="tx1"/>
                </a:solidFill>
              </a:rPr>
              <a:t> are major new drivers of variability in travel patterns.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Our framework is efficient</a:t>
            </a:r>
            <a:r>
              <a:rPr lang="en-US" altLang="en-US" sz="1600" dirty="0">
                <a:solidFill>
                  <a:schemeClr val="tx1"/>
                </a:solidFill>
              </a:rPr>
              <a:t>: Fractional factorial + response surface modeling reduces computational burden while capturing main and interaction effects.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Probabilistic forecasts</a:t>
            </a:r>
            <a:r>
              <a:rPr lang="en-US" altLang="en-US" sz="1600" dirty="0">
                <a:solidFill>
                  <a:schemeClr val="tx1"/>
                </a:solidFill>
              </a:rPr>
              <a:t> (via Monte Carlo) provide confidence intervals, not just point estimates.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Risk grows over time</a:t>
            </a:r>
            <a:r>
              <a:rPr lang="en-US" altLang="en-US" sz="1600" dirty="0">
                <a:solidFill>
                  <a:schemeClr val="tx1"/>
                </a:solidFill>
              </a:rPr>
              <a:t>: Forecast ranges widen significantly by 2055, underscoring the need for flexible planning.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</a:rPr>
              <a:t>Practical value</a:t>
            </a:r>
            <a:r>
              <a:rPr lang="en-US" altLang="en-US" sz="1600" dirty="0">
                <a:solidFill>
                  <a:schemeClr val="tx1"/>
                </a:solidFill>
              </a:rPr>
              <a:t>: Agencies can use this approach for revenue risk analysis, financial feasibility, and stress-testing policy-relevant futures.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7891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E2E0D1-46D9-D5AE-76A4-48802482BF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F4464A7-1B5E-BAC6-7BFA-631FB791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0CEEC2-F727-0EB2-48B1-4F73F88E59EE}"/>
              </a:ext>
            </a:extLst>
          </p:cNvPr>
          <p:cNvSpPr txBox="1"/>
          <p:nvPr/>
        </p:nvSpPr>
        <p:spPr>
          <a:xfrm>
            <a:off x="723481" y="1307854"/>
            <a:ext cx="84180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work was supported by the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Florida Turnpike Enterprise (FTE)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 part of the 2024 Florida Turnpike State Model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TSM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update.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Collaboration: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Framework developed by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RSG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close partnership with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FTE staff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Key Contributors: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FTE: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Amar Sarvepalli, Cesar Segovia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R&amp;U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variables)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RSG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AECOM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1" name="Picture 3" descr="RSG">
            <a:extLst>
              <a:ext uri="{FF2B5EF4-FFF2-40B4-BE49-F238E27FC236}">
                <a16:creationId xmlns:a16="http://schemas.microsoft.com/office/drawing/2014/main" id="{92A1C8D5-C6BC-AE67-76FA-EF6E5C86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27" y="3941766"/>
            <a:ext cx="3367035" cy="176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B345E3-0DD1-CA85-DB80-71BCCD95C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81" y="4417746"/>
            <a:ext cx="2848984" cy="815735"/>
          </a:xfrm>
          <a:prstGeom prst="rect">
            <a:avLst/>
          </a:prstGeom>
        </p:spPr>
      </p:pic>
      <p:pic>
        <p:nvPicPr>
          <p:cNvPr id="12297" name="Picture 9" descr="AECOM">
            <a:extLst>
              <a:ext uri="{FF2B5EF4-FFF2-40B4-BE49-F238E27FC236}">
                <a16:creationId xmlns:a16="http://schemas.microsoft.com/office/drawing/2014/main" id="{34B35AA3-BF9E-809F-6552-4505D192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85" y="4379929"/>
            <a:ext cx="3825934" cy="8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4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unlight in the forest">
            <a:extLst>
              <a:ext uri="{FF2B5EF4-FFF2-40B4-BE49-F238E27FC236}">
                <a16:creationId xmlns:a16="http://schemas.microsoft.com/office/drawing/2014/main" id="{9DC140A9-750E-635E-E219-ED38666CBB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6ABE66-4CAD-A1B4-00CC-0EEA84CD098B}"/>
              </a:ext>
            </a:extLst>
          </p:cNvPr>
          <p:cNvGrpSpPr/>
          <p:nvPr/>
        </p:nvGrpSpPr>
        <p:grpSpPr>
          <a:xfrm>
            <a:off x="0" y="247615"/>
            <a:ext cx="12369728" cy="6627298"/>
            <a:chOff x="3788305" y="971472"/>
            <a:chExt cx="7269926" cy="3894990"/>
          </a:xfrm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AB883615-32C6-81E7-0E72-F98D74BE6940}"/>
                </a:ext>
              </a:extLst>
            </p:cNvPr>
            <p:cNvSpPr/>
            <p:nvPr/>
          </p:nvSpPr>
          <p:spPr>
            <a:xfrm>
              <a:off x="3788305" y="971472"/>
              <a:ext cx="6227642" cy="3894990"/>
            </a:xfrm>
            <a:prstGeom prst="triangle">
              <a:avLst/>
            </a:prstGeom>
            <a:gradFill>
              <a:gsLst>
                <a:gs pos="0">
                  <a:schemeClr val="bg2"/>
                </a:gs>
                <a:gs pos="100000">
                  <a:schemeClr val="bg2">
                    <a:alpha val="41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C116C91-6A64-F0D5-F9FA-02DA566935A6}"/>
                </a:ext>
              </a:extLst>
            </p:cNvPr>
            <p:cNvSpPr/>
            <p:nvPr/>
          </p:nvSpPr>
          <p:spPr>
            <a:xfrm>
              <a:off x="6183935" y="1817904"/>
              <a:ext cx="4874296" cy="3048558"/>
            </a:xfrm>
            <a:prstGeom prst="triangle">
              <a:avLst/>
            </a:prstGeom>
            <a:gradFill>
              <a:gsLst>
                <a:gs pos="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2">
            <a:extLst>
              <a:ext uri="{FF2B5EF4-FFF2-40B4-BE49-F238E27FC236}">
                <a16:creationId xmlns:a16="http://schemas.microsoft.com/office/drawing/2014/main" id="{70D4D503-83E0-DB8A-D9A2-5B2FD5C8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44" y="2721114"/>
            <a:ext cx="8546067" cy="70788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5A52C8D5-AD92-F544-8FD5-3117F98D4826}"/>
              </a:ext>
            </a:extLst>
          </p:cNvPr>
          <p:cNvSpPr/>
          <p:nvPr/>
        </p:nvSpPr>
        <p:spPr>
          <a:xfrm>
            <a:off x="11709741" y="139152"/>
            <a:ext cx="375856" cy="375856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800" b="1" dirty="0"/>
              <a:t>NOTE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0F2BAD6-84C6-0BBA-B083-7CC729D0D3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944" y="4220623"/>
            <a:ext cx="4319850" cy="31739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Bishoy Kelleny, Ph.D.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6BE6B5-0A97-EBBB-1FF3-38F5BE0F5A36}"/>
              </a:ext>
            </a:extLst>
          </p:cNvPr>
          <p:cNvSpPr txBox="1">
            <a:spLocks/>
          </p:cNvSpPr>
          <p:nvPr/>
        </p:nvSpPr>
        <p:spPr>
          <a:xfrm>
            <a:off x="848944" y="4463655"/>
            <a:ext cx="4319851" cy="276276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b="0" i="0" kern="120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Consultant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557C7C-61A5-C2E5-DDF9-EF33B928712D}"/>
              </a:ext>
            </a:extLst>
          </p:cNvPr>
          <p:cNvSpPr txBox="1">
            <a:spLocks/>
          </p:cNvSpPr>
          <p:nvPr/>
        </p:nvSpPr>
        <p:spPr>
          <a:xfrm>
            <a:off x="848944" y="4771201"/>
            <a:ext cx="4319851" cy="460077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 algn="l" defTabSz="457200" rtl="0" eaLnBrk="1" latinLnBrk="0" hangingPunct="1">
              <a:lnSpc>
                <a:spcPct val="114000"/>
              </a:lnSpc>
              <a:spcBef>
                <a:spcPts val="8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000" b="0" i="0" kern="1200">
                <a:solidFill>
                  <a:schemeClr val="tx2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bishoy.kelleny@rsginc.com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5B341-B630-3D1D-CB32-51DF08AC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84" y="5785451"/>
            <a:ext cx="1799112" cy="5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3C965F-7686-A003-B37B-850E8793E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AF77D-23BE-F715-FACC-8F9A91A78BAE}"/>
              </a:ext>
            </a:extLst>
          </p:cNvPr>
          <p:cNvSpPr>
            <a:spLocks noGrp="1"/>
          </p:cNvSpPr>
          <p:nvPr/>
        </p:nvSpPr>
        <p:spPr>
          <a:xfrm>
            <a:off x="833669" y="1023273"/>
            <a:ext cx="5167212" cy="52322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1600" b="1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ts val="1600"/>
              </a:lnSpc>
              <a:spcBef>
                <a:spcPts val="3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System Font Regular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Courier New" panose="02070309020205020404" pitchFamily="49" charset="0"/>
              <a:buNone/>
              <a:defRPr lang="en-US" sz="1200" b="0" i="0" kern="1200" dirty="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Introduction &amp; 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34AE5-372F-B42D-30D2-09A943BFA312}"/>
              </a:ext>
            </a:extLst>
          </p:cNvPr>
          <p:cNvSpPr>
            <a:spLocks noGrp="1"/>
          </p:cNvSpPr>
          <p:nvPr/>
        </p:nvSpPr>
        <p:spPr>
          <a:xfrm>
            <a:off x="6661533" y="1870879"/>
            <a:ext cx="4959505" cy="3139321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14000"/>
              </a:lnSpc>
              <a:spcBef>
                <a:spcPts val="800"/>
              </a:spcBef>
              <a:buFontTx/>
              <a:buNone/>
              <a:defRPr sz="1200" b="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System Font Regular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None/>
              <a:defRPr lang="en-US"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Post-COVID shifts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(flexible work, overnight visitors) demand enhanced frameworks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Travel Forecasting models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rely on assumptions about value of time, land use, and networks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Conventional methods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of </a:t>
            </a:r>
            <a:r>
              <a:rPr lang="en-US" altLang="en-US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R&amp;U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analysis require thousands of runs → computationally infeasible</a:t>
            </a:r>
          </a:p>
          <a:p>
            <a:pPr marL="34290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Uncertainty in forecasts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 affects revenue, feasibility, and planning of tolled/managed lanes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177C290-34C1-C62F-22B4-C951C370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962" y="1906323"/>
            <a:ext cx="5979063" cy="37147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FB91D-2642-226D-8A6A-59336B5DB376}"/>
              </a:ext>
            </a:extLst>
          </p:cNvPr>
          <p:cNvSpPr txBox="1"/>
          <p:nvPr/>
        </p:nvSpPr>
        <p:spPr>
          <a:xfrm>
            <a:off x="781568" y="5980917"/>
            <a:ext cx="7003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Florida Turnpike Enterprise (FTE)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A57342-AC56-4915-D151-3AE529FAA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9284" y="5329007"/>
            <a:ext cx="1772249" cy="507439"/>
          </a:xfrm>
          <a:prstGeom prst="rect">
            <a:avLst/>
          </a:prstGeom>
        </p:spPr>
      </p:pic>
      <p:pic>
        <p:nvPicPr>
          <p:cNvPr id="5" name="Picture 4" descr="2,900+ Value Of Time Icon Stock Illustrations, Royalty-Free Vector Graphics  &amp; Clip Art - iStock">
            <a:extLst>
              <a:ext uri="{FF2B5EF4-FFF2-40B4-BE49-F238E27FC236}">
                <a16:creationId xmlns:a16="http://schemas.microsoft.com/office/drawing/2014/main" id="{BDFD6FAD-2AFD-6CE0-9834-D81F2874B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9877" r="6393" b="8675"/>
          <a:stretch>
            <a:fillRect/>
          </a:stretch>
        </p:blipFill>
        <p:spPr bwMode="auto">
          <a:xfrm>
            <a:off x="6751914" y="5122761"/>
            <a:ext cx="1175477" cy="9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line icon of a person working from home&#10;&#10;AI-generated content may be incorrect.">
            <a:extLst>
              <a:ext uri="{FF2B5EF4-FFF2-40B4-BE49-F238E27FC236}">
                <a16:creationId xmlns:a16="http://schemas.microsoft.com/office/drawing/2014/main" id="{198B0C4A-214D-13EB-F879-D6C262C2890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6150"/>
          <a:stretch>
            <a:fillRect/>
          </a:stretch>
        </p:blipFill>
        <p:spPr>
          <a:xfrm>
            <a:off x="7613352" y="4980193"/>
            <a:ext cx="1571770" cy="116074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EEA2165-D291-01E4-D28B-00650BD7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03" y="2984322"/>
            <a:ext cx="889355" cy="8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gnifying glass and a building&#10;&#10;AI-generated content may be incorrect.">
            <a:extLst>
              <a:ext uri="{FF2B5EF4-FFF2-40B4-BE49-F238E27FC236}">
                <a16:creationId xmlns:a16="http://schemas.microsoft.com/office/drawing/2014/main" id="{1A99EEE3-4228-3207-9E27-20A9DB9F0A8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7484" y="5010200"/>
            <a:ext cx="995904" cy="995904"/>
          </a:xfrm>
          <a:prstGeom prst="rect">
            <a:avLst/>
          </a:prstGeom>
        </p:spPr>
      </p:pic>
      <p:pic>
        <p:nvPicPr>
          <p:cNvPr id="13" name="Picture 6" descr="People evolution chart population growth icon increase social development  line symbol icon vector | Premium Vector">
            <a:extLst>
              <a:ext uri="{FF2B5EF4-FFF2-40B4-BE49-F238E27FC236}">
                <a16:creationId xmlns:a16="http://schemas.microsoft.com/office/drawing/2014/main" id="{362E0571-CB23-8E57-9156-A9A809B9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945" y="4907939"/>
            <a:ext cx="1349573" cy="13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6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60ABAF-528E-385F-E7BD-E37E808E9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BAF77D-23BE-F715-FACC-8F9A91A78BAE}"/>
              </a:ext>
            </a:extLst>
          </p:cNvPr>
          <p:cNvSpPr>
            <a:spLocks noGrp="1"/>
          </p:cNvSpPr>
          <p:nvPr/>
        </p:nvSpPr>
        <p:spPr>
          <a:xfrm>
            <a:off x="838199" y="1021643"/>
            <a:ext cx="11093067" cy="52322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1600" b="1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ts val="1600"/>
              </a:lnSpc>
              <a:spcBef>
                <a:spcPts val="3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System Font Regular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Courier New" panose="02070309020205020404" pitchFamily="49" charset="0"/>
              <a:buNone/>
              <a:defRPr lang="en-US" sz="1200" b="0" i="0" kern="1200" dirty="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Modeling Enhancement I: Flexible Work Arrangements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79E55-AA7B-F9F3-98DA-D6D8818DE949}"/>
              </a:ext>
            </a:extLst>
          </p:cNvPr>
          <p:cNvSpPr txBox="1"/>
          <p:nvPr/>
        </p:nvSpPr>
        <p:spPr>
          <a:xfrm>
            <a:off x="8766384" y="1731633"/>
            <a:ext cx="274319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Key variables: </a:t>
            </a:r>
            <a:r>
              <a:rPr lang="en-US" sz="1600" dirty="0"/>
              <a:t>Income, age, occupation/industry,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Population Synthesis </a:t>
            </a:r>
            <a:r>
              <a:rPr lang="en-US" sz="1600" dirty="0"/>
              <a:t>modified to add occupation and industry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Target</a:t>
            </a:r>
            <a:r>
              <a:rPr lang="en-US" sz="1600" dirty="0"/>
              <a:t>: 16% of all Florida workers “usually worked from home” in 2023 according to Census – up from 7% in 2019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490587-9044-F59F-F356-4AB2DBD81F64}"/>
              </a:ext>
            </a:extLst>
          </p:cNvPr>
          <p:cNvGrpSpPr/>
          <p:nvPr/>
        </p:nvGrpSpPr>
        <p:grpSpPr>
          <a:xfrm>
            <a:off x="260734" y="1544863"/>
            <a:ext cx="8508238" cy="4822042"/>
            <a:chOff x="158994" y="255796"/>
            <a:chExt cx="11251438" cy="6094453"/>
          </a:xfrm>
        </p:grpSpPr>
        <p:pic>
          <p:nvPicPr>
            <p:cNvPr id="4" name="Picture 3" descr="A map of the state of florida&#10;&#10;AI-generated content may be incorrect.">
              <a:extLst>
                <a:ext uri="{FF2B5EF4-FFF2-40B4-BE49-F238E27FC236}">
                  <a16:creationId xmlns:a16="http://schemas.microsoft.com/office/drawing/2014/main" id="{DB59C4FB-A0F4-E475-7076-C98C3671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3840" y="255796"/>
              <a:ext cx="8646592" cy="6094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16624B-5CE8-CC10-EE17-93AEEC888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994" y="353074"/>
              <a:ext cx="4528677" cy="26827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17677-6F99-3B4E-27DB-DC4DB0DB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994" y="3126032"/>
              <a:ext cx="4528676" cy="3147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0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AA749-1DC3-A8FE-8C2B-C80B24EF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772F0-E6DD-0B42-4A12-D452808EAD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3D81C6-1A66-B801-BC03-1DC6D43290B6}"/>
              </a:ext>
            </a:extLst>
          </p:cNvPr>
          <p:cNvSpPr>
            <a:spLocks noGrp="1"/>
          </p:cNvSpPr>
          <p:nvPr/>
        </p:nvSpPr>
        <p:spPr>
          <a:xfrm>
            <a:off x="838199" y="1021643"/>
            <a:ext cx="11093067" cy="52322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1600" b="1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ts val="1600"/>
              </a:lnSpc>
              <a:spcBef>
                <a:spcPts val="3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System Font Regular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Courier New" panose="02070309020205020404" pitchFamily="49" charset="0"/>
              <a:buNone/>
              <a:defRPr lang="en-US" sz="1200" b="0" i="0" kern="1200" dirty="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Modeling Enhancement II: Overnight Visitors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86DB7-C8AD-E27C-379D-73115BFBC5F0}"/>
              </a:ext>
            </a:extLst>
          </p:cNvPr>
          <p:cNvSpPr txBox="1"/>
          <p:nvPr/>
        </p:nvSpPr>
        <p:spPr>
          <a:xfrm>
            <a:off x="838200" y="1719757"/>
            <a:ext cx="77531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Visitor demand inputs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</a:rPr>
              <a:t>updated</a:t>
            </a:r>
            <a:r>
              <a:rPr lang="en-US" altLang="en-US" dirty="0">
                <a:latin typeface="Arial" panose="020B0604020202020204" pitchFamily="34" charset="0"/>
              </a:rPr>
              <a:t>: shifted from accommodations employment to </a:t>
            </a:r>
            <a:r>
              <a:rPr lang="en-US" altLang="en-US" b="1" dirty="0">
                <a:latin typeface="Arial" panose="020B0604020202020204" pitchFamily="34" charset="0"/>
              </a:rPr>
              <a:t>hotel rooms + short-term rentals</a:t>
            </a:r>
            <a:r>
              <a:rPr lang="en-US" altLang="en-US" dirty="0">
                <a:latin typeface="Arial" panose="020B0604020202020204" pitchFamily="34" charset="0"/>
              </a:rPr>
              <a:t> with </a:t>
            </a:r>
            <a:r>
              <a:rPr lang="en-US" altLang="en-US" b="1" dirty="0">
                <a:latin typeface="Arial" panose="020B0604020202020204" pitchFamily="34" charset="0"/>
              </a:rPr>
              <a:t>DMA-specific occupancy rates</a:t>
            </a:r>
            <a:endParaRPr lang="en-US" altLang="en-US" dirty="0"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Region-specific visitor profiles</a:t>
            </a:r>
            <a:r>
              <a:rPr lang="en-US" altLang="en-US" dirty="0">
                <a:latin typeface="Arial" panose="020B0604020202020204" pitchFamily="34" charset="0"/>
              </a:rPr>
              <a:t> developed (party size, recreation vs. business share) using latest survey data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Auto availability refined</a:t>
            </a:r>
            <a:r>
              <a:rPr lang="en-US" altLang="en-US" dirty="0">
                <a:latin typeface="Arial" panose="020B0604020202020204" pitchFamily="34" charset="0"/>
              </a:rPr>
              <a:t>: distinguish visitors arriving with their own vehicle vs. renters, by district, improving mode and vehicle type choice modeling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Data source</a:t>
            </a:r>
            <a:r>
              <a:rPr lang="en-US" altLang="en-US" dirty="0">
                <a:latin typeface="Arial" panose="020B0604020202020204" pitchFamily="34" charset="0"/>
              </a:rPr>
              <a:t>: Latest Orlando International Airport (</a:t>
            </a:r>
            <a:r>
              <a:rPr lang="en-US" altLang="en-US" dirty="0" err="1">
                <a:latin typeface="Arial" panose="020B0604020202020204" pitchFamily="34" charset="0"/>
              </a:rPr>
              <a:t>OIA</a:t>
            </a:r>
            <a:r>
              <a:rPr lang="en-US" altLang="en-US" dirty="0">
                <a:latin typeface="Arial" panose="020B0604020202020204" pitchFamily="34" charset="0"/>
              </a:rPr>
              <a:t>) survey, courtesy of FDOT District 5</a:t>
            </a:r>
          </a:p>
        </p:txBody>
      </p:sp>
      <p:pic>
        <p:nvPicPr>
          <p:cNvPr id="4" name="Picture 3" descr="People with child on beach">
            <a:extLst>
              <a:ext uri="{FF2B5EF4-FFF2-40B4-BE49-F238E27FC236}">
                <a16:creationId xmlns:a16="http://schemas.microsoft.com/office/drawing/2014/main" id="{596A4453-A6B3-5EFD-CB3B-7095A3E6E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44" y="4756973"/>
            <a:ext cx="2167735" cy="1444416"/>
          </a:xfrm>
          <a:prstGeom prst="rect">
            <a:avLst/>
          </a:prstGeom>
        </p:spPr>
      </p:pic>
      <p:pic>
        <p:nvPicPr>
          <p:cNvPr id="7" name="Picture 6" descr="Person rolling luggage">
            <a:extLst>
              <a:ext uri="{FF2B5EF4-FFF2-40B4-BE49-F238E27FC236}">
                <a16:creationId xmlns:a16="http://schemas.microsoft.com/office/drawing/2014/main" id="{4E657F56-231B-0291-3C60-5AE382C86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9" y="4780339"/>
            <a:ext cx="2167153" cy="1444416"/>
          </a:xfrm>
          <a:prstGeom prst="rect">
            <a:avLst/>
          </a:prstGeom>
        </p:spPr>
      </p:pic>
      <p:pic>
        <p:nvPicPr>
          <p:cNvPr id="8" name="Picture 7" descr="A person wearing a suit sitting on a bed drinking from a cup, with a suitcase nearby">
            <a:extLst>
              <a:ext uri="{FF2B5EF4-FFF2-40B4-BE49-F238E27FC236}">
                <a16:creationId xmlns:a16="http://schemas.microsoft.com/office/drawing/2014/main" id="{943D2DB3-91EC-3718-3CF4-66CFC7CFD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67" y="4779740"/>
            <a:ext cx="2167734" cy="1445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0E31A-0E7B-85D9-AFE1-FC273EAA1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422" y="1631473"/>
            <a:ext cx="3003551" cy="312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4D0A-A84D-52F6-20AD-C39A2FE62F42}"/>
              </a:ext>
            </a:extLst>
          </p:cNvPr>
          <p:cNvSpPr txBox="1"/>
          <p:nvPr/>
        </p:nvSpPr>
        <p:spPr>
          <a:xfrm>
            <a:off x="8814422" y="4326627"/>
            <a:ext cx="269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VisitFlorida</a:t>
            </a:r>
            <a:r>
              <a:rPr lang="en-US" dirty="0"/>
              <a:t> Designated Market Areas</a:t>
            </a:r>
          </a:p>
        </p:txBody>
      </p:sp>
    </p:spTree>
    <p:extLst>
      <p:ext uri="{BB962C8B-B14F-4D97-AF65-F5344CB8AC3E}">
        <p14:creationId xmlns:p14="http://schemas.microsoft.com/office/powerpoint/2010/main" val="280919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37D61FB-D270-599C-726B-5AF7D9AB47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F08428-7B81-1328-7FD1-8FA210E6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45" y="2721481"/>
            <a:ext cx="9530468" cy="1231106"/>
          </a:xfrm>
        </p:spPr>
        <p:txBody>
          <a:bodyPr/>
          <a:lstStyle/>
          <a:p>
            <a:r>
              <a:rPr lang="en-US" dirty="0"/>
              <a:t>Risk and Uncertainty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B741F-92E2-363E-61CB-A36FB52A62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Overview, Key Drivers, Model Integration and Results Interpretations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7394C-DBF4-A5E5-229F-369850717C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0000"/>
            <a:ext cx="2743200" cy="365125"/>
          </a:xfrm>
        </p:spPr>
        <p:txBody>
          <a:bodyPr/>
          <a:lstStyle/>
          <a:p>
            <a:fld id="{F4510120-A876-4642-B753-556A5424CAF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7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099AAD-17FC-4620-E990-8338A40C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and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66D778-F27C-508D-B194-D0EC4BCF3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89030"/>
            <a:ext cx="4914900" cy="1696362"/>
          </a:xfrm>
        </p:spPr>
        <p:txBody>
          <a:bodyPr/>
          <a:lstStyle/>
          <a:p>
            <a:r>
              <a:rPr lang="en-US" sz="1600" dirty="0"/>
              <a:t>For financial feasibility assessments, uncertainty in model forecasts can translate directly into risks of failing to meet project objectives. Our framework addresses this need by providing a systematic way to </a:t>
            </a:r>
            <a:r>
              <a:rPr lang="en-US" sz="1600" b="1" i="1" dirty="0"/>
              <a:t>quantify</a:t>
            </a:r>
            <a:r>
              <a:rPr lang="en-US" sz="1600" dirty="0"/>
              <a:t> and </a:t>
            </a:r>
            <a:r>
              <a:rPr lang="en-US" sz="1600" b="1" i="1" dirty="0"/>
              <a:t>manage</a:t>
            </a:r>
            <a:r>
              <a:rPr lang="en-US" sz="1600" dirty="0"/>
              <a:t> those risks, supporting more reliable investment decisions.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DCD848-C5A4-1A53-69C4-7B0511EEF3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679965"/>
            <a:ext cx="5029200" cy="338554"/>
          </a:xfrm>
        </p:spPr>
        <p:txBody>
          <a:bodyPr/>
          <a:lstStyle/>
          <a:p>
            <a:r>
              <a:rPr lang="en-US" dirty="0"/>
              <a:t>Modeling Integration Overview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C020A0-2EB9-3FE2-97C6-5CA41EA6E5F2}"/>
              </a:ext>
            </a:extLst>
          </p:cNvPr>
          <p:cNvGrpSpPr/>
          <p:nvPr/>
        </p:nvGrpSpPr>
        <p:grpSpPr>
          <a:xfrm>
            <a:off x="6096000" y="1180937"/>
            <a:ext cx="5078408" cy="5128105"/>
            <a:chOff x="6096000" y="1180937"/>
            <a:chExt cx="5078408" cy="512810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3B497A-8795-52EA-51B1-AA456531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180937"/>
              <a:ext cx="5078408" cy="4785775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F3AB9A4-DAB0-0BA8-F496-E933C9063BE8}"/>
                </a:ext>
              </a:extLst>
            </p:cNvPr>
            <p:cNvSpPr/>
            <p:nvPr/>
          </p:nvSpPr>
          <p:spPr>
            <a:xfrm>
              <a:off x="7704306" y="2033082"/>
              <a:ext cx="1887166" cy="427596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02" name="Picture 6" descr="6+ Thousand Research Method Icon Royalty-Free Images, Stock Photos &amp;  Pictures | Shutterstock">
              <a:extLst>
                <a:ext uri="{FF2B5EF4-FFF2-40B4-BE49-F238E27FC236}">
                  <a16:creationId xmlns:a16="http://schemas.microsoft.com/office/drawing/2014/main" id="{F5D294ED-2056-EEDC-6FB1-401A7120A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99"/>
            <a:stretch>
              <a:fillRect/>
            </a:stretch>
          </p:blipFill>
          <p:spPr bwMode="auto">
            <a:xfrm>
              <a:off x="6096000" y="5136205"/>
              <a:ext cx="1423481" cy="116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444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5EFB3-F1D9-7594-8A04-06DCE8CD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4F66-3AAF-7DFB-AF80-6747C3BE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Drivers of Risk &amp; Uncertainty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05704-5849-9C09-703D-BA188C2C3A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6095" y="3335310"/>
            <a:ext cx="2169754" cy="338554"/>
          </a:xfrm>
        </p:spPr>
        <p:txBody>
          <a:bodyPr/>
          <a:lstStyle/>
          <a:p>
            <a:r>
              <a:rPr lang="en-US" dirty="0"/>
              <a:t>Non-Commute 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61FEC-936B-15DD-88CA-EA403243E3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3236" y="3787089"/>
            <a:ext cx="2085609" cy="686022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dirty="0"/>
              <a:t>Future of the non-commute share trend: </a:t>
            </a:r>
            <a:r>
              <a:rPr lang="en-US" b="1" dirty="0"/>
              <a:t>continue, stabilize, or decline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43A81-4EB8-D535-7C49-20B68B9CD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9703" y="3335310"/>
            <a:ext cx="2085609" cy="584775"/>
          </a:xfrm>
        </p:spPr>
        <p:txBody>
          <a:bodyPr/>
          <a:lstStyle/>
          <a:p>
            <a:r>
              <a:rPr lang="en-US" dirty="0"/>
              <a:t>Visitor Occupancy Rates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A4BFB-6593-F1B9-F378-5466953E45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9704" y="3961787"/>
            <a:ext cx="2085609" cy="1092287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dirty="0"/>
              <a:t>What if </a:t>
            </a:r>
            <a:r>
              <a:rPr lang="en-US" b="1" dirty="0"/>
              <a:t>macroeconomic shifts or external shocks occur</a:t>
            </a:r>
            <a:r>
              <a:rPr lang="en-US" dirty="0"/>
              <a:t>—how would demand respond to fluctuating occupancy rates?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A5EB73A-9404-965B-77C6-EB72053835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9" name="Picture 18" descr="A magnifying glass and a building&#10;&#10;AI-generated content may be incorrect.">
            <a:extLst>
              <a:ext uri="{FF2B5EF4-FFF2-40B4-BE49-F238E27FC236}">
                <a16:creationId xmlns:a16="http://schemas.microsoft.com/office/drawing/2014/main" id="{BAF44F70-C1B7-1D60-686C-3621440641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4257" y="1677510"/>
            <a:ext cx="1448301" cy="1448301"/>
          </a:xfrm>
          <a:prstGeom prst="rect">
            <a:avLst/>
          </a:prstGeom>
        </p:spPr>
      </p:pic>
      <p:pic>
        <p:nvPicPr>
          <p:cNvPr id="21" name="Picture 20" descr="A black line icon of a person working from home&#10;&#10;AI-generated content may be incorrect.">
            <a:extLst>
              <a:ext uri="{FF2B5EF4-FFF2-40B4-BE49-F238E27FC236}">
                <a16:creationId xmlns:a16="http://schemas.microsoft.com/office/drawing/2014/main" id="{BD78DBF8-787D-E2F4-670E-7A0E0F1E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6150"/>
          <a:stretch>
            <a:fillRect/>
          </a:stretch>
        </p:blipFill>
        <p:spPr>
          <a:xfrm>
            <a:off x="2915395" y="1582534"/>
            <a:ext cx="2373450" cy="1752776"/>
          </a:xfrm>
          <a:prstGeom prst="rect">
            <a:avLst/>
          </a:prstGeom>
        </p:spPr>
      </p:pic>
      <p:pic>
        <p:nvPicPr>
          <p:cNvPr id="3078" name="Picture 6" descr="People evolution chart population growth icon increase social development  line symbol icon vector | Premium Vector">
            <a:extLst>
              <a:ext uri="{FF2B5EF4-FFF2-40B4-BE49-F238E27FC236}">
                <a16:creationId xmlns:a16="http://schemas.microsoft.com/office/drawing/2014/main" id="{83DABEF1-8F8B-7ED1-DADF-F4780955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57" y="1283552"/>
            <a:ext cx="2390312" cy="23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C7E2FEA-2D3B-9512-3E28-2E06E377AC35}"/>
              </a:ext>
            </a:extLst>
          </p:cNvPr>
          <p:cNvSpPr txBox="1">
            <a:spLocks/>
          </p:cNvSpPr>
          <p:nvPr/>
        </p:nvSpPr>
        <p:spPr>
          <a:xfrm>
            <a:off x="8941617" y="3335310"/>
            <a:ext cx="2085609" cy="584775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1600" b="1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ts val="1600"/>
              </a:lnSpc>
              <a:spcBef>
                <a:spcPts val="3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System Font Regular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Courier New" panose="02070309020205020404" pitchFamily="49" charset="0"/>
              <a:buNone/>
              <a:defRPr lang="en-US" sz="1200" b="0" i="0" kern="1200" dirty="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Population and Employment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FC0CC28-0B0F-3A33-2646-D8522825111A}"/>
              </a:ext>
            </a:extLst>
          </p:cNvPr>
          <p:cNvSpPr txBox="1">
            <a:spLocks/>
          </p:cNvSpPr>
          <p:nvPr/>
        </p:nvSpPr>
        <p:spPr>
          <a:xfrm>
            <a:off x="8941618" y="3961787"/>
            <a:ext cx="2085609" cy="109228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200" b="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System Font Regular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None/>
              <a:defRPr lang="en-US"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en-US" dirty="0"/>
              <a:t>How variability in </a:t>
            </a:r>
            <a:r>
              <a:rPr lang="en-US" b="1" dirty="0"/>
              <a:t>growth scenarios</a:t>
            </a:r>
            <a:r>
              <a:rPr lang="en-US" dirty="0"/>
              <a:t> and </a:t>
            </a:r>
            <a:r>
              <a:rPr lang="en-US" b="1" dirty="0"/>
              <a:t>development patterns</a:t>
            </a:r>
            <a:r>
              <a:rPr lang="en-US" dirty="0"/>
              <a:t> influencing population and employment distribution.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9" name="Google Shape;726;p71">
            <a:extLst>
              <a:ext uri="{FF2B5EF4-FFF2-40B4-BE49-F238E27FC236}">
                <a16:creationId xmlns:a16="http://schemas.microsoft.com/office/drawing/2014/main" id="{D5FC8D73-E5A2-A3EA-C64E-8B53F850AD1D}"/>
              </a:ext>
            </a:extLst>
          </p:cNvPr>
          <p:cNvSpPr/>
          <p:nvPr/>
        </p:nvSpPr>
        <p:spPr>
          <a:xfrm>
            <a:off x="3854368" y="5282474"/>
            <a:ext cx="7055401" cy="992309"/>
          </a:xfrm>
          <a:prstGeom prst="roundRect">
            <a:avLst>
              <a:gd name="adj" fmla="val 89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40" rIns="91425" bIns="640080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</a:rPr>
              <a:t>Accounting for the impact of each key driver on travel demand would require running hundreds or even thousands of full model simulations, creating a heavy computational burden.</a:t>
            </a:r>
            <a:endParaRPr sz="1000" b="1" dirty="0">
              <a:solidFill>
                <a:schemeClr val="bg1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  <a:sym typeface="Google Sans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5F3FD32-EFA7-6F4F-147F-FFDAC63D20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007" y="2118212"/>
            <a:ext cx="2085609" cy="338554"/>
          </a:xfrm>
        </p:spPr>
        <p:txBody>
          <a:bodyPr/>
          <a:lstStyle/>
          <a:p>
            <a:r>
              <a:rPr lang="en-US" dirty="0"/>
              <a:t>Value of Time (</a:t>
            </a:r>
            <a:r>
              <a:rPr lang="en-US" dirty="0" err="1"/>
              <a:t>VOT</a:t>
            </a:r>
            <a:r>
              <a:rPr lang="en-US" dirty="0"/>
              <a:t>)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A030CDC-A3FC-3935-4905-91B0D902FA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3007" y="2566276"/>
            <a:ext cx="2085609" cy="482889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b="1" dirty="0"/>
              <a:t>Variation</a:t>
            </a:r>
            <a:r>
              <a:rPr lang="en-US" dirty="0"/>
              <a:t> in </a:t>
            </a:r>
            <a:r>
              <a:rPr lang="en-US" b="1" dirty="0"/>
              <a:t>willingness to pay </a:t>
            </a:r>
            <a:r>
              <a:rPr lang="en-US" dirty="0"/>
              <a:t>for time savings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2,900+ Value Of Time Icon Stock Illustrations, Royalty-Free Vector Graphics  &amp; Clip Art - iStock">
            <a:extLst>
              <a:ext uri="{FF2B5EF4-FFF2-40B4-BE49-F238E27FC236}">
                <a16:creationId xmlns:a16="http://schemas.microsoft.com/office/drawing/2014/main" id="{A42174C9-B703-719B-E42D-9F197FBCA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9877" r="6393" b="8675"/>
          <a:stretch>
            <a:fillRect/>
          </a:stretch>
        </p:blipFill>
        <p:spPr bwMode="auto">
          <a:xfrm>
            <a:off x="368816" y="1091478"/>
            <a:ext cx="1210957" cy="10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bout | US Department of Transportation">
            <a:extLst>
              <a:ext uri="{FF2B5EF4-FFF2-40B4-BE49-F238E27FC236}">
                <a16:creationId xmlns:a16="http://schemas.microsoft.com/office/drawing/2014/main" id="{58AC0A93-F7D9-8B02-7F80-9582E9C4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7" y="3321609"/>
            <a:ext cx="1870635" cy="14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AD85426-DC86-5EE6-187A-304804221DF5}"/>
              </a:ext>
            </a:extLst>
          </p:cNvPr>
          <p:cNvSpPr txBox="1">
            <a:spLocks/>
          </p:cNvSpPr>
          <p:nvPr/>
        </p:nvSpPr>
        <p:spPr>
          <a:xfrm>
            <a:off x="574150" y="4924838"/>
            <a:ext cx="2085609" cy="338554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1600" b="1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ts val="1600"/>
              </a:lnSpc>
              <a:spcBef>
                <a:spcPts val="3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System Font Regular"/>
              <a:buNone/>
              <a:defRPr lang="en-US" sz="1200" kern="1200" dirty="0" smtClean="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 typeface="Courier New" panose="02070309020205020404" pitchFamily="49" charset="0"/>
              <a:buNone/>
              <a:defRPr lang="en-US" sz="1200" b="0" i="0" kern="1200" dirty="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Network Investment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93A9C33-A253-D20D-DE09-B02A19397E96}"/>
              </a:ext>
            </a:extLst>
          </p:cNvPr>
          <p:cNvSpPr txBox="1">
            <a:spLocks/>
          </p:cNvSpPr>
          <p:nvPr/>
        </p:nvSpPr>
        <p:spPr>
          <a:xfrm>
            <a:off x="574150" y="5333830"/>
            <a:ext cx="2085609" cy="889154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18288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200" b="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48484A"/>
              </a:buClr>
              <a:buSzPct val="150000"/>
              <a:buFont typeface="Arial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System Font Regular"/>
              <a:buNone/>
              <a:defRPr lang="en-US" sz="1200" kern="1200">
                <a:solidFill>
                  <a:srgbClr val="48484A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None/>
              <a:defRPr lang="en-US" sz="1200" b="0" i="0" kern="1200">
                <a:solidFill>
                  <a:srgbClr val="4848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en" dirty="0">
                <a:latin typeface="Arial" panose="020B0604020202020204" pitchFamily="34" charset="0"/>
                <a:ea typeface="Google Sans"/>
                <a:cs typeface="Arial" panose="020B0604020202020204" pitchFamily="34" charset="0"/>
                <a:sym typeface="Google Sans"/>
              </a:rPr>
              <a:t>Future infrastructure investments and their impacts on accessibility and route choice.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4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E788-4133-0EB0-301C-7DFFD5EF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AD8C-9C13-7DA9-1213-89D7D08C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 I: Model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7201F-9CDB-6C8A-EA8E-8732DAD804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4670" y="1600200"/>
            <a:ext cx="2506980" cy="338554"/>
          </a:xfrm>
        </p:spPr>
        <p:txBody>
          <a:bodyPr/>
          <a:lstStyle/>
          <a:p>
            <a:r>
              <a:rPr lang="en-US" dirty="0"/>
              <a:t>Non-commute 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F471A-43B2-349A-1BB0-FFA586A0D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4670" y="2057400"/>
            <a:ext cx="2506980" cy="3226204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dirty="0"/>
              <a:t>Proportion of workers primarily working from home or telecommuting. Three levels tested: </a:t>
            </a:r>
          </a:p>
          <a:p>
            <a:pPr marL="171450" indent="-17145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Low (10%): </a:t>
            </a:r>
            <a:r>
              <a:rPr lang="en-US" dirty="0"/>
              <a:t>Slightly above pre-COVID levels (~7%)</a:t>
            </a:r>
          </a:p>
          <a:p>
            <a:pPr marL="171450" lvl="0" indent="-17145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Medium (16%, ACS 2022)</a:t>
            </a:r>
            <a:r>
              <a:rPr lang="en-US" dirty="0"/>
              <a:t>, </a:t>
            </a:r>
          </a:p>
          <a:p>
            <a:pPr marL="171450" lvl="0" indent="-17145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High (25%): </a:t>
            </a:r>
            <a:r>
              <a:rPr lang="en-US" dirty="0"/>
              <a:t>A scenario reflecting broader long-term adoption of flexible work practices</a:t>
            </a:r>
          </a:p>
          <a:p>
            <a:pPr lvl="0">
              <a:spcBef>
                <a:spcPts val="2000"/>
              </a:spcBef>
            </a:pPr>
            <a:r>
              <a:rPr lang="en-US" dirty="0"/>
              <a:t>Each level required recalibration of tour frequency models.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9139D-AA94-C4DE-6543-D808E34A1E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5950" y="1600200"/>
            <a:ext cx="2506980" cy="338554"/>
          </a:xfrm>
        </p:spPr>
        <p:txBody>
          <a:bodyPr/>
          <a:lstStyle/>
          <a:p>
            <a:r>
              <a:rPr lang="en-US" dirty="0"/>
              <a:t>Visitor Occupancy Rates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5A4DC1-D8F4-B1E1-4FA1-B5246FBE4C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5950" y="2057400"/>
            <a:ext cx="2506980" cy="3948453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dirty="0"/>
              <a:t>Lodging availability and utilization drive visitor travel demand. Three levels tested: </a:t>
            </a:r>
          </a:p>
          <a:p>
            <a:pPr marL="171450" indent="-17145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Base (72% hotels, 18% rentals)</a:t>
            </a:r>
            <a:endParaRPr lang="en-US" dirty="0"/>
          </a:p>
          <a:p>
            <a:pPr marL="171450" lvl="0" indent="-17145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Low (-25% from Base)</a:t>
            </a:r>
            <a:endParaRPr lang="en-US" dirty="0"/>
          </a:p>
          <a:p>
            <a:pPr marL="171450" lvl="0" indent="-17145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High (+25% above Base)</a:t>
            </a:r>
            <a:r>
              <a:rPr lang="en-US" dirty="0"/>
              <a:t>. </a:t>
            </a:r>
          </a:p>
          <a:p>
            <a:pPr lvl="0">
              <a:spcBef>
                <a:spcPts val="2000"/>
              </a:spcBef>
            </a:pPr>
            <a:r>
              <a:rPr lang="en-US" dirty="0"/>
              <a:t>Bounds reflect observed variation over the past five years, including pandemic lows, and scale visitor party generation by purpose, stay length, and mode.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24143B-D351-73D4-E997-3EFEDDECF6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7390" y="1600200"/>
            <a:ext cx="2506980" cy="338554"/>
          </a:xfrm>
        </p:spPr>
        <p:txBody>
          <a:bodyPr/>
          <a:lstStyle/>
          <a:p>
            <a:r>
              <a:rPr lang="en-US" dirty="0"/>
              <a:t>Population + Employment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613A92-51A5-9CA7-6429-1595B3A77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97390" y="2057400"/>
            <a:ext cx="2506980" cy="2803011"/>
          </a:xfrm>
        </p:spPr>
        <p:txBody>
          <a:bodyPr/>
          <a:lstStyle/>
          <a:p>
            <a:r>
              <a:rPr lang="en-US" dirty="0"/>
              <a:t>Based on official University of Florida's Bureau of Economic and Business Research (</a:t>
            </a:r>
            <a:r>
              <a:rPr lang="en-US" dirty="0" err="1"/>
              <a:t>BEBR</a:t>
            </a:r>
            <a:r>
              <a:rPr lang="en-US" dirty="0"/>
              <a:t>) forecasts with three growth levels (</a:t>
            </a:r>
            <a:r>
              <a:rPr lang="en-US" b="1" dirty="0"/>
              <a:t>Med-Low, Medium, Med-High</a:t>
            </a:r>
            <a:r>
              <a:rPr lang="en-US" dirty="0"/>
              <a:t>). Each scenario uses independent spatial patterns of population and employment, informed by local review and development constraints. </a:t>
            </a:r>
          </a:p>
          <a:p>
            <a:r>
              <a:rPr lang="en-US" dirty="0"/>
              <a:t>A scalar variable (</a:t>
            </a:r>
            <a:r>
              <a:rPr lang="en-US" b="1" dirty="0" err="1"/>
              <a:t>POPEMPAVG</a:t>
            </a:r>
            <a:r>
              <a:rPr lang="en-US" dirty="0"/>
              <a:t>) captures land use intensity for efficient modeling while preserving </a:t>
            </a:r>
            <a:r>
              <a:rPr lang="en-US" b="1" dirty="0"/>
              <a:t>realistic spatial variation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336AC5-E020-2608-94E3-7AA427C413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630" y="1600200"/>
            <a:ext cx="2743200" cy="338554"/>
          </a:xfrm>
        </p:spPr>
        <p:txBody>
          <a:bodyPr/>
          <a:lstStyle/>
          <a:p>
            <a:r>
              <a:rPr lang="en-US" dirty="0" err="1"/>
              <a:t>VOT</a:t>
            </a:r>
            <a:r>
              <a:rPr lang="en-US" dirty="0"/>
              <a:t> &amp; Network Investment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023EE9-7D4E-7F8B-B24F-97ABA773B2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630" y="2057400"/>
            <a:ext cx="2506980" cy="3531929"/>
          </a:xfrm>
        </p:spPr>
        <p:txBody>
          <a:bodyPr/>
          <a:lstStyle/>
          <a:p>
            <a:r>
              <a:rPr lang="en-US" dirty="0" err="1"/>
              <a:t>VOT</a:t>
            </a:r>
            <a:r>
              <a:rPr lang="en-US" dirty="0"/>
              <a:t> reflects travelers’ willingness to pay for time savings (tested at –50%, –25%, +25%, +50% around $19.83/</a:t>
            </a:r>
            <a:r>
              <a:rPr lang="en-US" dirty="0" err="1"/>
              <a:t>hr</a:t>
            </a:r>
            <a:r>
              <a:rPr lang="en-US" dirty="0"/>
              <a:t>). </a:t>
            </a:r>
          </a:p>
          <a:p>
            <a:r>
              <a:rPr lang="en-US" dirty="0"/>
              <a:t>Network investment scenarios—</a:t>
            </a:r>
            <a:r>
              <a:rPr lang="en-US" b="1" dirty="0"/>
              <a:t>Low (existing + committed projects), Medium (cost-feasible </a:t>
            </a:r>
            <a:r>
              <a:rPr lang="en-US" b="1" dirty="0" err="1"/>
              <a:t>LRTP</a:t>
            </a:r>
            <a:r>
              <a:rPr lang="en-US" b="1" dirty="0"/>
              <a:t> projects), and High (full </a:t>
            </a:r>
            <a:r>
              <a:rPr lang="en-US" b="1" dirty="0" err="1"/>
              <a:t>LRTP</a:t>
            </a:r>
            <a:r>
              <a:rPr lang="en-US" b="1" dirty="0"/>
              <a:t> build-out)</a:t>
            </a:r>
            <a:r>
              <a:rPr lang="en-US" dirty="0"/>
              <a:t>—represent different levels of future infrastructure supply. </a:t>
            </a:r>
          </a:p>
          <a:p>
            <a:r>
              <a:rPr lang="en-US" dirty="0"/>
              <a:t>Together, they determine </a:t>
            </a:r>
            <a:r>
              <a:rPr lang="en-US" b="1" dirty="0"/>
              <a:t>accessibility, congestion levels, and route or toll facility choice</a:t>
            </a:r>
            <a:r>
              <a:rPr lang="en-US" dirty="0"/>
              <a:t>, as higher </a:t>
            </a:r>
            <a:r>
              <a:rPr lang="en-US" dirty="0" err="1"/>
              <a:t>VOT</a:t>
            </a:r>
            <a:r>
              <a:rPr lang="en-US" dirty="0"/>
              <a:t> travelers respond more strongly to the travel time benefits of greater investment.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BBC5BFF-2E34-2244-4659-A471A03F6E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5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4D6AA-E06A-F29B-85D2-AAD727BA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CFF7-5466-C9FF-E0DC-275B2917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958"/>
            <a:ext cx="10515600" cy="523220"/>
          </a:xfrm>
        </p:spPr>
        <p:txBody>
          <a:bodyPr/>
          <a:lstStyle/>
          <a:p>
            <a:r>
              <a:rPr lang="en-US" dirty="0"/>
              <a:t>Model Runs for Estimation of Response Surface Mode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D7AD2F-0828-E500-4D5B-55AE37481F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4510120-A876-4642-B753-556A5424CAF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5E0EE06-D363-5FB3-D7A7-CA0B2DEA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1479"/>
            <a:ext cx="6201640" cy="27912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FB53E1-25A8-B84C-50FD-D8D344FC5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69" y="2036384"/>
            <a:ext cx="6878010" cy="4496427"/>
          </a:xfrm>
          <a:prstGeom prst="rect">
            <a:avLst/>
          </a:prstGeom>
        </p:spPr>
      </p:pic>
      <p:sp>
        <p:nvSpPr>
          <p:cNvPr id="36" name="Google Shape;726;p71">
            <a:extLst>
              <a:ext uri="{FF2B5EF4-FFF2-40B4-BE49-F238E27FC236}">
                <a16:creationId xmlns:a16="http://schemas.microsoft.com/office/drawing/2014/main" id="{7B59D125-F87F-CD62-444C-43D6F8C6CB13}"/>
              </a:ext>
            </a:extLst>
          </p:cNvPr>
          <p:cNvSpPr/>
          <p:nvPr/>
        </p:nvSpPr>
        <p:spPr>
          <a:xfrm>
            <a:off x="9601200" y="1091479"/>
            <a:ext cx="2590800" cy="4190640"/>
          </a:xfrm>
          <a:prstGeom prst="roundRect">
            <a:avLst>
              <a:gd name="adj" fmla="val 89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40" rIns="91425" bIns="640080" anchor="t" anchorCtr="0">
            <a:noAutofit/>
          </a:bodyPr>
          <a:lstStyle/>
          <a:p>
            <a:pPr lvl="0"/>
            <a:r>
              <a:rPr lang="en-US" sz="1500" dirty="0">
                <a:solidFill>
                  <a:schemeClr val="bg1"/>
                </a:solidFill>
              </a:rPr>
              <a:t>An </a:t>
            </a:r>
            <a:r>
              <a:rPr lang="en-US" sz="1500" b="1" dirty="0">
                <a:solidFill>
                  <a:schemeClr val="bg1"/>
                </a:solidFill>
              </a:rPr>
              <a:t>orthogonal fractional factorial design</a:t>
            </a:r>
            <a:r>
              <a:rPr lang="en-US" sz="1500" dirty="0">
                <a:solidFill>
                  <a:schemeClr val="bg1"/>
                </a:solidFill>
              </a:rPr>
              <a:t> captured main and interaction effects across five uncertainty drivers (</a:t>
            </a:r>
            <a:r>
              <a:rPr lang="en-US" sz="1500" dirty="0" err="1">
                <a:solidFill>
                  <a:schemeClr val="bg1"/>
                </a:solidFill>
              </a:rPr>
              <a:t>VOT</a:t>
            </a:r>
            <a:r>
              <a:rPr lang="en-US" sz="1500" dirty="0">
                <a:solidFill>
                  <a:schemeClr val="bg1"/>
                </a:solidFill>
              </a:rPr>
              <a:t>, network investment, land use, non-commute share, visitor occupancy). Two forecast years (2035, 2055) plus replications and extensions yielded </a:t>
            </a:r>
            <a:r>
              <a:rPr lang="en-US" sz="1500" b="1" dirty="0">
                <a:solidFill>
                  <a:schemeClr val="bg1"/>
                </a:solidFill>
              </a:rPr>
              <a:t>42 total simulations</a:t>
            </a:r>
            <a:r>
              <a:rPr lang="en-US" sz="1500" dirty="0">
                <a:solidFill>
                  <a:schemeClr val="bg1"/>
                </a:solidFill>
              </a:rPr>
              <a:t>, balancing computational efficiency with robust estimation of uncertainty impacts.</a:t>
            </a:r>
            <a:endParaRPr sz="1500" b="1" dirty="0">
              <a:solidFill>
                <a:schemeClr val="bg1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  <a:sym typeface="Google Sans"/>
            </a:endParaRPr>
          </a:p>
        </p:txBody>
      </p:sp>
      <p:sp>
        <p:nvSpPr>
          <p:cNvPr id="3" name="Google Shape;726;p71">
            <a:extLst>
              <a:ext uri="{FF2B5EF4-FFF2-40B4-BE49-F238E27FC236}">
                <a16:creationId xmlns:a16="http://schemas.microsoft.com/office/drawing/2014/main" id="{1566B683-5842-90AC-27A4-5D5516F5F373}"/>
              </a:ext>
            </a:extLst>
          </p:cNvPr>
          <p:cNvSpPr/>
          <p:nvPr/>
        </p:nvSpPr>
        <p:spPr>
          <a:xfrm>
            <a:off x="437745" y="3684870"/>
            <a:ext cx="3200400" cy="2665379"/>
          </a:xfrm>
          <a:prstGeom prst="roundRect">
            <a:avLst>
              <a:gd name="adj" fmla="val 89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40" rIns="91425" bIns="640080" anchor="t" anchorCtr="0">
            <a:noAutofit/>
          </a:bodyPr>
          <a:lstStyle/>
          <a:p>
            <a:pPr lvl="0"/>
            <a:r>
              <a:rPr lang="en-US" sz="1500" dirty="0">
                <a:solidFill>
                  <a:schemeClr val="bg1"/>
                </a:solidFill>
              </a:rPr>
              <a:t>A single corridor facility was selected as the dependent variable due to its sensitivity to all key drivers of uncertainty (</a:t>
            </a:r>
            <a:r>
              <a:rPr lang="en-US" sz="1500" dirty="0" err="1">
                <a:solidFill>
                  <a:schemeClr val="bg1"/>
                </a:solidFill>
              </a:rPr>
              <a:t>VOT</a:t>
            </a:r>
            <a:r>
              <a:rPr lang="en-US" sz="1500" dirty="0">
                <a:solidFill>
                  <a:schemeClr val="bg1"/>
                </a:solidFill>
              </a:rPr>
              <a:t>, land use, network, WFH, visitor occupancy). Corridor-level volumes were extracted from model outputs, and this facility provided a representative link to estimate the response surface model.</a:t>
            </a:r>
            <a:endParaRPr sz="1500" b="1" dirty="0">
              <a:solidFill>
                <a:schemeClr val="bg1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  <a:sym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286817027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spcFirstLastPara="1" vert="horz" wrap="square" lIns="0" tIns="0" rIns="0" bIns="0" rtlCol="0" anchor="t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SG PPT Template - Light Mode" id="{A1BC380D-4D9D-4AB2-AEB5-A7FC88B31DCA}" vid="{D007C6AA-055F-48AE-AD0D-A23DE1A07739}"/>
    </a:ext>
  </a:extLst>
</a:theme>
</file>

<file path=ppt/theme/theme2.xml><?xml version="1.0" encoding="utf-8"?>
<a:theme xmlns:a="http://schemas.openxmlformats.org/drawingml/2006/main" name="Bullet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CBF3478C-2B81-4667-8388-BA30C9F86A9B}"/>
    </a:ext>
  </a:extLst>
</a:theme>
</file>

<file path=ppt/theme/theme3.xml><?xml version="1.0" encoding="utf-8"?>
<a:theme xmlns:a="http://schemas.openxmlformats.org/drawingml/2006/main" name="Bold Bullet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CC135683-AE23-4123-82CB-179BF59C3D1D}"/>
    </a:ext>
  </a:extLst>
</a:theme>
</file>

<file path=ppt/theme/theme4.xml><?xml version="1.0" encoding="utf-8"?>
<a:theme xmlns:a="http://schemas.openxmlformats.org/drawingml/2006/main" name="Title, Divider, &amp; End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D818DE29-FC14-41B1-91EB-19CEA6F9B782}"/>
    </a:ext>
  </a:extLst>
</a:theme>
</file>

<file path=ppt/theme/theme5.xml><?xml version="1.0" encoding="utf-8"?>
<a:theme xmlns:a="http://schemas.openxmlformats.org/drawingml/2006/main" name="1_Title, Divider, &amp; End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A9008098-3118-415C-95C8-D1116D1D5792}"/>
    </a:ext>
  </a:extLst>
</a:theme>
</file>

<file path=ppt/theme/theme6.xml><?xml version="1.0" encoding="utf-8"?>
<a:theme xmlns:a="http://schemas.openxmlformats.org/drawingml/2006/main" name="2_Title, Divider, &amp; End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4A786F22-2C59-423D-97ED-9C1EF9A85671}"/>
    </a:ext>
  </a:extLst>
</a:theme>
</file>

<file path=ppt/theme/theme7.xml><?xml version="1.0" encoding="utf-8"?>
<a:theme xmlns:a="http://schemas.openxmlformats.org/drawingml/2006/main" name="3_Title, Divider, &amp; End Pages">
  <a:themeElements>
    <a:clrScheme name="RSG">
      <a:dk1>
        <a:srgbClr val="48484A"/>
      </a:dk1>
      <a:lt1>
        <a:srgbClr val="FFFFFF"/>
      </a:lt1>
      <a:dk2>
        <a:srgbClr val="262626"/>
      </a:dk2>
      <a:lt2>
        <a:srgbClr val="F68B1F"/>
      </a:lt2>
      <a:accent1>
        <a:srgbClr val="006FA1"/>
      </a:accent1>
      <a:accent2>
        <a:srgbClr val="75BEE9"/>
      </a:accent2>
      <a:accent3>
        <a:srgbClr val="63AF5E"/>
      </a:accent3>
      <a:accent4>
        <a:srgbClr val="FFC20E"/>
      </a:accent4>
      <a:accent5>
        <a:srgbClr val="524D85"/>
      </a:accent5>
      <a:accent6>
        <a:srgbClr val="BA1222"/>
      </a:accent6>
      <a:hlink>
        <a:srgbClr val="48484A"/>
      </a:hlink>
      <a:folHlink>
        <a:srgbClr val="524D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G PPT Template - Light Mode" id="{A1BC380D-4D9D-4AB2-AEB5-A7FC88B31DCA}" vid="{4C611F36-AC5D-4FC1-9D8B-C53169CDA6E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FE9B44CB32434485FAEE13F3DCC879" ma:contentTypeVersion="4" ma:contentTypeDescription="Create a new document." ma:contentTypeScope="" ma:versionID="cf0e02f1c1290df63a40dc3cb2be6941">
  <xsd:schema xmlns:xsd="http://www.w3.org/2001/XMLSchema" xmlns:xs="http://www.w3.org/2001/XMLSchema" xmlns:p="http://schemas.microsoft.com/office/2006/metadata/properties" xmlns:ns2="716b2ee4-6f09-4e94-8812-f24201c9930a" targetNamespace="http://schemas.microsoft.com/office/2006/metadata/properties" ma:root="true" ma:fieldsID="cba6ff4dbe4c5247256852deb72e3227" ns2:_="">
    <xsd:import namespace="716b2ee4-6f09-4e94-8812-f24201c993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b2ee4-6f09-4e94-8812-f24201c993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1FBB4D-A6EC-42AF-97CD-6300FDA88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6b2ee4-6f09-4e94-8812-f24201c993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B548D2-16E5-4D59-9228-B99A31CAF826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716b2ee4-6f09-4e94-8812-f24201c9930a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RSG PPT Template - Light Mode</Template>
  <TotalTime>10655</TotalTime>
  <Words>1638</Words>
  <Application>Microsoft Office PowerPoint</Application>
  <PresentationFormat>Widescreen</PresentationFormat>
  <Paragraphs>231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 Narrow</vt:lpstr>
      <vt:lpstr>Calibri</vt:lpstr>
      <vt:lpstr>Courier New</vt:lpstr>
      <vt:lpstr>System Font Regular</vt:lpstr>
      <vt:lpstr>Times New Roman</vt:lpstr>
      <vt:lpstr>Wingdings</vt:lpstr>
      <vt:lpstr>Content Pages</vt:lpstr>
      <vt:lpstr>Bullet Pages</vt:lpstr>
      <vt:lpstr>Bold Bullets</vt:lpstr>
      <vt:lpstr>Title, Divider, &amp; End Pages</vt:lpstr>
      <vt:lpstr>1_Title, Divider, &amp; End Pages</vt:lpstr>
      <vt:lpstr>2_Title, Divider, &amp; End Pages</vt:lpstr>
      <vt:lpstr>3_Title, Divider, &amp; End Pages</vt:lpstr>
      <vt:lpstr>Enhancement to Risk and Uncertainty Framework to Consider Flexible Work Arrangements and Overnight Visitors</vt:lpstr>
      <vt:lpstr>PowerPoint Presentation</vt:lpstr>
      <vt:lpstr>PowerPoint Presentation</vt:lpstr>
      <vt:lpstr>PowerPoint Presentation</vt:lpstr>
      <vt:lpstr>Risk and Uncertainty Framework</vt:lpstr>
      <vt:lpstr>Rationale and Overview</vt:lpstr>
      <vt:lpstr>Key Drivers of Risk &amp; Uncertainty</vt:lpstr>
      <vt:lpstr>Experimental Design I: Model Integration</vt:lpstr>
      <vt:lpstr>Model Runs for Estimation of Response Surface Mode</vt:lpstr>
      <vt:lpstr>Response Surface Model Estimation</vt:lpstr>
      <vt:lpstr>Monte Carlo Simulation I: Variables Probability Distribution</vt:lpstr>
      <vt:lpstr>Monte Carlo Simulation II: Variables Probability Distribution</vt:lpstr>
      <vt:lpstr>Monte Carlo Simulation III: Results for Subject Facility</vt:lpstr>
      <vt:lpstr>Findings and Takeaways</vt:lpstr>
      <vt:lpstr>Acknowledgment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Bishoy Kelleny</dc:creator>
  <cp:lastModifiedBy>Bishoy Kelleny</cp:lastModifiedBy>
  <cp:revision>3</cp:revision>
  <cp:lastPrinted>2022-11-01T17:15:33Z</cp:lastPrinted>
  <dcterms:created xsi:type="dcterms:W3CDTF">2025-08-29T12:48:34Z</dcterms:created>
  <dcterms:modified xsi:type="dcterms:W3CDTF">2025-09-11T08:42:10Z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  <property fmtid="{D5CDD505-2E9C-101B-9397-08002B2CF9AE}" pid="3" name="MediaServiceImageTags">
    <vt:lpwstr/>
  </property>
</Properties>
</file>