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719" r:id="rId6"/>
    <p:sldMasterId id="2147483731" r:id="rId7"/>
    <p:sldMasterId id="2147483743" r:id="rId8"/>
    <p:sldMasterId id="2147483755" r:id="rId9"/>
    <p:sldMasterId id="2147483768" r:id="rId10"/>
    <p:sldMasterId id="2147483784" r:id="rId11"/>
    <p:sldMasterId id="2147483796" r:id="rId12"/>
    <p:sldMasterId id="2147483809" r:id="rId13"/>
  </p:sldMasterIdLst>
  <p:notesMasterIdLst>
    <p:notesMasterId r:id="rId39"/>
  </p:notesMasterIdLst>
  <p:handoutMasterIdLst>
    <p:handoutMasterId r:id="rId40"/>
  </p:handoutMasterIdLst>
  <p:sldIdLst>
    <p:sldId id="282" r:id="rId14"/>
    <p:sldId id="5001" r:id="rId15"/>
    <p:sldId id="5061" r:id="rId16"/>
    <p:sldId id="5035" r:id="rId17"/>
    <p:sldId id="5026" r:id="rId18"/>
    <p:sldId id="5014" r:id="rId19"/>
    <p:sldId id="5049" r:id="rId20"/>
    <p:sldId id="5050" r:id="rId21"/>
    <p:sldId id="5052" r:id="rId22"/>
    <p:sldId id="5051" r:id="rId23"/>
    <p:sldId id="5037" r:id="rId24"/>
    <p:sldId id="658" r:id="rId25"/>
    <p:sldId id="5059" r:id="rId26"/>
    <p:sldId id="5060" r:id="rId27"/>
    <p:sldId id="5062" r:id="rId28"/>
    <p:sldId id="424" r:id="rId29"/>
    <p:sldId id="284" r:id="rId30"/>
    <p:sldId id="272" r:id="rId31"/>
    <p:sldId id="5063" r:id="rId32"/>
    <p:sldId id="5057" r:id="rId33"/>
    <p:sldId id="5054" r:id="rId34"/>
    <p:sldId id="5055" r:id="rId35"/>
    <p:sldId id="5056" r:id="rId36"/>
    <p:sldId id="2389" r:id="rId37"/>
    <p:sldId id="2390"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0A483F-B4D1-49BE-9F15-79049D7DB09A}" name="Strocko, Ed (OST)" initials="SE(" userId="S::Ed.Strocko@ad.dot.gov::0ecad95f-f272-45f3-9992-4c5c402f5703" providerId="AD"/>
  <p188:author id="{A140BFB0-9853-A97A-396C-FD571FDAC673}" name="Stinson, Monique (OST)" initials="SM(" userId="S::monique.stinson@ad.dot.gov::7534fb6f-fad5-4aa8-b0df-ab8d1fd7be5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FF00"/>
    <a:srgbClr val="008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660" autoAdjust="0"/>
  </p:normalViewPr>
  <p:slideViewPr>
    <p:cSldViewPr snapToGrid="0">
      <p:cViewPr varScale="1">
        <p:scale>
          <a:sx n="97" d="100"/>
          <a:sy n="97" d="100"/>
        </p:scale>
        <p:origin x="120"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RITHQNWFS001.ad.dot.gov\Data\OSEA\Briefings%20and%20Quarterlies\Content_for_OSEA_Product_Presentations\Automated_figures\TSA_DR.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RITHQNWFS001.ad.dot.gov\Data\OSEA\Briefings%20and%20Quarterlies\Content_for_OSEA_Product_Presentations\Automated_figures\TSA_Contrib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Containerships Awaiting</a:t>
            </a:r>
            <a:r>
              <a:rPr lang="en-US" sz="1200" baseline="0" dirty="0"/>
              <a:t> Berths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All U.S. Container Ports</c:v>
                </c:pt>
              </c:strCache>
            </c:strRef>
          </c:tx>
          <c:spPr>
            <a:ln w="28575" cap="rnd">
              <a:solidFill>
                <a:srgbClr val="BA0C2F"/>
              </a:solidFill>
              <a:round/>
            </a:ln>
            <a:effectLst/>
          </c:spPr>
          <c:marker>
            <c:symbol val="none"/>
          </c:marker>
          <c:cat>
            <c:numRef>
              <c:f>Sheet1!$A$2:$A$257</c:f>
              <c:numCache>
                <c:formatCode>m/d/yyyy</c:formatCode>
                <c:ptCount val="256"/>
                <c:pt idx="0">
                  <c:v>44404</c:v>
                </c:pt>
                <c:pt idx="1">
                  <c:v>44411</c:v>
                </c:pt>
                <c:pt idx="2">
                  <c:v>44418</c:v>
                </c:pt>
                <c:pt idx="3">
                  <c:v>44425</c:v>
                </c:pt>
                <c:pt idx="4">
                  <c:v>44432</c:v>
                </c:pt>
                <c:pt idx="5">
                  <c:v>44439</c:v>
                </c:pt>
                <c:pt idx="6">
                  <c:v>44446</c:v>
                </c:pt>
                <c:pt idx="7">
                  <c:v>44453</c:v>
                </c:pt>
                <c:pt idx="8">
                  <c:v>44460</c:v>
                </c:pt>
                <c:pt idx="9">
                  <c:v>44467</c:v>
                </c:pt>
                <c:pt idx="10">
                  <c:v>44474</c:v>
                </c:pt>
                <c:pt idx="11">
                  <c:v>44481</c:v>
                </c:pt>
                <c:pt idx="12">
                  <c:v>44487</c:v>
                </c:pt>
                <c:pt idx="13">
                  <c:v>44488</c:v>
                </c:pt>
                <c:pt idx="14">
                  <c:v>44489</c:v>
                </c:pt>
                <c:pt idx="15">
                  <c:v>44490</c:v>
                </c:pt>
                <c:pt idx="16">
                  <c:v>44491</c:v>
                </c:pt>
                <c:pt idx="17">
                  <c:v>44494</c:v>
                </c:pt>
                <c:pt idx="18">
                  <c:v>44495</c:v>
                </c:pt>
                <c:pt idx="19">
                  <c:v>44496</c:v>
                </c:pt>
                <c:pt idx="20">
                  <c:v>44497</c:v>
                </c:pt>
                <c:pt idx="21">
                  <c:v>44498</c:v>
                </c:pt>
                <c:pt idx="22">
                  <c:v>44501</c:v>
                </c:pt>
                <c:pt idx="23">
                  <c:v>44502</c:v>
                </c:pt>
                <c:pt idx="24">
                  <c:v>44503</c:v>
                </c:pt>
                <c:pt idx="25">
                  <c:v>44504</c:v>
                </c:pt>
                <c:pt idx="26">
                  <c:v>44505</c:v>
                </c:pt>
                <c:pt idx="27">
                  <c:v>44508</c:v>
                </c:pt>
                <c:pt idx="28">
                  <c:v>44509</c:v>
                </c:pt>
                <c:pt idx="29">
                  <c:v>44510</c:v>
                </c:pt>
                <c:pt idx="30">
                  <c:v>44512</c:v>
                </c:pt>
                <c:pt idx="31">
                  <c:v>44515</c:v>
                </c:pt>
                <c:pt idx="32">
                  <c:v>44516</c:v>
                </c:pt>
                <c:pt idx="33">
                  <c:v>44517</c:v>
                </c:pt>
                <c:pt idx="34">
                  <c:v>44518</c:v>
                </c:pt>
                <c:pt idx="35">
                  <c:v>44519</c:v>
                </c:pt>
                <c:pt idx="36">
                  <c:v>44522</c:v>
                </c:pt>
                <c:pt idx="37">
                  <c:v>44523</c:v>
                </c:pt>
                <c:pt idx="38">
                  <c:v>44524</c:v>
                </c:pt>
                <c:pt idx="39">
                  <c:v>44526</c:v>
                </c:pt>
                <c:pt idx="40">
                  <c:v>44529</c:v>
                </c:pt>
                <c:pt idx="41">
                  <c:v>44530</c:v>
                </c:pt>
                <c:pt idx="42">
                  <c:v>44531</c:v>
                </c:pt>
                <c:pt idx="43">
                  <c:v>44532</c:v>
                </c:pt>
                <c:pt idx="44">
                  <c:v>44533</c:v>
                </c:pt>
                <c:pt idx="45">
                  <c:v>44536</c:v>
                </c:pt>
                <c:pt idx="46">
                  <c:v>44537</c:v>
                </c:pt>
                <c:pt idx="47">
                  <c:v>44538</c:v>
                </c:pt>
                <c:pt idx="48">
                  <c:v>44539</c:v>
                </c:pt>
                <c:pt idx="49">
                  <c:v>44540</c:v>
                </c:pt>
                <c:pt idx="50">
                  <c:v>44543</c:v>
                </c:pt>
                <c:pt idx="51">
                  <c:v>44544</c:v>
                </c:pt>
                <c:pt idx="52">
                  <c:v>44545</c:v>
                </c:pt>
                <c:pt idx="53">
                  <c:v>44546</c:v>
                </c:pt>
                <c:pt idx="54">
                  <c:v>44547</c:v>
                </c:pt>
                <c:pt idx="55">
                  <c:v>44551</c:v>
                </c:pt>
                <c:pt idx="56">
                  <c:v>44559</c:v>
                </c:pt>
                <c:pt idx="57">
                  <c:v>44566</c:v>
                </c:pt>
                <c:pt idx="58">
                  <c:v>44567</c:v>
                </c:pt>
                <c:pt idx="59">
                  <c:v>44568</c:v>
                </c:pt>
                <c:pt idx="60">
                  <c:v>44571</c:v>
                </c:pt>
                <c:pt idx="61">
                  <c:v>44572</c:v>
                </c:pt>
                <c:pt idx="62">
                  <c:v>44573</c:v>
                </c:pt>
                <c:pt idx="63">
                  <c:v>44574</c:v>
                </c:pt>
                <c:pt idx="64">
                  <c:v>44575</c:v>
                </c:pt>
                <c:pt idx="65">
                  <c:v>44579</c:v>
                </c:pt>
                <c:pt idx="66">
                  <c:v>44580</c:v>
                </c:pt>
                <c:pt idx="67">
                  <c:v>44581</c:v>
                </c:pt>
                <c:pt idx="68">
                  <c:v>44582</c:v>
                </c:pt>
                <c:pt idx="69">
                  <c:v>44585</c:v>
                </c:pt>
                <c:pt idx="70">
                  <c:v>44593</c:v>
                </c:pt>
                <c:pt idx="71">
                  <c:v>44600</c:v>
                </c:pt>
                <c:pt idx="72">
                  <c:v>44607</c:v>
                </c:pt>
                <c:pt idx="73">
                  <c:v>44614</c:v>
                </c:pt>
                <c:pt idx="74">
                  <c:v>44621</c:v>
                </c:pt>
                <c:pt idx="75">
                  <c:v>44628</c:v>
                </c:pt>
                <c:pt idx="76">
                  <c:v>44635</c:v>
                </c:pt>
                <c:pt idx="77">
                  <c:v>44642</c:v>
                </c:pt>
                <c:pt idx="78">
                  <c:v>44649</c:v>
                </c:pt>
                <c:pt idx="79">
                  <c:v>44656</c:v>
                </c:pt>
                <c:pt idx="80">
                  <c:v>44663</c:v>
                </c:pt>
                <c:pt idx="81">
                  <c:v>44670</c:v>
                </c:pt>
                <c:pt idx="82">
                  <c:v>44677</c:v>
                </c:pt>
                <c:pt idx="83">
                  <c:v>44684</c:v>
                </c:pt>
                <c:pt idx="84">
                  <c:v>44691</c:v>
                </c:pt>
                <c:pt idx="85">
                  <c:v>44698</c:v>
                </c:pt>
                <c:pt idx="86">
                  <c:v>44705</c:v>
                </c:pt>
                <c:pt idx="87">
                  <c:v>44712</c:v>
                </c:pt>
                <c:pt idx="88">
                  <c:v>44719</c:v>
                </c:pt>
                <c:pt idx="89">
                  <c:v>44726</c:v>
                </c:pt>
                <c:pt idx="90">
                  <c:v>44733</c:v>
                </c:pt>
                <c:pt idx="91">
                  <c:v>44740</c:v>
                </c:pt>
                <c:pt idx="92">
                  <c:v>44747</c:v>
                </c:pt>
                <c:pt idx="93">
                  <c:v>44754</c:v>
                </c:pt>
                <c:pt idx="94">
                  <c:v>44761</c:v>
                </c:pt>
                <c:pt idx="95">
                  <c:v>44768</c:v>
                </c:pt>
                <c:pt idx="96">
                  <c:v>44775</c:v>
                </c:pt>
                <c:pt idx="97">
                  <c:v>44782</c:v>
                </c:pt>
                <c:pt idx="98">
                  <c:v>44789</c:v>
                </c:pt>
                <c:pt idx="99">
                  <c:v>44796</c:v>
                </c:pt>
                <c:pt idx="100">
                  <c:v>44803</c:v>
                </c:pt>
                <c:pt idx="101">
                  <c:v>44810</c:v>
                </c:pt>
                <c:pt idx="102">
                  <c:v>44817</c:v>
                </c:pt>
                <c:pt idx="103">
                  <c:v>44824</c:v>
                </c:pt>
                <c:pt idx="104">
                  <c:v>44831</c:v>
                </c:pt>
                <c:pt idx="105">
                  <c:v>44838</c:v>
                </c:pt>
                <c:pt idx="106">
                  <c:v>44845</c:v>
                </c:pt>
                <c:pt idx="107">
                  <c:v>44852</c:v>
                </c:pt>
                <c:pt idx="108">
                  <c:v>44859</c:v>
                </c:pt>
                <c:pt idx="109">
                  <c:v>44866</c:v>
                </c:pt>
                <c:pt idx="110">
                  <c:v>44873</c:v>
                </c:pt>
                <c:pt idx="111">
                  <c:v>44880</c:v>
                </c:pt>
                <c:pt idx="112">
                  <c:v>44887</c:v>
                </c:pt>
                <c:pt idx="113">
                  <c:v>44894</c:v>
                </c:pt>
                <c:pt idx="114">
                  <c:v>44901</c:v>
                </c:pt>
                <c:pt idx="115">
                  <c:v>44908</c:v>
                </c:pt>
                <c:pt idx="116">
                  <c:v>44915</c:v>
                </c:pt>
                <c:pt idx="117">
                  <c:v>44922</c:v>
                </c:pt>
                <c:pt idx="118">
                  <c:v>44929</c:v>
                </c:pt>
                <c:pt idx="119">
                  <c:v>44936</c:v>
                </c:pt>
                <c:pt idx="120">
                  <c:v>44943</c:v>
                </c:pt>
                <c:pt idx="121">
                  <c:v>44950</c:v>
                </c:pt>
                <c:pt idx="122">
                  <c:v>44957</c:v>
                </c:pt>
                <c:pt idx="123">
                  <c:v>44964</c:v>
                </c:pt>
                <c:pt idx="124">
                  <c:v>44971</c:v>
                </c:pt>
                <c:pt idx="125">
                  <c:v>44978</c:v>
                </c:pt>
                <c:pt idx="126">
                  <c:v>44985</c:v>
                </c:pt>
                <c:pt idx="127">
                  <c:v>44992</c:v>
                </c:pt>
                <c:pt idx="128">
                  <c:v>44999</c:v>
                </c:pt>
                <c:pt idx="129">
                  <c:v>45006</c:v>
                </c:pt>
                <c:pt idx="130">
                  <c:v>45013</c:v>
                </c:pt>
                <c:pt idx="131">
                  <c:v>45020</c:v>
                </c:pt>
                <c:pt idx="132">
                  <c:v>45027</c:v>
                </c:pt>
                <c:pt idx="133">
                  <c:v>45034</c:v>
                </c:pt>
                <c:pt idx="134">
                  <c:v>45041</c:v>
                </c:pt>
                <c:pt idx="135">
                  <c:v>45048</c:v>
                </c:pt>
                <c:pt idx="136">
                  <c:v>45055</c:v>
                </c:pt>
                <c:pt idx="137">
                  <c:v>45062</c:v>
                </c:pt>
                <c:pt idx="138">
                  <c:v>45069</c:v>
                </c:pt>
                <c:pt idx="139">
                  <c:v>45076</c:v>
                </c:pt>
                <c:pt idx="140">
                  <c:v>45083</c:v>
                </c:pt>
                <c:pt idx="141">
                  <c:v>45090</c:v>
                </c:pt>
                <c:pt idx="142">
                  <c:v>45097</c:v>
                </c:pt>
                <c:pt idx="143">
                  <c:v>45104</c:v>
                </c:pt>
                <c:pt idx="144">
                  <c:v>45110</c:v>
                </c:pt>
                <c:pt idx="145">
                  <c:v>45117</c:v>
                </c:pt>
                <c:pt idx="146">
                  <c:v>45124</c:v>
                </c:pt>
                <c:pt idx="147">
                  <c:v>45132</c:v>
                </c:pt>
                <c:pt idx="148">
                  <c:v>45139</c:v>
                </c:pt>
                <c:pt idx="149">
                  <c:v>45146</c:v>
                </c:pt>
                <c:pt idx="150">
                  <c:v>45153</c:v>
                </c:pt>
                <c:pt idx="151">
                  <c:v>45160</c:v>
                </c:pt>
                <c:pt idx="152">
                  <c:v>45167</c:v>
                </c:pt>
                <c:pt idx="153">
                  <c:v>45174</c:v>
                </c:pt>
                <c:pt idx="154">
                  <c:v>45181</c:v>
                </c:pt>
                <c:pt idx="155">
                  <c:v>45184</c:v>
                </c:pt>
                <c:pt idx="156">
                  <c:v>45195</c:v>
                </c:pt>
                <c:pt idx="157">
                  <c:v>45202</c:v>
                </c:pt>
                <c:pt idx="158">
                  <c:v>45209</c:v>
                </c:pt>
                <c:pt idx="159">
                  <c:v>45216</c:v>
                </c:pt>
                <c:pt idx="160">
                  <c:v>45223</c:v>
                </c:pt>
                <c:pt idx="161">
                  <c:v>45230</c:v>
                </c:pt>
                <c:pt idx="162">
                  <c:v>45237</c:v>
                </c:pt>
                <c:pt idx="163">
                  <c:v>45244</c:v>
                </c:pt>
                <c:pt idx="164">
                  <c:v>45251</c:v>
                </c:pt>
                <c:pt idx="165">
                  <c:v>45258</c:v>
                </c:pt>
                <c:pt idx="166">
                  <c:v>45265</c:v>
                </c:pt>
                <c:pt idx="167">
                  <c:v>45272</c:v>
                </c:pt>
                <c:pt idx="168">
                  <c:v>45279</c:v>
                </c:pt>
                <c:pt idx="169">
                  <c:v>45287</c:v>
                </c:pt>
                <c:pt idx="170">
                  <c:v>45293</c:v>
                </c:pt>
                <c:pt idx="171">
                  <c:v>45300</c:v>
                </c:pt>
                <c:pt idx="172">
                  <c:v>45307</c:v>
                </c:pt>
                <c:pt idx="173">
                  <c:v>45313</c:v>
                </c:pt>
                <c:pt idx="174">
                  <c:v>45321</c:v>
                </c:pt>
                <c:pt idx="175">
                  <c:v>45328</c:v>
                </c:pt>
                <c:pt idx="176">
                  <c:v>45334</c:v>
                </c:pt>
                <c:pt idx="177">
                  <c:v>45342</c:v>
                </c:pt>
                <c:pt idx="178">
                  <c:v>45349</c:v>
                </c:pt>
                <c:pt idx="179">
                  <c:v>45356</c:v>
                </c:pt>
                <c:pt idx="180">
                  <c:v>45363</c:v>
                </c:pt>
                <c:pt idx="181">
                  <c:v>45370</c:v>
                </c:pt>
                <c:pt idx="182">
                  <c:v>45377</c:v>
                </c:pt>
                <c:pt idx="183">
                  <c:v>45384</c:v>
                </c:pt>
                <c:pt idx="184">
                  <c:v>45392</c:v>
                </c:pt>
                <c:pt idx="185">
                  <c:v>45398</c:v>
                </c:pt>
                <c:pt idx="186">
                  <c:v>45405</c:v>
                </c:pt>
                <c:pt idx="187">
                  <c:v>45412</c:v>
                </c:pt>
                <c:pt idx="188">
                  <c:v>45419</c:v>
                </c:pt>
                <c:pt idx="189">
                  <c:v>45426</c:v>
                </c:pt>
                <c:pt idx="190">
                  <c:v>45433</c:v>
                </c:pt>
                <c:pt idx="191">
                  <c:v>45440</c:v>
                </c:pt>
                <c:pt idx="192">
                  <c:v>45447</c:v>
                </c:pt>
                <c:pt idx="193">
                  <c:v>45454</c:v>
                </c:pt>
                <c:pt idx="194">
                  <c:v>45461</c:v>
                </c:pt>
                <c:pt idx="195">
                  <c:v>45468</c:v>
                </c:pt>
                <c:pt idx="196">
                  <c:v>45475</c:v>
                </c:pt>
                <c:pt idx="197">
                  <c:v>45482</c:v>
                </c:pt>
                <c:pt idx="198">
                  <c:v>45489</c:v>
                </c:pt>
                <c:pt idx="199">
                  <c:v>45495</c:v>
                </c:pt>
                <c:pt idx="200">
                  <c:v>45503</c:v>
                </c:pt>
                <c:pt idx="201">
                  <c:v>45510</c:v>
                </c:pt>
                <c:pt idx="202">
                  <c:v>45517</c:v>
                </c:pt>
                <c:pt idx="203">
                  <c:v>45524</c:v>
                </c:pt>
                <c:pt idx="204">
                  <c:v>45531</c:v>
                </c:pt>
                <c:pt idx="205">
                  <c:v>45545</c:v>
                </c:pt>
                <c:pt idx="206">
                  <c:v>45552</c:v>
                </c:pt>
                <c:pt idx="207">
                  <c:v>45559</c:v>
                </c:pt>
                <c:pt idx="208">
                  <c:v>45566</c:v>
                </c:pt>
                <c:pt idx="209">
                  <c:v>45573</c:v>
                </c:pt>
                <c:pt idx="210">
                  <c:v>45580</c:v>
                </c:pt>
                <c:pt idx="211">
                  <c:v>45587</c:v>
                </c:pt>
                <c:pt idx="212">
                  <c:v>45596</c:v>
                </c:pt>
                <c:pt idx="213">
                  <c:v>45601</c:v>
                </c:pt>
                <c:pt idx="214">
                  <c:v>45608</c:v>
                </c:pt>
                <c:pt idx="215">
                  <c:v>45615</c:v>
                </c:pt>
                <c:pt idx="216">
                  <c:v>45622</c:v>
                </c:pt>
                <c:pt idx="217">
                  <c:v>45629</c:v>
                </c:pt>
                <c:pt idx="218">
                  <c:v>45636</c:v>
                </c:pt>
                <c:pt idx="219">
                  <c:v>45643</c:v>
                </c:pt>
                <c:pt idx="220">
                  <c:v>45657</c:v>
                </c:pt>
                <c:pt idx="221">
                  <c:v>45664</c:v>
                </c:pt>
                <c:pt idx="222">
                  <c:v>45671</c:v>
                </c:pt>
                <c:pt idx="223">
                  <c:v>45678</c:v>
                </c:pt>
                <c:pt idx="224">
                  <c:v>45685</c:v>
                </c:pt>
                <c:pt idx="225">
                  <c:v>45692</c:v>
                </c:pt>
                <c:pt idx="226">
                  <c:v>45699</c:v>
                </c:pt>
                <c:pt idx="227">
                  <c:v>45706</c:v>
                </c:pt>
                <c:pt idx="228">
                  <c:v>45713</c:v>
                </c:pt>
                <c:pt idx="229">
                  <c:v>45720</c:v>
                </c:pt>
                <c:pt idx="230">
                  <c:v>45727</c:v>
                </c:pt>
                <c:pt idx="231">
                  <c:v>45734</c:v>
                </c:pt>
                <c:pt idx="232">
                  <c:v>45741</c:v>
                </c:pt>
                <c:pt idx="233">
                  <c:v>45748</c:v>
                </c:pt>
                <c:pt idx="234">
                  <c:v>45755</c:v>
                </c:pt>
                <c:pt idx="235">
                  <c:v>45762</c:v>
                </c:pt>
                <c:pt idx="236">
                  <c:v>45769</c:v>
                </c:pt>
                <c:pt idx="237">
                  <c:v>45776</c:v>
                </c:pt>
                <c:pt idx="238">
                  <c:v>45783</c:v>
                </c:pt>
                <c:pt idx="239">
                  <c:v>45790</c:v>
                </c:pt>
                <c:pt idx="240">
                  <c:v>45797</c:v>
                </c:pt>
                <c:pt idx="241">
                  <c:v>45804</c:v>
                </c:pt>
                <c:pt idx="242">
                  <c:v>45811</c:v>
                </c:pt>
                <c:pt idx="243">
                  <c:v>45818</c:v>
                </c:pt>
                <c:pt idx="244">
                  <c:v>45825</c:v>
                </c:pt>
                <c:pt idx="245">
                  <c:v>45832</c:v>
                </c:pt>
                <c:pt idx="246">
                  <c:v>45839</c:v>
                </c:pt>
                <c:pt idx="247">
                  <c:v>45846</c:v>
                </c:pt>
                <c:pt idx="248">
                  <c:v>45853</c:v>
                </c:pt>
                <c:pt idx="249">
                  <c:v>45860</c:v>
                </c:pt>
                <c:pt idx="250">
                  <c:v>45867</c:v>
                </c:pt>
                <c:pt idx="251">
                  <c:v>45874</c:v>
                </c:pt>
                <c:pt idx="252">
                  <c:v>45881</c:v>
                </c:pt>
                <c:pt idx="253">
                  <c:v>45888</c:v>
                </c:pt>
                <c:pt idx="254">
                  <c:v>45895</c:v>
                </c:pt>
                <c:pt idx="255">
                  <c:v>45902</c:v>
                </c:pt>
              </c:numCache>
            </c:numRef>
          </c:cat>
          <c:val>
            <c:numRef>
              <c:f>Sheet1!$B$2:$B$257</c:f>
              <c:numCache>
                <c:formatCode>General</c:formatCode>
                <c:ptCount val="256"/>
                <c:pt idx="0">
                  <c:v>64</c:v>
                </c:pt>
                <c:pt idx="1">
                  <c:v>60</c:v>
                </c:pt>
                <c:pt idx="2">
                  <c:v>75</c:v>
                </c:pt>
                <c:pt idx="3">
                  <c:v>62</c:v>
                </c:pt>
                <c:pt idx="4">
                  <c:v>73</c:v>
                </c:pt>
                <c:pt idx="5">
                  <c:v>88</c:v>
                </c:pt>
                <c:pt idx="6">
                  <c:v>100</c:v>
                </c:pt>
                <c:pt idx="7">
                  <c:v>103</c:v>
                </c:pt>
                <c:pt idx="8">
                  <c:v>118</c:v>
                </c:pt>
                <c:pt idx="9">
                  <c:v>116</c:v>
                </c:pt>
                <c:pt idx="10">
                  <c:v>105</c:v>
                </c:pt>
                <c:pt idx="11">
                  <c:v>99</c:v>
                </c:pt>
                <c:pt idx="12">
                  <c:v>104</c:v>
                </c:pt>
                <c:pt idx="13">
                  <c:v>99</c:v>
                </c:pt>
                <c:pt idx="14">
                  <c:v>105</c:v>
                </c:pt>
                <c:pt idx="15">
                  <c:v>114</c:v>
                </c:pt>
                <c:pt idx="16">
                  <c:v>111</c:v>
                </c:pt>
                <c:pt idx="17">
                  <c:v>108</c:v>
                </c:pt>
                <c:pt idx="18">
                  <c:v>114</c:v>
                </c:pt>
                <c:pt idx="19">
                  <c:v>117</c:v>
                </c:pt>
                <c:pt idx="20">
                  <c:v>111</c:v>
                </c:pt>
                <c:pt idx="21">
                  <c:v>104</c:v>
                </c:pt>
                <c:pt idx="22">
                  <c:v>116</c:v>
                </c:pt>
                <c:pt idx="23">
                  <c:v>118</c:v>
                </c:pt>
                <c:pt idx="24">
                  <c:v>116</c:v>
                </c:pt>
                <c:pt idx="25">
                  <c:v>110</c:v>
                </c:pt>
                <c:pt idx="26">
                  <c:v>107</c:v>
                </c:pt>
                <c:pt idx="27">
                  <c:v>112</c:v>
                </c:pt>
                <c:pt idx="28">
                  <c:v>122</c:v>
                </c:pt>
                <c:pt idx="29">
                  <c:v>120</c:v>
                </c:pt>
                <c:pt idx="30">
                  <c:v>124</c:v>
                </c:pt>
                <c:pt idx="31">
                  <c:v>122</c:v>
                </c:pt>
                <c:pt idx="32">
                  <c:v>123</c:v>
                </c:pt>
                <c:pt idx="33">
                  <c:v>123</c:v>
                </c:pt>
                <c:pt idx="34">
                  <c:v>112</c:v>
                </c:pt>
                <c:pt idx="35">
                  <c:v>106</c:v>
                </c:pt>
                <c:pt idx="36">
                  <c:v>104</c:v>
                </c:pt>
                <c:pt idx="37">
                  <c:v>100</c:v>
                </c:pt>
                <c:pt idx="38">
                  <c:v>100</c:v>
                </c:pt>
                <c:pt idx="39">
                  <c:v>104</c:v>
                </c:pt>
                <c:pt idx="40">
                  <c:v>85</c:v>
                </c:pt>
                <c:pt idx="41">
                  <c:v>86</c:v>
                </c:pt>
                <c:pt idx="42">
                  <c:v>77</c:v>
                </c:pt>
                <c:pt idx="43">
                  <c:v>79</c:v>
                </c:pt>
                <c:pt idx="44">
                  <c:v>75</c:v>
                </c:pt>
                <c:pt idx="45">
                  <c:v>64</c:v>
                </c:pt>
                <c:pt idx="46">
                  <c:v>118</c:v>
                </c:pt>
                <c:pt idx="47">
                  <c:v>127</c:v>
                </c:pt>
                <c:pt idx="48">
                  <c:v>135</c:v>
                </c:pt>
                <c:pt idx="49">
                  <c:v>129</c:v>
                </c:pt>
                <c:pt idx="50">
                  <c:v>127</c:v>
                </c:pt>
                <c:pt idx="51">
                  <c:v>124</c:v>
                </c:pt>
                <c:pt idx="52">
                  <c:v>133</c:v>
                </c:pt>
                <c:pt idx="53">
                  <c:v>124</c:v>
                </c:pt>
                <c:pt idx="54">
                  <c:v>126</c:v>
                </c:pt>
                <c:pt idx="55">
                  <c:v>112</c:v>
                </c:pt>
                <c:pt idx="56">
                  <c:v>127</c:v>
                </c:pt>
                <c:pt idx="57">
                  <c:v>140</c:v>
                </c:pt>
                <c:pt idx="58">
                  <c:v>149</c:v>
                </c:pt>
                <c:pt idx="59">
                  <c:v>144</c:v>
                </c:pt>
                <c:pt idx="60">
                  <c:v>144</c:v>
                </c:pt>
                <c:pt idx="61">
                  <c:v>152</c:v>
                </c:pt>
                <c:pt idx="62">
                  <c:v>143</c:v>
                </c:pt>
                <c:pt idx="63">
                  <c:v>134</c:v>
                </c:pt>
                <c:pt idx="64">
                  <c:v>141</c:v>
                </c:pt>
                <c:pt idx="65">
                  <c:v>136</c:v>
                </c:pt>
                <c:pt idx="66">
                  <c:v>142</c:v>
                </c:pt>
                <c:pt idx="67">
                  <c:v>147</c:v>
                </c:pt>
                <c:pt idx="68">
                  <c:v>148</c:v>
                </c:pt>
                <c:pt idx="69">
                  <c:v>153</c:v>
                </c:pt>
                <c:pt idx="70">
                  <c:v>155</c:v>
                </c:pt>
                <c:pt idx="71">
                  <c:v>141</c:v>
                </c:pt>
                <c:pt idx="72">
                  <c:v>147</c:v>
                </c:pt>
                <c:pt idx="73">
                  <c:v>138</c:v>
                </c:pt>
                <c:pt idx="74">
                  <c:v>117</c:v>
                </c:pt>
                <c:pt idx="75">
                  <c:v>116</c:v>
                </c:pt>
                <c:pt idx="76">
                  <c:v>106</c:v>
                </c:pt>
                <c:pt idx="77">
                  <c:v>112</c:v>
                </c:pt>
                <c:pt idx="78">
                  <c:v>101</c:v>
                </c:pt>
                <c:pt idx="79">
                  <c:v>86</c:v>
                </c:pt>
                <c:pt idx="80">
                  <c:v>107</c:v>
                </c:pt>
                <c:pt idx="81">
                  <c:v>103</c:v>
                </c:pt>
                <c:pt idx="82">
                  <c:v>92</c:v>
                </c:pt>
                <c:pt idx="83">
                  <c:v>82</c:v>
                </c:pt>
                <c:pt idx="84">
                  <c:v>61</c:v>
                </c:pt>
                <c:pt idx="85">
                  <c:v>74</c:v>
                </c:pt>
                <c:pt idx="86">
                  <c:v>71</c:v>
                </c:pt>
                <c:pt idx="87">
                  <c:v>85</c:v>
                </c:pt>
                <c:pt idx="88">
                  <c:v>77</c:v>
                </c:pt>
                <c:pt idx="89">
                  <c:v>88</c:v>
                </c:pt>
                <c:pt idx="90">
                  <c:v>93</c:v>
                </c:pt>
                <c:pt idx="91">
                  <c:v>92</c:v>
                </c:pt>
                <c:pt idx="92">
                  <c:v>113</c:v>
                </c:pt>
                <c:pt idx="93">
                  <c:v>114</c:v>
                </c:pt>
                <c:pt idx="94">
                  <c:v>109</c:v>
                </c:pt>
                <c:pt idx="95">
                  <c:v>119</c:v>
                </c:pt>
                <c:pt idx="96">
                  <c:v>117</c:v>
                </c:pt>
                <c:pt idx="97">
                  <c:v>95</c:v>
                </c:pt>
                <c:pt idx="98">
                  <c:v>103</c:v>
                </c:pt>
                <c:pt idx="99">
                  <c:v>101</c:v>
                </c:pt>
                <c:pt idx="100">
                  <c:v>103</c:v>
                </c:pt>
                <c:pt idx="101">
                  <c:v>115</c:v>
                </c:pt>
                <c:pt idx="102">
                  <c:v>98</c:v>
                </c:pt>
                <c:pt idx="103">
                  <c:v>96</c:v>
                </c:pt>
                <c:pt idx="104">
                  <c:v>86</c:v>
                </c:pt>
                <c:pt idx="105">
                  <c:v>81</c:v>
                </c:pt>
                <c:pt idx="106">
                  <c:v>83</c:v>
                </c:pt>
                <c:pt idx="107">
                  <c:v>77</c:v>
                </c:pt>
                <c:pt idx="108">
                  <c:v>69</c:v>
                </c:pt>
                <c:pt idx="109">
                  <c:v>77</c:v>
                </c:pt>
                <c:pt idx="110">
                  <c:v>51</c:v>
                </c:pt>
                <c:pt idx="111">
                  <c:v>59</c:v>
                </c:pt>
                <c:pt idx="112">
                  <c:v>44</c:v>
                </c:pt>
                <c:pt idx="113">
                  <c:v>47</c:v>
                </c:pt>
                <c:pt idx="114">
                  <c:v>46</c:v>
                </c:pt>
                <c:pt idx="115">
                  <c:v>46</c:v>
                </c:pt>
                <c:pt idx="116">
                  <c:v>26</c:v>
                </c:pt>
                <c:pt idx="117">
                  <c:v>37</c:v>
                </c:pt>
                <c:pt idx="118">
                  <c:v>43</c:v>
                </c:pt>
                <c:pt idx="119">
                  <c:v>37</c:v>
                </c:pt>
                <c:pt idx="120">
                  <c:v>31</c:v>
                </c:pt>
                <c:pt idx="121">
                  <c:v>22</c:v>
                </c:pt>
                <c:pt idx="122">
                  <c:v>16</c:v>
                </c:pt>
                <c:pt idx="123">
                  <c:v>19</c:v>
                </c:pt>
                <c:pt idx="124">
                  <c:v>24</c:v>
                </c:pt>
                <c:pt idx="125">
                  <c:v>22</c:v>
                </c:pt>
                <c:pt idx="126">
                  <c:v>18</c:v>
                </c:pt>
                <c:pt idx="127">
                  <c:v>10</c:v>
                </c:pt>
                <c:pt idx="128">
                  <c:v>5</c:v>
                </c:pt>
                <c:pt idx="129">
                  <c:v>5</c:v>
                </c:pt>
                <c:pt idx="130">
                  <c:v>13</c:v>
                </c:pt>
                <c:pt idx="131">
                  <c:v>9</c:v>
                </c:pt>
                <c:pt idx="132">
                  <c:v>9</c:v>
                </c:pt>
                <c:pt idx="133">
                  <c:v>15</c:v>
                </c:pt>
                <c:pt idx="134">
                  <c:v>20</c:v>
                </c:pt>
                <c:pt idx="135">
                  <c:v>11</c:v>
                </c:pt>
                <c:pt idx="136">
                  <c:v>8</c:v>
                </c:pt>
                <c:pt idx="137">
                  <c:v>10</c:v>
                </c:pt>
                <c:pt idx="138">
                  <c:v>11</c:v>
                </c:pt>
                <c:pt idx="139">
                  <c:v>13</c:v>
                </c:pt>
                <c:pt idx="140">
                  <c:v>16</c:v>
                </c:pt>
                <c:pt idx="141">
                  <c:v>18</c:v>
                </c:pt>
                <c:pt idx="142">
                  <c:v>18</c:v>
                </c:pt>
                <c:pt idx="143">
                  <c:v>12</c:v>
                </c:pt>
                <c:pt idx="144">
                  <c:v>25</c:v>
                </c:pt>
                <c:pt idx="145">
                  <c:v>14</c:v>
                </c:pt>
                <c:pt idx="146">
                  <c:v>21</c:v>
                </c:pt>
                <c:pt idx="147">
                  <c:v>20</c:v>
                </c:pt>
                <c:pt idx="148">
                  <c:v>22</c:v>
                </c:pt>
                <c:pt idx="149">
                  <c:v>16</c:v>
                </c:pt>
                <c:pt idx="150">
                  <c:v>10</c:v>
                </c:pt>
                <c:pt idx="151">
                  <c:v>9</c:v>
                </c:pt>
                <c:pt idx="152">
                  <c:v>14</c:v>
                </c:pt>
                <c:pt idx="153">
                  <c:v>33</c:v>
                </c:pt>
                <c:pt idx="154">
                  <c:v>23</c:v>
                </c:pt>
                <c:pt idx="155">
                  <c:v>31</c:v>
                </c:pt>
                <c:pt idx="156">
                  <c:v>24</c:v>
                </c:pt>
                <c:pt idx="157">
                  <c:v>26</c:v>
                </c:pt>
                <c:pt idx="158">
                  <c:v>30</c:v>
                </c:pt>
                <c:pt idx="159">
                  <c:v>20</c:v>
                </c:pt>
                <c:pt idx="160">
                  <c:v>30</c:v>
                </c:pt>
                <c:pt idx="161">
                  <c:v>22</c:v>
                </c:pt>
                <c:pt idx="162">
                  <c:v>21</c:v>
                </c:pt>
                <c:pt idx="163">
                  <c:v>17</c:v>
                </c:pt>
                <c:pt idx="164">
                  <c:v>8</c:v>
                </c:pt>
                <c:pt idx="165">
                  <c:v>7</c:v>
                </c:pt>
                <c:pt idx="166">
                  <c:v>18</c:v>
                </c:pt>
                <c:pt idx="167">
                  <c:v>11</c:v>
                </c:pt>
                <c:pt idx="168">
                  <c:v>7</c:v>
                </c:pt>
                <c:pt idx="169">
                  <c:v>31</c:v>
                </c:pt>
                <c:pt idx="170">
                  <c:v>38</c:v>
                </c:pt>
                <c:pt idx="171">
                  <c:v>12</c:v>
                </c:pt>
                <c:pt idx="172">
                  <c:v>15</c:v>
                </c:pt>
                <c:pt idx="173">
                  <c:v>10</c:v>
                </c:pt>
                <c:pt idx="174">
                  <c:v>18</c:v>
                </c:pt>
                <c:pt idx="175">
                  <c:v>17</c:v>
                </c:pt>
                <c:pt idx="176">
                  <c:v>20</c:v>
                </c:pt>
                <c:pt idx="177">
                  <c:v>17</c:v>
                </c:pt>
                <c:pt idx="178">
                  <c:v>17</c:v>
                </c:pt>
                <c:pt idx="179">
                  <c:v>23</c:v>
                </c:pt>
                <c:pt idx="180">
                  <c:v>16</c:v>
                </c:pt>
                <c:pt idx="181">
                  <c:v>10</c:v>
                </c:pt>
                <c:pt idx="182">
                  <c:v>14</c:v>
                </c:pt>
                <c:pt idx="183">
                  <c:v>9</c:v>
                </c:pt>
                <c:pt idx="184">
                  <c:v>15</c:v>
                </c:pt>
                <c:pt idx="185">
                  <c:v>13</c:v>
                </c:pt>
                <c:pt idx="186">
                  <c:v>20</c:v>
                </c:pt>
                <c:pt idx="187">
                  <c:v>17</c:v>
                </c:pt>
                <c:pt idx="188">
                  <c:v>4</c:v>
                </c:pt>
                <c:pt idx="189">
                  <c:v>11</c:v>
                </c:pt>
                <c:pt idx="190">
                  <c:v>21</c:v>
                </c:pt>
                <c:pt idx="191">
                  <c:v>25</c:v>
                </c:pt>
                <c:pt idx="192">
                  <c:v>26</c:v>
                </c:pt>
                <c:pt idx="193">
                  <c:v>20</c:v>
                </c:pt>
                <c:pt idx="194">
                  <c:v>18</c:v>
                </c:pt>
                <c:pt idx="195">
                  <c:v>15</c:v>
                </c:pt>
                <c:pt idx="196">
                  <c:v>13</c:v>
                </c:pt>
                <c:pt idx="197">
                  <c:v>11</c:v>
                </c:pt>
                <c:pt idx="198">
                  <c:v>5</c:v>
                </c:pt>
                <c:pt idx="199">
                  <c:v>14</c:v>
                </c:pt>
                <c:pt idx="200">
                  <c:v>17</c:v>
                </c:pt>
                <c:pt idx="201">
                  <c:v>16</c:v>
                </c:pt>
                <c:pt idx="202">
                  <c:v>20</c:v>
                </c:pt>
                <c:pt idx="203">
                  <c:v>13</c:v>
                </c:pt>
                <c:pt idx="204">
                  <c:v>16</c:v>
                </c:pt>
                <c:pt idx="205">
                  <c:v>17</c:v>
                </c:pt>
                <c:pt idx="206">
                  <c:v>13</c:v>
                </c:pt>
                <c:pt idx="207">
                  <c:v>19</c:v>
                </c:pt>
                <c:pt idx="208">
                  <c:v>31</c:v>
                </c:pt>
                <c:pt idx="209">
                  <c:v>18</c:v>
                </c:pt>
                <c:pt idx="210">
                  <c:v>24</c:v>
                </c:pt>
                <c:pt idx="211">
                  <c:v>23</c:v>
                </c:pt>
                <c:pt idx="212">
                  <c:v>23</c:v>
                </c:pt>
                <c:pt idx="213">
                  <c:v>27</c:v>
                </c:pt>
                <c:pt idx="214">
                  <c:v>24</c:v>
                </c:pt>
                <c:pt idx="215">
                  <c:v>19</c:v>
                </c:pt>
                <c:pt idx="216">
                  <c:v>18</c:v>
                </c:pt>
                <c:pt idx="217">
                  <c:v>14</c:v>
                </c:pt>
                <c:pt idx="218">
                  <c:v>12</c:v>
                </c:pt>
                <c:pt idx="219">
                  <c:v>13</c:v>
                </c:pt>
                <c:pt idx="220">
                  <c:v>23</c:v>
                </c:pt>
                <c:pt idx="221">
                  <c:v>19</c:v>
                </c:pt>
                <c:pt idx="222">
                  <c:v>20</c:v>
                </c:pt>
                <c:pt idx="223">
                  <c:v>21</c:v>
                </c:pt>
                <c:pt idx="224">
                  <c:v>35</c:v>
                </c:pt>
                <c:pt idx="225">
                  <c:v>36</c:v>
                </c:pt>
                <c:pt idx="226">
                  <c:v>42</c:v>
                </c:pt>
                <c:pt idx="227">
                  <c:v>37</c:v>
                </c:pt>
                <c:pt idx="228">
                  <c:v>34</c:v>
                </c:pt>
                <c:pt idx="229">
                  <c:v>17</c:v>
                </c:pt>
                <c:pt idx="230">
                  <c:v>23</c:v>
                </c:pt>
                <c:pt idx="231">
                  <c:v>16</c:v>
                </c:pt>
                <c:pt idx="232">
                  <c:v>25</c:v>
                </c:pt>
                <c:pt idx="233">
                  <c:v>23</c:v>
                </c:pt>
                <c:pt idx="234">
                  <c:v>9</c:v>
                </c:pt>
                <c:pt idx="235">
                  <c:v>12</c:v>
                </c:pt>
                <c:pt idx="236">
                  <c:v>15</c:v>
                </c:pt>
                <c:pt idx="237">
                  <c:v>7</c:v>
                </c:pt>
                <c:pt idx="238">
                  <c:v>8</c:v>
                </c:pt>
                <c:pt idx="239">
                  <c:v>4</c:v>
                </c:pt>
                <c:pt idx="240">
                  <c:v>7</c:v>
                </c:pt>
                <c:pt idx="241">
                  <c:v>10</c:v>
                </c:pt>
                <c:pt idx="242">
                  <c:v>9</c:v>
                </c:pt>
                <c:pt idx="243">
                  <c:v>4</c:v>
                </c:pt>
                <c:pt idx="244">
                  <c:v>7</c:v>
                </c:pt>
                <c:pt idx="245">
                  <c:v>4</c:v>
                </c:pt>
                <c:pt idx="246">
                  <c:v>14</c:v>
                </c:pt>
                <c:pt idx="247">
                  <c:v>9</c:v>
                </c:pt>
                <c:pt idx="248">
                  <c:v>14</c:v>
                </c:pt>
                <c:pt idx="249">
                  <c:v>12</c:v>
                </c:pt>
                <c:pt idx="250">
                  <c:v>7</c:v>
                </c:pt>
                <c:pt idx="251">
                  <c:v>14</c:v>
                </c:pt>
                <c:pt idx="252">
                  <c:v>12</c:v>
                </c:pt>
                <c:pt idx="253">
                  <c:v>9</c:v>
                </c:pt>
                <c:pt idx="254">
                  <c:v>15</c:v>
                </c:pt>
                <c:pt idx="255">
                  <c:v>22</c:v>
                </c:pt>
              </c:numCache>
            </c:numRef>
          </c:val>
          <c:smooth val="0"/>
          <c:extLst>
            <c:ext xmlns:c16="http://schemas.microsoft.com/office/drawing/2014/chart" uri="{C3380CC4-5D6E-409C-BE32-E72D297353CC}">
              <c16:uniqueId val="{00000000-1806-497F-B916-3791E606C45F}"/>
            </c:ext>
          </c:extLst>
        </c:ser>
        <c:dLbls>
          <c:showLegendKey val="0"/>
          <c:showVal val="0"/>
          <c:showCatName val="0"/>
          <c:showSerName val="0"/>
          <c:showPercent val="0"/>
          <c:showBubbleSize val="0"/>
        </c:dLbls>
        <c:smooth val="0"/>
        <c:axId val="813616952"/>
        <c:axId val="813616592"/>
      </c:lineChart>
      <c:dateAx>
        <c:axId val="813616952"/>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3616592"/>
        <c:crosses val="autoZero"/>
        <c:auto val="1"/>
        <c:lblOffset val="100"/>
        <c:baseTimeUnit val="days"/>
        <c:majorUnit val="12"/>
        <c:majorTimeUnit val="months"/>
      </c:dateAx>
      <c:valAx>
        <c:axId val="81361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Number of Ships</a:t>
                </a:r>
              </a:p>
            </c:rich>
          </c:tx>
          <c:layout>
            <c:manualLayout>
              <c:xMode val="edge"/>
              <c:yMode val="edge"/>
              <c:x val="0"/>
              <c:y val="0.247773217871250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3616952"/>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Truck</a:t>
            </a:r>
            <a:r>
              <a:rPr lang="en-US" sz="1200" baseline="0" dirty="0"/>
              <a:t> Speed 10 Bottleneck Locations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Average Weekday Truck Speed at Interstate Bottlenecks Locations (mph)</c:v>
                </c:pt>
              </c:strCache>
            </c:strRef>
          </c:tx>
          <c:spPr>
            <a:ln w="28575" cap="rnd">
              <a:solidFill>
                <a:srgbClr val="F6BE00"/>
              </a:solidFill>
              <a:round/>
            </a:ln>
            <a:effectLst/>
          </c:spPr>
          <c:marker>
            <c:symbol val="none"/>
          </c:marker>
          <c:cat>
            <c:numRef>
              <c:f>Sheet1!$A$2:$A$80</c:f>
              <c:numCache>
                <c:formatCode>m/d/yyyy</c:formatCode>
                <c:ptCount val="7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45536</c:v>
                </c:pt>
                <c:pt idx="69">
                  <c:v>45566</c:v>
                </c:pt>
                <c:pt idx="70">
                  <c:v>45597</c:v>
                </c:pt>
                <c:pt idx="71">
                  <c:v>45627</c:v>
                </c:pt>
                <c:pt idx="72">
                  <c:v>45658</c:v>
                </c:pt>
                <c:pt idx="73">
                  <c:v>45689</c:v>
                </c:pt>
                <c:pt idx="74">
                  <c:v>45717</c:v>
                </c:pt>
                <c:pt idx="75">
                  <c:v>45748</c:v>
                </c:pt>
                <c:pt idx="76">
                  <c:v>45778</c:v>
                </c:pt>
                <c:pt idx="77">
                  <c:v>45809</c:v>
                </c:pt>
                <c:pt idx="78">
                  <c:v>45839</c:v>
                </c:pt>
              </c:numCache>
            </c:numRef>
          </c:cat>
          <c:val>
            <c:numRef>
              <c:f>Sheet1!$B$2:$B$80</c:f>
              <c:numCache>
                <c:formatCode>General</c:formatCode>
                <c:ptCount val="79"/>
                <c:pt idx="0">
                  <c:v>22.75</c:v>
                </c:pt>
                <c:pt idx="1">
                  <c:v>21.67</c:v>
                </c:pt>
                <c:pt idx="2">
                  <c:v>20.99</c:v>
                </c:pt>
                <c:pt idx="3">
                  <c:v>21.31</c:v>
                </c:pt>
                <c:pt idx="4">
                  <c:v>20.77</c:v>
                </c:pt>
                <c:pt idx="5">
                  <c:v>20.11</c:v>
                </c:pt>
                <c:pt idx="6">
                  <c:v>20.5</c:v>
                </c:pt>
                <c:pt idx="7">
                  <c:v>19.989999999999998</c:v>
                </c:pt>
                <c:pt idx="8">
                  <c:v>20.59</c:v>
                </c:pt>
                <c:pt idx="9">
                  <c:v>20.61</c:v>
                </c:pt>
                <c:pt idx="10">
                  <c:v>20.84</c:v>
                </c:pt>
                <c:pt idx="11">
                  <c:v>21.66</c:v>
                </c:pt>
                <c:pt idx="12">
                  <c:v>22.65</c:v>
                </c:pt>
                <c:pt idx="13">
                  <c:v>21.42</c:v>
                </c:pt>
                <c:pt idx="14">
                  <c:v>31.09</c:v>
                </c:pt>
                <c:pt idx="15">
                  <c:v>50.42</c:v>
                </c:pt>
                <c:pt idx="16">
                  <c:v>41.39</c:v>
                </c:pt>
                <c:pt idx="17">
                  <c:v>34.14</c:v>
                </c:pt>
                <c:pt idx="18">
                  <c:v>33.61</c:v>
                </c:pt>
                <c:pt idx="19">
                  <c:v>31.55</c:v>
                </c:pt>
                <c:pt idx="20">
                  <c:v>30.46</c:v>
                </c:pt>
                <c:pt idx="21">
                  <c:v>29.01</c:v>
                </c:pt>
                <c:pt idx="22">
                  <c:v>29.61</c:v>
                </c:pt>
                <c:pt idx="23">
                  <c:v>30.87</c:v>
                </c:pt>
                <c:pt idx="24">
                  <c:v>34.31</c:v>
                </c:pt>
                <c:pt idx="25">
                  <c:v>30.64</c:v>
                </c:pt>
                <c:pt idx="26">
                  <c:v>26.89</c:v>
                </c:pt>
                <c:pt idx="27">
                  <c:v>25.69</c:v>
                </c:pt>
                <c:pt idx="28">
                  <c:v>25.08</c:v>
                </c:pt>
                <c:pt idx="29">
                  <c:v>23.54</c:v>
                </c:pt>
                <c:pt idx="30">
                  <c:v>24.43</c:v>
                </c:pt>
                <c:pt idx="31">
                  <c:v>25.67</c:v>
                </c:pt>
                <c:pt idx="32">
                  <c:v>24.37</c:v>
                </c:pt>
                <c:pt idx="33">
                  <c:v>22.77</c:v>
                </c:pt>
                <c:pt idx="34">
                  <c:v>22.91</c:v>
                </c:pt>
                <c:pt idx="35">
                  <c:v>25.16</c:v>
                </c:pt>
                <c:pt idx="36">
                  <c:v>29.44</c:v>
                </c:pt>
                <c:pt idx="37">
                  <c:v>23.44</c:v>
                </c:pt>
                <c:pt idx="38">
                  <c:v>23.07</c:v>
                </c:pt>
                <c:pt idx="39">
                  <c:v>22.47</c:v>
                </c:pt>
                <c:pt idx="40">
                  <c:v>22.66</c:v>
                </c:pt>
                <c:pt idx="41">
                  <c:v>23.05</c:v>
                </c:pt>
                <c:pt idx="42">
                  <c:v>26.28</c:v>
                </c:pt>
                <c:pt idx="43">
                  <c:v>24.92</c:v>
                </c:pt>
                <c:pt idx="44">
                  <c:v>24.63</c:v>
                </c:pt>
                <c:pt idx="45">
                  <c:v>24.62</c:v>
                </c:pt>
                <c:pt idx="46">
                  <c:v>25.46</c:v>
                </c:pt>
                <c:pt idx="47">
                  <c:v>27.28</c:v>
                </c:pt>
                <c:pt idx="48">
                  <c:v>26.98</c:v>
                </c:pt>
                <c:pt idx="49">
                  <c:v>25.96</c:v>
                </c:pt>
                <c:pt idx="50">
                  <c:v>24.41</c:v>
                </c:pt>
                <c:pt idx="51">
                  <c:v>24.6</c:v>
                </c:pt>
                <c:pt idx="52">
                  <c:v>24.68</c:v>
                </c:pt>
                <c:pt idx="53">
                  <c:v>24.51</c:v>
                </c:pt>
                <c:pt idx="54">
                  <c:v>25.3</c:v>
                </c:pt>
                <c:pt idx="55">
                  <c:v>24.89</c:v>
                </c:pt>
                <c:pt idx="56">
                  <c:v>24.71</c:v>
                </c:pt>
                <c:pt idx="57">
                  <c:v>24.37</c:v>
                </c:pt>
                <c:pt idx="58">
                  <c:v>24.76</c:v>
                </c:pt>
                <c:pt idx="59">
                  <c:v>26.2</c:v>
                </c:pt>
                <c:pt idx="60">
                  <c:v>27.53</c:v>
                </c:pt>
                <c:pt idx="61">
                  <c:v>25.72</c:v>
                </c:pt>
                <c:pt idx="62">
                  <c:v>24.1</c:v>
                </c:pt>
                <c:pt idx="63">
                  <c:v>24.16</c:v>
                </c:pt>
                <c:pt idx="64">
                  <c:v>23.51</c:v>
                </c:pt>
                <c:pt idx="65">
                  <c:v>23.91</c:v>
                </c:pt>
                <c:pt idx="66">
                  <c:v>25.29</c:v>
                </c:pt>
                <c:pt idx="67">
                  <c:v>23.9</c:v>
                </c:pt>
                <c:pt idx="68">
                  <c:v>23.79</c:v>
                </c:pt>
                <c:pt idx="69">
                  <c:v>22.8</c:v>
                </c:pt>
                <c:pt idx="70">
                  <c:v>23.22</c:v>
                </c:pt>
                <c:pt idx="71">
                  <c:v>24.44</c:v>
                </c:pt>
                <c:pt idx="72">
                  <c:v>26.45</c:v>
                </c:pt>
                <c:pt idx="73">
                  <c:v>24.08</c:v>
                </c:pt>
                <c:pt idx="74">
                  <c:v>22.88</c:v>
                </c:pt>
                <c:pt idx="75">
                  <c:v>23.7</c:v>
                </c:pt>
                <c:pt idx="76">
                  <c:v>23.25</c:v>
                </c:pt>
                <c:pt idx="77">
                  <c:v>24.31</c:v>
                </c:pt>
                <c:pt idx="78">
                  <c:v>24.34</c:v>
                </c:pt>
              </c:numCache>
            </c:numRef>
          </c:val>
          <c:smooth val="0"/>
          <c:extLst>
            <c:ext xmlns:c16="http://schemas.microsoft.com/office/drawing/2014/chart" uri="{C3380CC4-5D6E-409C-BE32-E72D297353CC}">
              <c16:uniqueId val="{00000000-820F-4901-8A81-6352347E1E02}"/>
            </c:ext>
          </c:extLst>
        </c:ser>
        <c:dLbls>
          <c:showLegendKey val="0"/>
          <c:showVal val="0"/>
          <c:showCatName val="0"/>
          <c:showSerName val="0"/>
          <c:showPercent val="0"/>
          <c:showBubbleSize val="0"/>
        </c:dLbls>
        <c:smooth val="0"/>
        <c:axId val="813616952"/>
        <c:axId val="813616592"/>
      </c:lineChart>
      <c:dateAx>
        <c:axId val="813616952"/>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3616592"/>
        <c:crosses val="autoZero"/>
        <c:auto val="1"/>
        <c:lblOffset val="100"/>
        <c:baseTimeUnit val="months"/>
        <c:majorUnit val="12"/>
        <c:majorTimeUnit val="months"/>
      </c:dateAx>
      <c:valAx>
        <c:axId val="81361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MPH</a:t>
                </a:r>
              </a:p>
            </c:rich>
          </c:tx>
          <c:layout>
            <c:manualLayout>
              <c:xMode val="edge"/>
              <c:yMode val="edge"/>
              <c:x val="0"/>
              <c:y val="0.3799773337857826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361695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Rail Carloads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Rail Carloads</c:v>
                </c:pt>
              </c:strCache>
            </c:strRef>
          </c:tx>
          <c:spPr>
            <a:ln w="28575" cap="rnd">
              <a:solidFill>
                <a:srgbClr val="00867D"/>
              </a:solidFill>
              <a:round/>
            </a:ln>
            <a:effectLst/>
          </c:spPr>
          <c:marker>
            <c:symbol val="none"/>
          </c:marker>
          <c:cat>
            <c:numRef>
              <c:f>Sheet1!$A$2:$A$348</c:f>
              <c:numCache>
                <c:formatCode>m/d/yyyy</c:formatCode>
                <c:ptCount val="347"/>
                <c:pt idx="0">
                  <c:v>43470</c:v>
                </c:pt>
                <c:pt idx="1">
                  <c:v>43477</c:v>
                </c:pt>
                <c:pt idx="2">
                  <c:v>43484</c:v>
                </c:pt>
                <c:pt idx="3">
                  <c:v>43491</c:v>
                </c:pt>
                <c:pt idx="4">
                  <c:v>43498</c:v>
                </c:pt>
                <c:pt idx="5">
                  <c:v>43505</c:v>
                </c:pt>
                <c:pt idx="6">
                  <c:v>43512</c:v>
                </c:pt>
                <c:pt idx="7">
                  <c:v>43519</c:v>
                </c:pt>
                <c:pt idx="8">
                  <c:v>43526</c:v>
                </c:pt>
                <c:pt idx="9">
                  <c:v>43533</c:v>
                </c:pt>
                <c:pt idx="10">
                  <c:v>43540</c:v>
                </c:pt>
                <c:pt idx="11">
                  <c:v>43547</c:v>
                </c:pt>
                <c:pt idx="12">
                  <c:v>43554</c:v>
                </c:pt>
                <c:pt idx="13">
                  <c:v>43561</c:v>
                </c:pt>
                <c:pt idx="14">
                  <c:v>43568</c:v>
                </c:pt>
                <c:pt idx="15">
                  <c:v>43575</c:v>
                </c:pt>
                <c:pt idx="16">
                  <c:v>43582</c:v>
                </c:pt>
                <c:pt idx="17">
                  <c:v>43589</c:v>
                </c:pt>
                <c:pt idx="18">
                  <c:v>43596</c:v>
                </c:pt>
                <c:pt idx="19">
                  <c:v>43603</c:v>
                </c:pt>
                <c:pt idx="20">
                  <c:v>43610</c:v>
                </c:pt>
                <c:pt idx="21">
                  <c:v>43617</c:v>
                </c:pt>
                <c:pt idx="22">
                  <c:v>43624</c:v>
                </c:pt>
                <c:pt idx="23">
                  <c:v>43631</c:v>
                </c:pt>
                <c:pt idx="24">
                  <c:v>43638</c:v>
                </c:pt>
                <c:pt idx="25">
                  <c:v>43645</c:v>
                </c:pt>
                <c:pt idx="26">
                  <c:v>43652</c:v>
                </c:pt>
                <c:pt idx="27">
                  <c:v>43659</c:v>
                </c:pt>
                <c:pt idx="28">
                  <c:v>43666</c:v>
                </c:pt>
                <c:pt idx="29">
                  <c:v>43673</c:v>
                </c:pt>
                <c:pt idx="30">
                  <c:v>43680</c:v>
                </c:pt>
                <c:pt idx="31">
                  <c:v>43687</c:v>
                </c:pt>
                <c:pt idx="32">
                  <c:v>43694</c:v>
                </c:pt>
                <c:pt idx="33">
                  <c:v>43701</c:v>
                </c:pt>
                <c:pt idx="34">
                  <c:v>43708</c:v>
                </c:pt>
                <c:pt idx="35">
                  <c:v>43715</c:v>
                </c:pt>
                <c:pt idx="36">
                  <c:v>43722</c:v>
                </c:pt>
                <c:pt idx="37">
                  <c:v>43729</c:v>
                </c:pt>
                <c:pt idx="38">
                  <c:v>43736</c:v>
                </c:pt>
                <c:pt idx="39">
                  <c:v>43743</c:v>
                </c:pt>
                <c:pt idx="40">
                  <c:v>43750</c:v>
                </c:pt>
                <c:pt idx="41">
                  <c:v>43757</c:v>
                </c:pt>
                <c:pt idx="42">
                  <c:v>43764</c:v>
                </c:pt>
                <c:pt idx="43">
                  <c:v>43771</c:v>
                </c:pt>
                <c:pt idx="44">
                  <c:v>43778</c:v>
                </c:pt>
                <c:pt idx="45">
                  <c:v>43785</c:v>
                </c:pt>
                <c:pt idx="46">
                  <c:v>43792</c:v>
                </c:pt>
                <c:pt idx="47">
                  <c:v>43799</c:v>
                </c:pt>
                <c:pt idx="48">
                  <c:v>43806</c:v>
                </c:pt>
                <c:pt idx="49">
                  <c:v>43813</c:v>
                </c:pt>
                <c:pt idx="50">
                  <c:v>43820</c:v>
                </c:pt>
                <c:pt idx="51">
                  <c:v>43827</c:v>
                </c:pt>
                <c:pt idx="52">
                  <c:v>43834</c:v>
                </c:pt>
                <c:pt idx="53">
                  <c:v>43841</c:v>
                </c:pt>
                <c:pt idx="54">
                  <c:v>43848</c:v>
                </c:pt>
                <c:pt idx="55">
                  <c:v>43855</c:v>
                </c:pt>
                <c:pt idx="56">
                  <c:v>43862</c:v>
                </c:pt>
                <c:pt idx="57">
                  <c:v>43869</c:v>
                </c:pt>
                <c:pt idx="58">
                  <c:v>43876</c:v>
                </c:pt>
                <c:pt idx="59">
                  <c:v>43883</c:v>
                </c:pt>
                <c:pt idx="60">
                  <c:v>43890</c:v>
                </c:pt>
                <c:pt idx="61">
                  <c:v>43897</c:v>
                </c:pt>
                <c:pt idx="62">
                  <c:v>43904</c:v>
                </c:pt>
                <c:pt idx="63">
                  <c:v>43911</c:v>
                </c:pt>
                <c:pt idx="64">
                  <c:v>43918</c:v>
                </c:pt>
                <c:pt idx="65">
                  <c:v>43925</c:v>
                </c:pt>
                <c:pt idx="66">
                  <c:v>43932</c:v>
                </c:pt>
                <c:pt idx="67">
                  <c:v>43939</c:v>
                </c:pt>
                <c:pt idx="68">
                  <c:v>43946</c:v>
                </c:pt>
                <c:pt idx="69">
                  <c:v>43953</c:v>
                </c:pt>
                <c:pt idx="70">
                  <c:v>43960</c:v>
                </c:pt>
                <c:pt idx="71">
                  <c:v>43967</c:v>
                </c:pt>
                <c:pt idx="72">
                  <c:v>43974</c:v>
                </c:pt>
                <c:pt idx="73">
                  <c:v>43981</c:v>
                </c:pt>
                <c:pt idx="74">
                  <c:v>43988</c:v>
                </c:pt>
                <c:pt idx="75">
                  <c:v>43995</c:v>
                </c:pt>
                <c:pt idx="76">
                  <c:v>44002</c:v>
                </c:pt>
                <c:pt idx="77">
                  <c:v>44009</c:v>
                </c:pt>
                <c:pt idx="78">
                  <c:v>44016</c:v>
                </c:pt>
                <c:pt idx="79">
                  <c:v>44023</c:v>
                </c:pt>
                <c:pt idx="80">
                  <c:v>44030</c:v>
                </c:pt>
                <c:pt idx="81">
                  <c:v>44037</c:v>
                </c:pt>
                <c:pt idx="82">
                  <c:v>44044</c:v>
                </c:pt>
                <c:pt idx="83">
                  <c:v>44051</c:v>
                </c:pt>
                <c:pt idx="84">
                  <c:v>44058</c:v>
                </c:pt>
                <c:pt idx="85">
                  <c:v>44065</c:v>
                </c:pt>
                <c:pt idx="86">
                  <c:v>44072</c:v>
                </c:pt>
                <c:pt idx="87">
                  <c:v>44079</c:v>
                </c:pt>
                <c:pt idx="88">
                  <c:v>44086</c:v>
                </c:pt>
                <c:pt idx="89">
                  <c:v>44093</c:v>
                </c:pt>
                <c:pt idx="90">
                  <c:v>44100</c:v>
                </c:pt>
                <c:pt idx="91">
                  <c:v>44107</c:v>
                </c:pt>
                <c:pt idx="92">
                  <c:v>44114</c:v>
                </c:pt>
                <c:pt idx="93">
                  <c:v>44121</c:v>
                </c:pt>
                <c:pt idx="94">
                  <c:v>44128</c:v>
                </c:pt>
                <c:pt idx="95">
                  <c:v>44135</c:v>
                </c:pt>
                <c:pt idx="96">
                  <c:v>44142</c:v>
                </c:pt>
                <c:pt idx="97">
                  <c:v>44149</c:v>
                </c:pt>
                <c:pt idx="98">
                  <c:v>44156</c:v>
                </c:pt>
                <c:pt idx="99">
                  <c:v>44163</c:v>
                </c:pt>
                <c:pt idx="100">
                  <c:v>44170</c:v>
                </c:pt>
                <c:pt idx="101">
                  <c:v>44177</c:v>
                </c:pt>
                <c:pt idx="102">
                  <c:v>44184</c:v>
                </c:pt>
                <c:pt idx="103">
                  <c:v>44191</c:v>
                </c:pt>
                <c:pt idx="104">
                  <c:v>44198</c:v>
                </c:pt>
                <c:pt idx="105">
                  <c:v>44205</c:v>
                </c:pt>
                <c:pt idx="106">
                  <c:v>44212</c:v>
                </c:pt>
                <c:pt idx="107">
                  <c:v>44219</c:v>
                </c:pt>
                <c:pt idx="108">
                  <c:v>44226</c:v>
                </c:pt>
                <c:pt idx="109">
                  <c:v>44233</c:v>
                </c:pt>
                <c:pt idx="110">
                  <c:v>44240</c:v>
                </c:pt>
                <c:pt idx="111">
                  <c:v>44247</c:v>
                </c:pt>
                <c:pt idx="112">
                  <c:v>44254</c:v>
                </c:pt>
                <c:pt idx="113">
                  <c:v>44261</c:v>
                </c:pt>
                <c:pt idx="114">
                  <c:v>44268</c:v>
                </c:pt>
                <c:pt idx="115">
                  <c:v>44275</c:v>
                </c:pt>
                <c:pt idx="116">
                  <c:v>44282</c:v>
                </c:pt>
                <c:pt idx="117">
                  <c:v>44289</c:v>
                </c:pt>
                <c:pt idx="118">
                  <c:v>44296</c:v>
                </c:pt>
                <c:pt idx="119">
                  <c:v>44303</c:v>
                </c:pt>
                <c:pt idx="120">
                  <c:v>44310</c:v>
                </c:pt>
                <c:pt idx="121">
                  <c:v>44317</c:v>
                </c:pt>
                <c:pt idx="122">
                  <c:v>44324</c:v>
                </c:pt>
                <c:pt idx="123">
                  <c:v>44331</c:v>
                </c:pt>
                <c:pt idx="124">
                  <c:v>44338</c:v>
                </c:pt>
                <c:pt idx="125">
                  <c:v>44345</c:v>
                </c:pt>
                <c:pt idx="126">
                  <c:v>44352</c:v>
                </c:pt>
                <c:pt idx="127">
                  <c:v>44359</c:v>
                </c:pt>
                <c:pt idx="128">
                  <c:v>44366</c:v>
                </c:pt>
                <c:pt idx="129">
                  <c:v>44373</c:v>
                </c:pt>
                <c:pt idx="130">
                  <c:v>44380</c:v>
                </c:pt>
                <c:pt idx="131">
                  <c:v>44387</c:v>
                </c:pt>
                <c:pt idx="132">
                  <c:v>44394</c:v>
                </c:pt>
                <c:pt idx="133">
                  <c:v>44401</c:v>
                </c:pt>
                <c:pt idx="134">
                  <c:v>44408</c:v>
                </c:pt>
                <c:pt idx="135">
                  <c:v>44415</c:v>
                </c:pt>
                <c:pt idx="136">
                  <c:v>44422</c:v>
                </c:pt>
                <c:pt idx="137">
                  <c:v>44429</c:v>
                </c:pt>
                <c:pt idx="138">
                  <c:v>44436</c:v>
                </c:pt>
                <c:pt idx="139">
                  <c:v>44443</c:v>
                </c:pt>
                <c:pt idx="140">
                  <c:v>44450</c:v>
                </c:pt>
                <c:pt idx="141">
                  <c:v>44457</c:v>
                </c:pt>
                <c:pt idx="142">
                  <c:v>44464</c:v>
                </c:pt>
                <c:pt idx="143">
                  <c:v>44471</c:v>
                </c:pt>
                <c:pt idx="144">
                  <c:v>44478</c:v>
                </c:pt>
                <c:pt idx="145">
                  <c:v>44485</c:v>
                </c:pt>
                <c:pt idx="146">
                  <c:v>44492</c:v>
                </c:pt>
                <c:pt idx="147">
                  <c:v>44499</c:v>
                </c:pt>
                <c:pt idx="148">
                  <c:v>44506</c:v>
                </c:pt>
                <c:pt idx="149">
                  <c:v>44513</c:v>
                </c:pt>
                <c:pt idx="150">
                  <c:v>44520</c:v>
                </c:pt>
                <c:pt idx="151">
                  <c:v>44527</c:v>
                </c:pt>
                <c:pt idx="152">
                  <c:v>44534</c:v>
                </c:pt>
                <c:pt idx="153">
                  <c:v>44541</c:v>
                </c:pt>
                <c:pt idx="154">
                  <c:v>44548</c:v>
                </c:pt>
                <c:pt idx="155">
                  <c:v>44555</c:v>
                </c:pt>
                <c:pt idx="156">
                  <c:v>44562</c:v>
                </c:pt>
                <c:pt idx="157">
                  <c:v>44569</c:v>
                </c:pt>
                <c:pt idx="158">
                  <c:v>44576</c:v>
                </c:pt>
                <c:pt idx="159">
                  <c:v>44583</c:v>
                </c:pt>
                <c:pt idx="160">
                  <c:v>44590</c:v>
                </c:pt>
                <c:pt idx="161">
                  <c:v>44597</c:v>
                </c:pt>
                <c:pt idx="162">
                  <c:v>44604</c:v>
                </c:pt>
                <c:pt idx="163">
                  <c:v>44611</c:v>
                </c:pt>
                <c:pt idx="164">
                  <c:v>44618</c:v>
                </c:pt>
                <c:pt idx="165">
                  <c:v>44625</c:v>
                </c:pt>
                <c:pt idx="166">
                  <c:v>44632</c:v>
                </c:pt>
                <c:pt idx="167">
                  <c:v>44639</c:v>
                </c:pt>
                <c:pt idx="168">
                  <c:v>44646</c:v>
                </c:pt>
                <c:pt idx="169">
                  <c:v>44653</c:v>
                </c:pt>
                <c:pt idx="170">
                  <c:v>44660</c:v>
                </c:pt>
                <c:pt idx="171">
                  <c:v>44667</c:v>
                </c:pt>
                <c:pt idx="172">
                  <c:v>44674</c:v>
                </c:pt>
                <c:pt idx="173">
                  <c:v>44681</c:v>
                </c:pt>
                <c:pt idx="174">
                  <c:v>44688</c:v>
                </c:pt>
                <c:pt idx="175">
                  <c:v>44695</c:v>
                </c:pt>
                <c:pt idx="176">
                  <c:v>44702</c:v>
                </c:pt>
                <c:pt idx="177">
                  <c:v>44709</c:v>
                </c:pt>
                <c:pt idx="178">
                  <c:v>44716</c:v>
                </c:pt>
                <c:pt idx="179">
                  <c:v>44723</c:v>
                </c:pt>
                <c:pt idx="180">
                  <c:v>44730</c:v>
                </c:pt>
                <c:pt idx="181">
                  <c:v>44737</c:v>
                </c:pt>
                <c:pt idx="182">
                  <c:v>44744</c:v>
                </c:pt>
                <c:pt idx="183">
                  <c:v>44751</c:v>
                </c:pt>
                <c:pt idx="184">
                  <c:v>44758</c:v>
                </c:pt>
                <c:pt idx="185">
                  <c:v>44765</c:v>
                </c:pt>
                <c:pt idx="186">
                  <c:v>44772</c:v>
                </c:pt>
                <c:pt idx="187">
                  <c:v>44779</c:v>
                </c:pt>
                <c:pt idx="188">
                  <c:v>44786</c:v>
                </c:pt>
                <c:pt idx="189">
                  <c:v>44793</c:v>
                </c:pt>
                <c:pt idx="190">
                  <c:v>44800</c:v>
                </c:pt>
                <c:pt idx="191">
                  <c:v>44807</c:v>
                </c:pt>
                <c:pt idx="192">
                  <c:v>44814</c:v>
                </c:pt>
                <c:pt idx="193">
                  <c:v>44821</c:v>
                </c:pt>
                <c:pt idx="194">
                  <c:v>44828</c:v>
                </c:pt>
                <c:pt idx="195">
                  <c:v>44835</c:v>
                </c:pt>
                <c:pt idx="196">
                  <c:v>44842</c:v>
                </c:pt>
                <c:pt idx="197">
                  <c:v>44849</c:v>
                </c:pt>
                <c:pt idx="198">
                  <c:v>44856</c:v>
                </c:pt>
                <c:pt idx="199">
                  <c:v>44863</c:v>
                </c:pt>
                <c:pt idx="200">
                  <c:v>44870</c:v>
                </c:pt>
                <c:pt idx="201">
                  <c:v>44877</c:v>
                </c:pt>
                <c:pt idx="202">
                  <c:v>44884</c:v>
                </c:pt>
                <c:pt idx="203">
                  <c:v>44891</c:v>
                </c:pt>
                <c:pt idx="204">
                  <c:v>44898</c:v>
                </c:pt>
                <c:pt idx="205">
                  <c:v>44905</c:v>
                </c:pt>
                <c:pt idx="206">
                  <c:v>44912</c:v>
                </c:pt>
                <c:pt idx="207">
                  <c:v>44919</c:v>
                </c:pt>
                <c:pt idx="208">
                  <c:v>44926</c:v>
                </c:pt>
                <c:pt idx="209">
                  <c:v>44933</c:v>
                </c:pt>
                <c:pt idx="210">
                  <c:v>44940</c:v>
                </c:pt>
                <c:pt idx="211">
                  <c:v>44947</c:v>
                </c:pt>
                <c:pt idx="212">
                  <c:v>44954</c:v>
                </c:pt>
                <c:pt idx="213">
                  <c:v>44961</c:v>
                </c:pt>
                <c:pt idx="214">
                  <c:v>44968</c:v>
                </c:pt>
                <c:pt idx="215">
                  <c:v>44975</c:v>
                </c:pt>
                <c:pt idx="216">
                  <c:v>44982</c:v>
                </c:pt>
                <c:pt idx="217">
                  <c:v>44989</c:v>
                </c:pt>
                <c:pt idx="218">
                  <c:v>44996</c:v>
                </c:pt>
                <c:pt idx="219">
                  <c:v>45003</c:v>
                </c:pt>
                <c:pt idx="220">
                  <c:v>45010</c:v>
                </c:pt>
                <c:pt idx="221">
                  <c:v>45017</c:v>
                </c:pt>
                <c:pt idx="222">
                  <c:v>45024</c:v>
                </c:pt>
                <c:pt idx="223">
                  <c:v>45031</c:v>
                </c:pt>
                <c:pt idx="224">
                  <c:v>45038</c:v>
                </c:pt>
                <c:pt idx="225">
                  <c:v>45045</c:v>
                </c:pt>
                <c:pt idx="226">
                  <c:v>45052</c:v>
                </c:pt>
                <c:pt idx="227">
                  <c:v>45059</c:v>
                </c:pt>
                <c:pt idx="228">
                  <c:v>45066</c:v>
                </c:pt>
                <c:pt idx="229">
                  <c:v>45073</c:v>
                </c:pt>
                <c:pt idx="230">
                  <c:v>45080</c:v>
                </c:pt>
                <c:pt idx="231">
                  <c:v>45087</c:v>
                </c:pt>
                <c:pt idx="232">
                  <c:v>45094</c:v>
                </c:pt>
                <c:pt idx="233">
                  <c:v>45101</c:v>
                </c:pt>
                <c:pt idx="234">
                  <c:v>45108</c:v>
                </c:pt>
                <c:pt idx="235">
                  <c:v>45115</c:v>
                </c:pt>
                <c:pt idx="236">
                  <c:v>45122</c:v>
                </c:pt>
                <c:pt idx="237">
                  <c:v>45129</c:v>
                </c:pt>
                <c:pt idx="238">
                  <c:v>45136</c:v>
                </c:pt>
                <c:pt idx="239">
                  <c:v>45143</c:v>
                </c:pt>
                <c:pt idx="240">
                  <c:v>45150</c:v>
                </c:pt>
                <c:pt idx="241">
                  <c:v>45157</c:v>
                </c:pt>
                <c:pt idx="242">
                  <c:v>45164</c:v>
                </c:pt>
                <c:pt idx="243">
                  <c:v>45171</c:v>
                </c:pt>
                <c:pt idx="244">
                  <c:v>45178</c:v>
                </c:pt>
                <c:pt idx="245">
                  <c:v>45185</c:v>
                </c:pt>
                <c:pt idx="246">
                  <c:v>45192</c:v>
                </c:pt>
                <c:pt idx="247">
                  <c:v>45199</c:v>
                </c:pt>
                <c:pt idx="248">
                  <c:v>45206</c:v>
                </c:pt>
                <c:pt idx="249">
                  <c:v>45213</c:v>
                </c:pt>
                <c:pt idx="250">
                  <c:v>45220</c:v>
                </c:pt>
                <c:pt idx="251">
                  <c:v>45227</c:v>
                </c:pt>
                <c:pt idx="252">
                  <c:v>45234</c:v>
                </c:pt>
                <c:pt idx="253">
                  <c:v>45241</c:v>
                </c:pt>
                <c:pt idx="254">
                  <c:v>45248</c:v>
                </c:pt>
                <c:pt idx="255">
                  <c:v>45255</c:v>
                </c:pt>
                <c:pt idx="256">
                  <c:v>45262</c:v>
                </c:pt>
                <c:pt idx="257">
                  <c:v>45269</c:v>
                </c:pt>
                <c:pt idx="258">
                  <c:v>45276</c:v>
                </c:pt>
                <c:pt idx="259">
                  <c:v>45283</c:v>
                </c:pt>
                <c:pt idx="260">
                  <c:v>45290</c:v>
                </c:pt>
                <c:pt idx="261">
                  <c:v>45297</c:v>
                </c:pt>
                <c:pt idx="262">
                  <c:v>45304</c:v>
                </c:pt>
                <c:pt idx="263">
                  <c:v>45311</c:v>
                </c:pt>
                <c:pt idx="264">
                  <c:v>45318</c:v>
                </c:pt>
                <c:pt idx="265">
                  <c:v>45325</c:v>
                </c:pt>
                <c:pt idx="266">
                  <c:v>45332</c:v>
                </c:pt>
                <c:pt idx="267">
                  <c:v>45339</c:v>
                </c:pt>
                <c:pt idx="268">
                  <c:v>45346</c:v>
                </c:pt>
                <c:pt idx="269">
                  <c:v>45353</c:v>
                </c:pt>
                <c:pt idx="270">
                  <c:v>45360</c:v>
                </c:pt>
                <c:pt idx="271">
                  <c:v>45367</c:v>
                </c:pt>
                <c:pt idx="272">
                  <c:v>45374</c:v>
                </c:pt>
                <c:pt idx="273">
                  <c:v>45381</c:v>
                </c:pt>
                <c:pt idx="274">
                  <c:v>45388</c:v>
                </c:pt>
                <c:pt idx="275">
                  <c:v>45395</c:v>
                </c:pt>
                <c:pt idx="276">
                  <c:v>45402</c:v>
                </c:pt>
                <c:pt idx="277">
                  <c:v>45409</c:v>
                </c:pt>
                <c:pt idx="278">
                  <c:v>45416</c:v>
                </c:pt>
                <c:pt idx="279">
                  <c:v>45423</c:v>
                </c:pt>
                <c:pt idx="280">
                  <c:v>45430</c:v>
                </c:pt>
                <c:pt idx="281">
                  <c:v>45437</c:v>
                </c:pt>
                <c:pt idx="282">
                  <c:v>45444</c:v>
                </c:pt>
                <c:pt idx="283">
                  <c:v>45451</c:v>
                </c:pt>
                <c:pt idx="284">
                  <c:v>45458</c:v>
                </c:pt>
                <c:pt idx="285">
                  <c:v>45465</c:v>
                </c:pt>
                <c:pt idx="286">
                  <c:v>45472</c:v>
                </c:pt>
                <c:pt idx="287">
                  <c:v>45479</c:v>
                </c:pt>
                <c:pt idx="288">
                  <c:v>45486</c:v>
                </c:pt>
                <c:pt idx="289">
                  <c:v>45493</c:v>
                </c:pt>
                <c:pt idx="290">
                  <c:v>45500</c:v>
                </c:pt>
                <c:pt idx="291">
                  <c:v>45507</c:v>
                </c:pt>
                <c:pt idx="292">
                  <c:v>45514</c:v>
                </c:pt>
                <c:pt idx="293">
                  <c:v>45521</c:v>
                </c:pt>
                <c:pt idx="294">
                  <c:v>45528</c:v>
                </c:pt>
                <c:pt idx="295">
                  <c:v>45535</c:v>
                </c:pt>
                <c:pt idx="296">
                  <c:v>45542</c:v>
                </c:pt>
                <c:pt idx="297">
                  <c:v>45549</c:v>
                </c:pt>
                <c:pt idx="298">
                  <c:v>45556</c:v>
                </c:pt>
                <c:pt idx="299">
                  <c:v>45563</c:v>
                </c:pt>
                <c:pt idx="300">
                  <c:v>45570</c:v>
                </c:pt>
                <c:pt idx="301">
                  <c:v>45577</c:v>
                </c:pt>
                <c:pt idx="302">
                  <c:v>45584</c:v>
                </c:pt>
                <c:pt idx="303">
                  <c:v>45591</c:v>
                </c:pt>
                <c:pt idx="304">
                  <c:v>45598</c:v>
                </c:pt>
                <c:pt idx="305">
                  <c:v>45605</c:v>
                </c:pt>
                <c:pt idx="306">
                  <c:v>45612</c:v>
                </c:pt>
                <c:pt idx="307">
                  <c:v>45619</c:v>
                </c:pt>
                <c:pt idx="308">
                  <c:v>45626</c:v>
                </c:pt>
                <c:pt idx="309">
                  <c:v>45633</c:v>
                </c:pt>
                <c:pt idx="310">
                  <c:v>45640</c:v>
                </c:pt>
                <c:pt idx="311">
                  <c:v>45647</c:v>
                </c:pt>
                <c:pt idx="312">
                  <c:v>45654</c:v>
                </c:pt>
                <c:pt idx="313">
                  <c:v>45661</c:v>
                </c:pt>
                <c:pt idx="314">
                  <c:v>45668</c:v>
                </c:pt>
                <c:pt idx="315">
                  <c:v>45675</c:v>
                </c:pt>
                <c:pt idx="316">
                  <c:v>45682</c:v>
                </c:pt>
                <c:pt idx="317">
                  <c:v>45689</c:v>
                </c:pt>
                <c:pt idx="318">
                  <c:v>45696</c:v>
                </c:pt>
                <c:pt idx="319">
                  <c:v>45703</c:v>
                </c:pt>
                <c:pt idx="320">
                  <c:v>45710</c:v>
                </c:pt>
                <c:pt idx="321">
                  <c:v>45717</c:v>
                </c:pt>
                <c:pt idx="322">
                  <c:v>45724</c:v>
                </c:pt>
                <c:pt idx="323">
                  <c:v>45731</c:v>
                </c:pt>
                <c:pt idx="324">
                  <c:v>45738</c:v>
                </c:pt>
                <c:pt idx="325">
                  <c:v>45745</c:v>
                </c:pt>
                <c:pt idx="326">
                  <c:v>45752</c:v>
                </c:pt>
                <c:pt idx="327">
                  <c:v>45759</c:v>
                </c:pt>
                <c:pt idx="328">
                  <c:v>45766</c:v>
                </c:pt>
                <c:pt idx="329">
                  <c:v>45773</c:v>
                </c:pt>
                <c:pt idx="330">
                  <c:v>45780</c:v>
                </c:pt>
                <c:pt idx="331">
                  <c:v>45787</c:v>
                </c:pt>
                <c:pt idx="332">
                  <c:v>45794</c:v>
                </c:pt>
                <c:pt idx="333">
                  <c:v>45801</c:v>
                </c:pt>
                <c:pt idx="334">
                  <c:v>45808</c:v>
                </c:pt>
                <c:pt idx="335">
                  <c:v>45815</c:v>
                </c:pt>
                <c:pt idx="336">
                  <c:v>45822</c:v>
                </c:pt>
                <c:pt idx="337">
                  <c:v>45829</c:v>
                </c:pt>
                <c:pt idx="338">
                  <c:v>45836</c:v>
                </c:pt>
                <c:pt idx="339">
                  <c:v>45843</c:v>
                </c:pt>
                <c:pt idx="340">
                  <c:v>45850</c:v>
                </c:pt>
                <c:pt idx="341">
                  <c:v>45857</c:v>
                </c:pt>
                <c:pt idx="342">
                  <c:v>45864</c:v>
                </c:pt>
                <c:pt idx="343">
                  <c:v>45871</c:v>
                </c:pt>
                <c:pt idx="344">
                  <c:v>45878</c:v>
                </c:pt>
                <c:pt idx="345">
                  <c:v>45885</c:v>
                </c:pt>
                <c:pt idx="346">
                  <c:v>45892</c:v>
                </c:pt>
              </c:numCache>
            </c:numRef>
          </c:cat>
          <c:val>
            <c:numRef>
              <c:f>Sheet1!$B$2:$B$348</c:f>
              <c:numCache>
                <c:formatCode>General</c:formatCode>
                <c:ptCount val="347"/>
                <c:pt idx="0">
                  <c:v>245597</c:v>
                </c:pt>
                <c:pt idx="1">
                  <c:v>293136</c:v>
                </c:pt>
                <c:pt idx="2">
                  <c:v>285654</c:v>
                </c:pt>
                <c:pt idx="3">
                  <c:v>274451</c:v>
                </c:pt>
                <c:pt idx="4">
                  <c:v>265520</c:v>
                </c:pt>
                <c:pt idx="5">
                  <c:v>268194</c:v>
                </c:pt>
                <c:pt idx="6">
                  <c:v>277378</c:v>
                </c:pt>
                <c:pt idx="7">
                  <c:v>283899</c:v>
                </c:pt>
                <c:pt idx="8">
                  <c:v>275584</c:v>
                </c:pt>
                <c:pt idx="9">
                  <c:v>264946</c:v>
                </c:pt>
                <c:pt idx="10">
                  <c:v>267191</c:v>
                </c:pt>
                <c:pt idx="11">
                  <c:v>264788</c:v>
                </c:pt>
                <c:pt idx="12">
                  <c:v>268796</c:v>
                </c:pt>
                <c:pt idx="13">
                  <c:v>277395</c:v>
                </c:pt>
                <c:pt idx="14">
                  <c:v>285824</c:v>
                </c:pt>
                <c:pt idx="15">
                  <c:v>288766</c:v>
                </c:pt>
                <c:pt idx="16">
                  <c:v>295201</c:v>
                </c:pt>
                <c:pt idx="17">
                  <c:v>293678</c:v>
                </c:pt>
                <c:pt idx="18">
                  <c:v>285136</c:v>
                </c:pt>
                <c:pt idx="19">
                  <c:v>293851</c:v>
                </c:pt>
                <c:pt idx="20">
                  <c:v>285558</c:v>
                </c:pt>
                <c:pt idx="21">
                  <c:v>263922</c:v>
                </c:pt>
                <c:pt idx="22">
                  <c:v>272709</c:v>
                </c:pt>
                <c:pt idx="23">
                  <c:v>284403</c:v>
                </c:pt>
                <c:pt idx="24">
                  <c:v>283281</c:v>
                </c:pt>
                <c:pt idx="25">
                  <c:v>289981</c:v>
                </c:pt>
                <c:pt idx="26">
                  <c:v>246078</c:v>
                </c:pt>
                <c:pt idx="27">
                  <c:v>286044</c:v>
                </c:pt>
                <c:pt idx="28">
                  <c:v>280770</c:v>
                </c:pt>
                <c:pt idx="29">
                  <c:v>288006</c:v>
                </c:pt>
                <c:pt idx="30">
                  <c:v>291865</c:v>
                </c:pt>
                <c:pt idx="31">
                  <c:v>287199</c:v>
                </c:pt>
                <c:pt idx="32">
                  <c:v>287939</c:v>
                </c:pt>
                <c:pt idx="33">
                  <c:v>287030</c:v>
                </c:pt>
                <c:pt idx="34">
                  <c:v>295779</c:v>
                </c:pt>
                <c:pt idx="35">
                  <c:v>262577</c:v>
                </c:pt>
                <c:pt idx="36">
                  <c:v>276249</c:v>
                </c:pt>
                <c:pt idx="37">
                  <c:v>273989</c:v>
                </c:pt>
                <c:pt idx="38">
                  <c:v>275694</c:v>
                </c:pt>
                <c:pt idx="39">
                  <c:v>267158</c:v>
                </c:pt>
                <c:pt idx="40">
                  <c:v>265702</c:v>
                </c:pt>
                <c:pt idx="41">
                  <c:v>267379</c:v>
                </c:pt>
                <c:pt idx="42">
                  <c:v>266668</c:v>
                </c:pt>
                <c:pt idx="43">
                  <c:v>268933</c:v>
                </c:pt>
                <c:pt idx="44">
                  <c:v>271611</c:v>
                </c:pt>
                <c:pt idx="45">
                  <c:v>264976</c:v>
                </c:pt>
                <c:pt idx="46">
                  <c:v>276054</c:v>
                </c:pt>
                <c:pt idx="47">
                  <c:v>236474</c:v>
                </c:pt>
                <c:pt idx="48">
                  <c:v>273973</c:v>
                </c:pt>
                <c:pt idx="49">
                  <c:v>267044</c:v>
                </c:pt>
                <c:pt idx="50">
                  <c:v>268864</c:v>
                </c:pt>
                <c:pt idx="51">
                  <c:v>213988</c:v>
                </c:pt>
                <c:pt idx="52">
                  <c:v>239033</c:v>
                </c:pt>
                <c:pt idx="53">
                  <c:v>263482</c:v>
                </c:pt>
                <c:pt idx="54">
                  <c:v>263189</c:v>
                </c:pt>
                <c:pt idx="55">
                  <c:v>258964</c:v>
                </c:pt>
                <c:pt idx="56">
                  <c:v>269909</c:v>
                </c:pt>
                <c:pt idx="57">
                  <c:v>260361</c:v>
                </c:pt>
                <c:pt idx="58">
                  <c:v>254046</c:v>
                </c:pt>
                <c:pt idx="59">
                  <c:v>258573</c:v>
                </c:pt>
                <c:pt idx="60">
                  <c:v>261406</c:v>
                </c:pt>
                <c:pt idx="61">
                  <c:v>256451</c:v>
                </c:pt>
                <c:pt idx="62">
                  <c:v>252370</c:v>
                </c:pt>
                <c:pt idx="63">
                  <c:v>249441</c:v>
                </c:pt>
                <c:pt idx="64">
                  <c:v>244144</c:v>
                </c:pt>
                <c:pt idx="65">
                  <c:v>228706</c:v>
                </c:pt>
                <c:pt idx="66">
                  <c:v>217223</c:v>
                </c:pt>
                <c:pt idx="67">
                  <c:v>208667</c:v>
                </c:pt>
                <c:pt idx="68">
                  <c:v>210052</c:v>
                </c:pt>
                <c:pt idx="69">
                  <c:v>207612</c:v>
                </c:pt>
                <c:pt idx="70">
                  <c:v>202457</c:v>
                </c:pt>
                <c:pt idx="71">
                  <c:v>200496</c:v>
                </c:pt>
                <c:pt idx="72">
                  <c:v>208980</c:v>
                </c:pt>
                <c:pt idx="73">
                  <c:v>199036</c:v>
                </c:pt>
                <c:pt idx="74">
                  <c:v>211550</c:v>
                </c:pt>
                <c:pt idx="75">
                  <c:v>219645</c:v>
                </c:pt>
                <c:pt idx="76">
                  <c:v>222447</c:v>
                </c:pt>
                <c:pt idx="77">
                  <c:v>220997</c:v>
                </c:pt>
                <c:pt idx="78">
                  <c:v>214221</c:v>
                </c:pt>
                <c:pt idx="79">
                  <c:v>221429</c:v>
                </c:pt>
                <c:pt idx="80">
                  <c:v>235151</c:v>
                </c:pt>
                <c:pt idx="81">
                  <c:v>237632</c:v>
                </c:pt>
                <c:pt idx="82">
                  <c:v>239928</c:v>
                </c:pt>
                <c:pt idx="83">
                  <c:v>244481</c:v>
                </c:pt>
                <c:pt idx="84">
                  <c:v>244760</c:v>
                </c:pt>
                <c:pt idx="85">
                  <c:v>252889</c:v>
                </c:pt>
                <c:pt idx="86">
                  <c:v>247807</c:v>
                </c:pt>
                <c:pt idx="87">
                  <c:v>248375</c:v>
                </c:pt>
                <c:pt idx="88">
                  <c:v>239235</c:v>
                </c:pt>
                <c:pt idx="89">
                  <c:v>253358</c:v>
                </c:pt>
                <c:pt idx="90">
                  <c:v>248826</c:v>
                </c:pt>
                <c:pt idx="91">
                  <c:v>254923</c:v>
                </c:pt>
                <c:pt idx="92">
                  <c:v>253656</c:v>
                </c:pt>
                <c:pt idx="93">
                  <c:v>252461</c:v>
                </c:pt>
                <c:pt idx="94">
                  <c:v>251178</c:v>
                </c:pt>
                <c:pt idx="95">
                  <c:v>245335</c:v>
                </c:pt>
                <c:pt idx="96">
                  <c:v>249596</c:v>
                </c:pt>
                <c:pt idx="97">
                  <c:v>256572</c:v>
                </c:pt>
                <c:pt idx="98">
                  <c:v>258932</c:v>
                </c:pt>
                <c:pt idx="99">
                  <c:v>227188</c:v>
                </c:pt>
                <c:pt idx="100">
                  <c:v>269840</c:v>
                </c:pt>
                <c:pt idx="101">
                  <c:v>264180</c:v>
                </c:pt>
                <c:pt idx="102">
                  <c:v>255451</c:v>
                </c:pt>
                <c:pt idx="103">
                  <c:v>203746</c:v>
                </c:pt>
                <c:pt idx="104">
                  <c:v>225293</c:v>
                </c:pt>
                <c:pt idx="105">
                  <c:v>255498</c:v>
                </c:pt>
                <c:pt idx="106">
                  <c:v>260876</c:v>
                </c:pt>
                <c:pt idx="107">
                  <c:v>254891</c:v>
                </c:pt>
                <c:pt idx="108">
                  <c:v>257169</c:v>
                </c:pt>
                <c:pt idx="109">
                  <c:v>252974</c:v>
                </c:pt>
                <c:pt idx="110">
                  <c:v>236268</c:v>
                </c:pt>
                <c:pt idx="111">
                  <c:v>193543</c:v>
                </c:pt>
                <c:pt idx="112">
                  <c:v>240304</c:v>
                </c:pt>
                <c:pt idx="113">
                  <c:v>259879</c:v>
                </c:pt>
                <c:pt idx="114">
                  <c:v>256637</c:v>
                </c:pt>
                <c:pt idx="115">
                  <c:v>255749</c:v>
                </c:pt>
                <c:pt idx="116">
                  <c:v>256189</c:v>
                </c:pt>
                <c:pt idx="117">
                  <c:v>253742</c:v>
                </c:pt>
                <c:pt idx="118">
                  <c:v>256301</c:v>
                </c:pt>
                <c:pt idx="119">
                  <c:v>261596</c:v>
                </c:pt>
                <c:pt idx="120">
                  <c:v>262589</c:v>
                </c:pt>
                <c:pt idx="121">
                  <c:v>262437</c:v>
                </c:pt>
                <c:pt idx="122">
                  <c:v>259042</c:v>
                </c:pt>
                <c:pt idx="123">
                  <c:v>264970</c:v>
                </c:pt>
                <c:pt idx="124">
                  <c:v>264446</c:v>
                </c:pt>
                <c:pt idx="125">
                  <c:v>266792</c:v>
                </c:pt>
                <c:pt idx="126">
                  <c:v>249722</c:v>
                </c:pt>
                <c:pt idx="127">
                  <c:v>263869</c:v>
                </c:pt>
                <c:pt idx="128">
                  <c:v>253809</c:v>
                </c:pt>
                <c:pt idx="129">
                  <c:v>262164</c:v>
                </c:pt>
                <c:pt idx="130">
                  <c:v>260939</c:v>
                </c:pt>
                <c:pt idx="131">
                  <c:v>234363</c:v>
                </c:pt>
                <c:pt idx="132">
                  <c:v>260797</c:v>
                </c:pt>
                <c:pt idx="133">
                  <c:v>253229</c:v>
                </c:pt>
                <c:pt idx="134">
                  <c:v>254142</c:v>
                </c:pt>
                <c:pt idx="135">
                  <c:v>257897</c:v>
                </c:pt>
                <c:pt idx="136">
                  <c:v>258375</c:v>
                </c:pt>
                <c:pt idx="137">
                  <c:v>255448</c:v>
                </c:pt>
                <c:pt idx="138">
                  <c:v>259632</c:v>
                </c:pt>
                <c:pt idx="139">
                  <c:v>249821</c:v>
                </c:pt>
                <c:pt idx="140">
                  <c:v>247424</c:v>
                </c:pt>
                <c:pt idx="141">
                  <c:v>258974</c:v>
                </c:pt>
                <c:pt idx="142">
                  <c:v>265550</c:v>
                </c:pt>
                <c:pt idx="143">
                  <c:v>268624</c:v>
                </c:pt>
                <c:pt idx="144">
                  <c:v>262715</c:v>
                </c:pt>
                <c:pt idx="145">
                  <c:v>255304</c:v>
                </c:pt>
                <c:pt idx="146">
                  <c:v>264041</c:v>
                </c:pt>
                <c:pt idx="147">
                  <c:v>263119</c:v>
                </c:pt>
                <c:pt idx="148">
                  <c:v>261616</c:v>
                </c:pt>
                <c:pt idx="149">
                  <c:v>262260</c:v>
                </c:pt>
                <c:pt idx="150">
                  <c:v>265001</c:v>
                </c:pt>
                <c:pt idx="151">
                  <c:v>234591</c:v>
                </c:pt>
                <c:pt idx="152">
                  <c:v>281418</c:v>
                </c:pt>
                <c:pt idx="153">
                  <c:v>263147</c:v>
                </c:pt>
                <c:pt idx="154">
                  <c:v>257347</c:v>
                </c:pt>
                <c:pt idx="155">
                  <c:v>225544</c:v>
                </c:pt>
                <c:pt idx="156">
                  <c:v>227133</c:v>
                </c:pt>
                <c:pt idx="157">
                  <c:v>233357</c:v>
                </c:pt>
                <c:pt idx="158">
                  <c:v>256877</c:v>
                </c:pt>
                <c:pt idx="159">
                  <c:v>248913</c:v>
                </c:pt>
                <c:pt idx="160">
                  <c:v>260410</c:v>
                </c:pt>
                <c:pt idx="161">
                  <c:v>243236</c:v>
                </c:pt>
                <c:pt idx="162">
                  <c:v>262174</c:v>
                </c:pt>
                <c:pt idx="163">
                  <c:v>263615</c:v>
                </c:pt>
                <c:pt idx="164">
                  <c:v>248159</c:v>
                </c:pt>
                <c:pt idx="165">
                  <c:v>265067</c:v>
                </c:pt>
                <c:pt idx="166">
                  <c:v>257647</c:v>
                </c:pt>
                <c:pt idx="167">
                  <c:v>259355</c:v>
                </c:pt>
                <c:pt idx="168">
                  <c:v>262250</c:v>
                </c:pt>
                <c:pt idx="169">
                  <c:v>260536</c:v>
                </c:pt>
                <c:pt idx="170">
                  <c:v>262622</c:v>
                </c:pt>
                <c:pt idx="171">
                  <c:v>246635</c:v>
                </c:pt>
                <c:pt idx="172">
                  <c:v>255254</c:v>
                </c:pt>
                <c:pt idx="173">
                  <c:v>259181</c:v>
                </c:pt>
                <c:pt idx="174">
                  <c:v>257461</c:v>
                </c:pt>
                <c:pt idx="175">
                  <c:v>255081</c:v>
                </c:pt>
                <c:pt idx="176">
                  <c:v>258654</c:v>
                </c:pt>
                <c:pt idx="177">
                  <c:v>261892</c:v>
                </c:pt>
                <c:pt idx="178">
                  <c:v>250337</c:v>
                </c:pt>
                <c:pt idx="179">
                  <c:v>261429</c:v>
                </c:pt>
                <c:pt idx="180">
                  <c:v>259051</c:v>
                </c:pt>
                <c:pt idx="181">
                  <c:v>254192</c:v>
                </c:pt>
                <c:pt idx="182">
                  <c:v>261046</c:v>
                </c:pt>
                <c:pt idx="183">
                  <c:v>233783</c:v>
                </c:pt>
                <c:pt idx="184">
                  <c:v>253580</c:v>
                </c:pt>
                <c:pt idx="185">
                  <c:v>256462</c:v>
                </c:pt>
                <c:pt idx="186">
                  <c:v>260320</c:v>
                </c:pt>
                <c:pt idx="187">
                  <c:v>255702</c:v>
                </c:pt>
                <c:pt idx="188">
                  <c:v>263167</c:v>
                </c:pt>
                <c:pt idx="189">
                  <c:v>261704</c:v>
                </c:pt>
                <c:pt idx="190">
                  <c:v>268205</c:v>
                </c:pt>
                <c:pt idx="191">
                  <c:v>265565</c:v>
                </c:pt>
                <c:pt idx="192">
                  <c:v>248231</c:v>
                </c:pt>
                <c:pt idx="193">
                  <c:v>264895</c:v>
                </c:pt>
                <c:pt idx="194">
                  <c:v>256133</c:v>
                </c:pt>
                <c:pt idx="195">
                  <c:v>261995</c:v>
                </c:pt>
                <c:pt idx="196">
                  <c:v>258357</c:v>
                </c:pt>
                <c:pt idx="197">
                  <c:v>264517</c:v>
                </c:pt>
                <c:pt idx="198">
                  <c:v>265368</c:v>
                </c:pt>
                <c:pt idx="199">
                  <c:v>268122</c:v>
                </c:pt>
                <c:pt idx="200">
                  <c:v>269002</c:v>
                </c:pt>
                <c:pt idx="201">
                  <c:v>262440</c:v>
                </c:pt>
                <c:pt idx="202">
                  <c:v>261491</c:v>
                </c:pt>
                <c:pt idx="203">
                  <c:v>234765</c:v>
                </c:pt>
                <c:pt idx="204">
                  <c:v>267904</c:v>
                </c:pt>
                <c:pt idx="205">
                  <c:v>268395</c:v>
                </c:pt>
                <c:pt idx="206">
                  <c:v>250143</c:v>
                </c:pt>
                <c:pt idx="207">
                  <c:v>214359</c:v>
                </c:pt>
                <c:pt idx="208">
                  <c:v>199423</c:v>
                </c:pt>
                <c:pt idx="209">
                  <c:v>236570</c:v>
                </c:pt>
                <c:pt idx="210">
                  <c:v>270155</c:v>
                </c:pt>
                <c:pt idx="211">
                  <c:v>259843</c:v>
                </c:pt>
                <c:pt idx="212">
                  <c:v>264465</c:v>
                </c:pt>
                <c:pt idx="213">
                  <c:v>242283</c:v>
                </c:pt>
                <c:pt idx="214">
                  <c:v>261145</c:v>
                </c:pt>
                <c:pt idx="215">
                  <c:v>256836</c:v>
                </c:pt>
                <c:pt idx="216">
                  <c:v>251490</c:v>
                </c:pt>
                <c:pt idx="217">
                  <c:v>264292</c:v>
                </c:pt>
                <c:pt idx="218">
                  <c:v>254787</c:v>
                </c:pt>
                <c:pt idx="219">
                  <c:v>251297</c:v>
                </c:pt>
                <c:pt idx="220">
                  <c:v>263696</c:v>
                </c:pt>
                <c:pt idx="221">
                  <c:v>258337</c:v>
                </c:pt>
                <c:pt idx="222">
                  <c:v>248371</c:v>
                </c:pt>
                <c:pt idx="223">
                  <c:v>260108</c:v>
                </c:pt>
                <c:pt idx="224">
                  <c:v>265696</c:v>
                </c:pt>
                <c:pt idx="225">
                  <c:v>264885</c:v>
                </c:pt>
                <c:pt idx="226">
                  <c:v>255750</c:v>
                </c:pt>
                <c:pt idx="227">
                  <c:v>257248</c:v>
                </c:pt>
                <c:pt idx="228">
                  <c:v>254390</c:v>
                </c:pt>
                <c:pt idx="229">
                  <c:v>264802</c:v>
                </c:pt>
                <c:pt idx="230">
                  <c:v>248717</c:v>
                </c:pt>
                <c:pt idx="231">
                  <c:v>258503</c:v>
                </c:pt>
                <c:pt idx="232">
                  <c:v>259405</c:v>
                </c:pt>
                <c:pt idx="233">
                  <c:v>254589</c:v>
                </c:pt>
                <c:pt idx="234">
                  <c:v>251307</c:v>
                </c:pt>
                <c:pt idx="235">
                  <c:v>227315</c:v>
                </c:pt>
                <c:pt idx="236">
                  <c:v>257659</c:v>
                </c:pt>
                <c:pt idx="237">
                  <c:v>255581</c:v>
                </c:pt>
                <c:pt idx="238">
                  <c:v>261653</c:v>
                </c:pt>
                <c:pt idx="239">
                  <c:v>253009</c:v>
                </c:pt>
                <c:pt idx="240">
                  <c:v>258873</c:v>
                </c:pt>
                <c:pt idx="241">
                  <c:v>262230</c:v>
                </c:pt>
                <c:pt idx="242">
                  <c:v>253321</c:v>
                </c:pt>
                <c:pt idx="243">
                  <c:v>262040</c:v>
                </c:pt>
                <c:pt idx="244">
                  <c:v>249739</c:v>
                </c:pt>
                <c:pt idx="245">
                  <c:v>263303</c:v>
                </c:pt>
                <c:pt idx="246">
                  <c:v>267086</c:v>
                </c:pt>
                <c:pt idx="247">
                  <c:v>269084</c:v>
                </c:pt>
                <c:pt idx="248">
                  <c:v>266652</c:v>
                </c:pt>
                <c:pt idx="249">
                  <c:v>259820</c:v>
                </c:pt>
                <c:pt idx="250">
                  <c:v>266417</c:v>
                </c:pt>
                <c:pt idx="251">
                  <c:v>260139</c:v>
                </c:pt>
                <c:pt idx="252">
                  <c:v>258624</c:v>
                </c:pt>
                <c:pt idx="253">
                  <c:v>267924</c:v>
                </c:pt>
                <c:pt idx="254">
                  <c:v>272602</c:v>
                </c:pt>
                <c:pt idx="255">
                  <c:v>224490</c:v>
                </c:pt>
                <c:pt idx="256">
                  <c:v>269380</c:v>
                </c:pt>
                <c:pt idx="257">
                  <c:v>259910</c:v>
                </c:pt>
                <c:pt idx="258">
                  <c:v>265908</c:v>
                </c:pt>
                <c:pt idx="259">
                  <c:v>262089</c:v>
                </c:pt>
                <c:pt idx="260">
                  <c:v>207438</c:v>
                </c:pt>
                <c:pt idx="261">
                  <c:v>237699</c:v>
                </c:pt>
                <c:pt idx="262">
                  <c:v>244733</c:v>
                </c:pt>
                <c:pt idx="263">
                  <c:v>200001</c:v>
                </c:pt>
                <c:pt idx="264">
                  <c:v>239816</c:v>
                </c:pt>
                <c:pt idx="265">
                  <c:v>255000</c:v>
                </c:pt>
                <c:pt idx="266">
                  <c:v>253443</c:v>
                </c:pt>
                <c:pt idx="267">
                  <c:v>253336</c:v>
                </c:pt>
                <c:pt idx="268">
                  <c:v>258851</c:v>
                </c:pt>
                <c:pt idx="269">
                  <c:v>251636</c:v>
                </c:pt>
                <c:pt idx="270">
                  <c:v>246391</c:v>
                </c:pt>
                <c:pt idx="271">
                  <c:v>254308</c:v>
                </c:pt>
                <c:pt idx="272">
                  <c:v>248941</c:v>
                </c:pt>
                <c:pt idx="273">
                  <c:v>250907</c:v>
                </c:pt>
                <c:pt idx="274">
                  <c:v>241788</c:v>
                </c:pt>
                <c:pt idx="275">
                  <c:v>239464</c:v>
                </c:pt>
                <c:pt idx="276">
                  <c:v>248600</c:v>
                </c:pt>
                <c:pt idx="277">
                  <c:v>243862</c:v>
                </c:pt>
                <c:pt idx="278">
                  <c:v>243816</c:v>
                </c:pt>
                <c:pt idx="279">
                  <c:v>240830</c:v>
                </c:pt>
                <c:pt idx="280">
                  <c:v>244089</c:v>
                </c:pt>
                <c:pt idx="281">
                  <c:v>247477</c:v>
                </c:pt>
                <c:pt idx="282">
                  <c:v>238132</c:v>
                </c:pt>
                <c:pt idx="283">
                  <c:v>250490</c:v>
                </c:pt>
                <c:pt idx="284">
                  <c:v>253455</c:v>
                </c:pt>
                <c:pt idx="285">
                  <c:v>248810</c:v>
                </c:pt>
                <c:pt idx="286">
                  <c:v>257910</c:v>
                </c:pt>
                <c:pt idx="287">
                  <c:v>226759</c:v>
                </c:pt>
                <c:pt idx="288">
                  <c:v>246597</c:v>
                </c:pt>
                <c:pt idx="289">
                  <c:v>244127</c:v>
                </c:pt>
                <c:pt idx="290">
                  <c:v>260637</c:v>
                </c:pt>
                <c:pt idx="291">
                  <c:v>251616</c:v>
                </c:pt>
                <c:pt idx="292">
                  <c:v>254271</c:v>
                </c:pt>
                <c:pt idx="293">
                  <c:v>258152</c:v>
                </c:pt>
                <c:pt idx="294">
                  <c:v>256383</c:v>
                </c:pt>
                <c:pt idx="295">
                  <c:v>266675</c:v>
                </c:pt>
                <c:pt idx="296">
                  <c:v>253429</c:v>
                </c:pt>
                <c:pt idx="297">
                  <c:v>259778</c:v>
                </c:pt>
                <c:pt idx="298">
                  <c:v>263803</c:v>
                </c:pt>
                <c:pt idx="299">
                  <c:v>259570</c:v>
                </c:pt>
                <c:pt idx="300">
                  <c:v>257253</c:v>
                </c:pt>
                <c:pt idx="301">
                  <c:v>256192</c:v>
                </c:pt>
                <c:pt idx="302">
                  <c:v>255149</c:v>
                </c:pt>
                <c:pt idx="303">
                  <c:v>263114</c:v>
                </c:pt>
                <c:pt idx="304">
                  <c:v>261696</c:v>
                </c:pt>
                <c:pt idx="305">
                  <c:v>256185</c:v>
                </c:pt>
                <c:pt idx="306">
                  <c:v>258808</c:v>
                </c:pt>
                <c:pt idx="307">
                  <c:v>263512</c:v>
                </c:pt>
                <c:pt idx="308">
                  <c:v>220729</c:v>
                </c:pt>
                <c:pt idx="309">
                  <c:v>257513</c:v>
                </c:pt>
                <c:pt idx="310">
                  <c:v>260286</c:v>
                </c:pt>
                <c:pt idx="311">
                  <c:v>262627</c:v>
                </c:pt>
                <c:pt idx="312">
                  <c:v>212555</c:v>
                </c:pt>
                <c:pt idx="313">
                  <c:v>227616</c:v>
                </c:pt>
                <c:pt idx="314">
                  <c:v>230859</c:v>
                </c:pt>
                <c:pt idx="315">
                  <c:v>248169</c:v>
                </c:pt>
                <c:pt idx="316">
                  <c:v>219003</c:v>
                </c:pt>
                <c:pt idx="317">
                  <c:v>253995</c:v>
                </c:pt>
                <c:pt idx="318">
                  <c:v>249420</c:v>
                </c:pt>
                <c:pt idx="319">
                  <c:v>242236</c:v>
                </c:pt>
                <c:pt idx="320">
                  <c:v>223222</c:v>
                </c:pt>
                <c:pt idx="321">
                  <c:v>255841</c:v>
                </c:pt>
                <c:pt idx="322">
                  <c:v>253569</c:v>
                </c:pt>
                <c:pt idx="323">
                  <c:v>259803</c:v>
                </c:pt>
                <c:pt idx="324">
                  <c:v>255756</c:v>
                </c:pt>
                <c:pt idx="325">
                  <c:v>270003</c:v>
                </c:pt>
                <c:pt idx="326">
                  <c:v>260139</c:v>
                </c:pt>
                <c:pt idx="327">
                  <c:v>249106</c:v>
                </c:pt>
                <c:pt idx="328">
                  <c:v>254063</c:v>
                </c:pt>
                <c:pt idx="329">
                  <c:v>265356</c:v>
                </c:pt>
                <c:pt idx="330">
                  <c:v>255478</c:v>
                </c:pt>
                <c:pt idx="331">
                  <c:v>255048</c:v>
                </c:pt>
                <c:pt idx="332">
                  <c:v>262267</c:v>
                </c:pt>
                <c:pt idx="333">
                  <c:v>258008</c:v>
                </c:pt>
                <c:pt idx="334">
                  <c:v>249829</c:v>
                </c:pt>
                <c:pt idx="335">
                  <c:v>256885</c:v>
                </c:pt>
                <c:pt idx="336">
                  <c:v>256779</c:v>
                </c:pt>
                <c:pt idx="337">
                  <c:v>260705</c:v>
                </c:pt>
                <c:pt idx="338">
                  <c:v>257850</c:v>
                </c:pt>
                <c:pt idx="339">
                  <c:v>233495</c:v>
                </c:pt>
                <c:pt idx="340">
                  <c:v>254168</c:v>
                </c:pt>
                <c:pt idx="341">
                  <c:v>258761</c:v>
                </c:pt>
                <c:pt idx="342">
                  <c:v>261549</c:v>
                </c:pt>
                <c:pt idx="343">
                  <c:v>265430</c:v>
                </c:pt>
                <c:pt idx="344">
                  <c:v>258309</c:v>
                </c:pt>
                <c:pt idx="345">
                  <c:v>257862</c:v>
                </c:pt>
                <c:pt idx="346">
                  <c:v>257020</c:v>
                </c:pt>
              </c:numCache>
            </c:numRef>
          </c:val>
          <c:smooth val="0"/>
          <c:extLst>
            <c:ext xmlns:c16="http://schemas.microsoft.com/office/drawing/2014/chart" uri="{C3380CC4-5D6E-409C-BE32-E72D297353CC}">
              <c16:uniqueId val="{00000000-C9FA-48F7-8757-6092D3562B03}"/>
            </c:ext>
          </c:extLst>
        </c:ser>
        <c:dLbls>
          <c:showLegendKey val="0"/>
          <c:showVal val="0"/>
          <c:showCatName val="0"/>
          <c:showSerName val="0"/>
          <c:showPercent val="0"/>
          <c:showBubbleSize val="0"/>
        </c:dLbls>
        <c:smooth val="0"/>
        <c:axId val="813616952"/>
        <c:axId val="813616592"/>
      </c:lineChart>
      <c:dateAx>
        <c:axId val="813616952"/>
        <c:scaling>
          <c:orientation val="minMax"/>
          <c:min val="43470"/>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3616592"/>
        <c:crosses val="autoZero"/>
        <c:auto val="1"/>
        <c:lblOffset val="100"/>
        <c:baseTimeUnit val="days"/>
        <c:majorUnit val="12"/>
        <c:majorTimeUnit val="months"/>
      </c:dateAx>
      <c:valAx>
        <c:axId val="813616592"/>
        <c:scaling>
          <c:orientation val="minMax"/>
          <c:max val="300000"/>
          <c:min val="1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Thousands</a:t>
                </a:r>
                <a:r>
                  <a:rPr lang="en-US" sz="1000" baseline="0" dirty="0"/>
                  <a:t> of Carloads</a:t>
                </a:r>
                <a:endParaRPr lang="en-US" sz="1000" dirty="0"/>
              </a:p>
            </c:rich>
          </c:tx>
          <c:layout>
            <c:manualLayout>
              <c:xMode val="edge"/>
              <c:yMode val="edge"/>
              <c:x val="1.282051282051282E-2"/>
              <c:y val="0.1830507124109486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3616952"/>
        <c:crosses val="autoZero"/>
        <c:crossBetween val="between"/>
        <c:majorUnit val="50000"/>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Freight Rates</a:t>
            </a:r>
            <a:r>
              <a:rPr lang="en-US" sz="1200" baseline="0" dirty="0"/>
              <a:t>: Shanghai to LA</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Spot Container Freight Rates: Shanghai, China to Los Angeles</c:v>
                </c:pt>
              </c:strCache>
            </c:strRef>
          </c:tx>
          <c:spPr>
            <a:ln w="28575" cap="rnd">
              <a:solidFill>
                <a:srgbClr val="009ADE"/>
              </a:solidFill>
              <a:round/>
            </a:ln>
            <a:effectLst/>
          </c:spPr>
          <c:marker>
            <c:symbol val="none"/>
          </c:marker>
          <c:cat>
            <c:numRef>
              <c:f>Sheet1!$A$2:$A$68</c:f>
              <c:numCache>
                <c:formatCode>m/d/yyyy</c:formatCode>
                <c:ptCount val="6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pt idx="60">
                  <c:v>45689</c:v>
                </c:pt>
                <c:pt idx="61">
                  <c:v>45717</c:v>
                </c:pt>
                <c:pt idx="62">
                  <c:v>45748</c:v>
                </c:pt>
                <c:pt idx="63">
                  <c:v>45778</c:v>
                </c:pt>
                <c:pt idx="64">
                  <c:v>45809</c:v>
                </c:pt>
                <c:pt idx="65">
                  <c:v>45839</c:v>
                </c:pt>
                <c:pt idx="66">
                  <c:v>45870</c:v>
                </c:pt>
              </c:numCache>
            </c:numRef>
          </c:cat>
          <c:val>
            <c:numRef>
              <c:f>Sheet1!$B$2:$B$68</c:f>
              <c:numCache>
                <c:formatCode>General</c:formatCode>
                <c:ptCount val="67"/>
                <c:pt idx="0">
                  <c:v>1730</c:v>
                </c:pt>
                <c:pt idx="1">
                  <c:v>1740</c:v>
                </c:pt>
                <c:pt idx="2">
                  <c:v>1840</c:v>
                </c:pt>
                <c:pt idx="3">
                  <c:v>2080</c:v>
                </c:pt>
                <c:pt idx="4">
                  <c:v>2330</c:v>
                </c:pt>
                <c:pt idx="5">
                  <c:v>3000</c:v>
                </c:pt>
                <c:pt idx="6">
                  <c:v>3400</c:v>
                </c:pt>
                <c:pt idx="7">
                  <c:v>4020</c:v>
                </c:pt>
                <c:pt idx="8">
                  <c:v>4060</c:v>
                </c:pt>
                <c:pt idx="9">
                  <c:v>4200</c:v>
                </c:pt>
                <c:pt idx="10">
                  <c:v>4270</c:v>
                </c:pt>
                <c:pt idx="11">
                  <c:v>5170</c:v>
                </c:pt>
                <c:pt idx="12">
                  <c:v>5230</c:v>
                </c:pt>
                <c:pt idx="13">
                  <c:v>4920</c:v>
                </c:pt>
                <c:pt idx="14">
                  <c:v>5370</c:v>
                </c:pt>
                <c:pt idx="15">
                  <c:v>6350</c:v>
                </c:pt>
                <c:pt idx="16">
                  <c:v>8380</c:v>
                </c:pt>
                <c:pt idx="17">
                  <c:v>11150</c:v>
                </c:pt>
                <c:pt idx="18">
                  <c:v>11730</c:v>
                </c:pt>
                <c:pt idx="19">
                  <c:v>11320</c:v>
                </c:pt>
                <c:pt idx="20">
                  <c:v>11240</c:v>
                </c:pt>
                <c:pt idx="21">
                  <c:v>9260</c:v>
                </c:pt>
                <c:pt idx="22">
                  <c:v>10710</c:v>
                </c:pt>
                <c:pt idx="23">
                  <c:v>10770</c:v>
                </c:pt>
                <c:pt idx="24">
                  <c:v>11180</c:v>
                </c:pt>
                <c:pt idx="25">
                  <c:v>9570</c:v>
                </c:pt>
                <c:pt idx="26">
                  <c:v>9210</c:v>
                </c:pt>
                <c:pt idx="27">
                  <c:v>9040</c:v>
                </c:pt>
                <c:pt idx="28">
                  <c:v>8550</c:v>
                </c:pt>
                <c:pt idx="29">
                  <c:v>8380</c:v>
                </c:pt>
                <c:pt idx="30">
                  <c:v>7240</c:v>
                </c:pt>
                <c:pt idx="31">
                  <c:v>5380</c:v>
                </c:pt>
                <c:pt idx="32">
                  <c:v>2870</c:v>
                </c:pt>
                <c:pt idx="33">
                  <c:v>2420</c:v>
                </c:pt>
                <c:pt idx="34">
                  <c:v>2280</c:v>
                </c:pt>
                <c:pt idx="35">
                  <c:v>2240</c:v>
                </c:pt>
                <c:pt idx="36">
                  <c:v>2150</c:v>
                </c:pt>
                <c:pt idx="37">
                  <c:v>1940</c:v>
                </c:pt>
                <c:pt idx="38">
                  <c:v>2010</c:v>
                </c:pt>
                <c:pt idx="39">
                  <c:v>1800</c:v>
                </c:pt>
                <c:pt idx="40">
                  <c:v>1770</c:v>
                </c:pt>
                <c:pt idx="41">
                  <c:v>2000</c:v>
                </c:pt>
                <c:pt idx="42">
                  <c:v>2529</c:v>
                </c:pt>
                <c:pt idx="43">
                  <c:v>2427</c:v>
                </c:pt>
                <c:pt idx="44">
                  <c:v>2210</c:v>
                </c:pt>
                <c:pt idx="45">
                  <c:v>2391</c:v>
                </c:pt>
                <c:pt idx="46">
                  <c:v>2246</c:v>
                </c:pt>
                <c:pt idx="47">
                  <c:v>3431</c:v>
                </c:pt>
                <c:pt idx="48">
                  <c:v>4866</c:v>
                </c:pt>
                <c:pt idx="49">
                  <c:v>4324</c:v>
                </c:pt>
                <c:pt idx="50">
                  <c:v>3581</c:v>
                </c:pt>
                <c:pt idx="51">
                  <c:v>5060</c:v>
                </c:pt>
                <c:pt idx="52">
                  <c:v>6662</c:v>
                </c:pt>
                <c:pt idx="53">
                  <c:v>7804</c:v>
                </c:pt>
                <c:pt idx="54">
                  <c:v>6885</c:v>
                </c:pt>
                <c:pt idx="55">
                  <c:v>5799</c:v>
                </c:pt>
                <c:pt idx="56">
                  <c:v>5287</c:v>
                </c:pt>
                <c:pt idx="57">
                  <c:v>4792</c:v>
                </c:pt>
                <c:pt idx="58">
                  <c:v>4264</c:v>
                </c:pt>
                <c:pt idx="59">
                  <c:v>5380</c:v>
                </c:pt>
                <c:pt idx="60">
                  <c:v>4317</c:v>
                </c:pt>
                <c:pt idx="61">
                  <c:v>3002</c:v>
                </c:pt>
                <c:pt idx="62">
                  <c:v>2896</c:v>
                </c:pt>
                <c:pt idx="63">
                  <c:v>3261</c:v>
                </c:pt>
                <c:pt idx="64">
                  <c:v>4993</c:v>
                </c:pt>
                <c:pt idx="65">
                  <c:v>3020</c:v>
                </c:pt>
                <c:pt idx="66">
                  <c:v>2571</c:v>
                </c:pt>
              </c:numCache>
            </c:numRef>
          </c:val>
          <c:smooth val="0"/>
          <c:extLst>
            <c:ext xmlns:c16="http://schemas.microsoft.com/office/drawing/2014/chart" uri="{C3380CC4-5D6E-409C-BE32-E72D297353CC}">
              <c16:uniqueId val="{00000000-E5EC-45F7-9FDC-032EF4F833EB}"/>
            </c:ext>
          </c:extLst>
        </c:ser>
        <c:dLbls>
          <c:showLegendKey val="0"/>
          <c:showVal val="0"/>
          <c:showCatName val="0"/>
          <c:showSerName val="0"/>
          <c:showPercent val="0"/>
          <c:showBubbleSize val="0"/>
        </c:dLbls>
        <c:smooth val="0"/>
        <c:axId val="813616952"/>
        <c:axId val="813616592"/>
      </c:lineChart>
      <c:dateAx>
        <c:axId val="813616952"/>
        <c:scaling>
          <c:orientation val="minMax"/>
          <c:min val="43831"/>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3616592"/>
        <c:crosses val="autoZero"/>
        <c:auto val="1"/>
        <c:lblOffset val="100"/>
        <c:baseTimeUnit val="months"/>
        <c:majorUnit val="12"/>
        <c:majorTimeUnit val="months"/>
      </c:dateAx>
      <c:valAx>
        <c:axId val="81361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 per 40 ft Container</a:t>
                </a:r>
              </a:p>
            </c:rich>
          </c:tx>
          <c:layout>
            <c:manualLayout>
              <c:xMode val="edge"/>
              <c:yMode val="edge"/>
              <c:x val="8.5470085470085479E-3"/>
              <c:y val="0.1882527184101987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13616952"/>
        <c:crosses val="autoZero"/>
        <c:crossBetween val="between"/>
        <c:majorUnit val="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28318267395205"/>
          <c:y val="5.0925925925925923E-2"/>
          <c:w val="0.84371681732604797"/>
          <c:h val="0.72370740043369242"/>
        </c:manualLayout>
      </c:layout>
      <c:barChart>
        <c:barDir val="bar"/>
        <c:grouping val="stacked"/>
        <c:varyColors val="0"/>
        <c:ser>
          <c:idx val="2"/>
          <c:order val="0"/>
          <c:tx>
            <c:strRef>
              <c:f>Data_for_chart!$A$6</c:f>
              <c:strCache>
                <c:ptCount val="1"/>
                <c:pt idx="0">
                  <c:v>Other for-hire transportation</c:v>
                </c:pt>
              </c:strCache>
            </c:strRef>
          </c:tx>
          <c:spPr>
            <a:solidFill>
              <a:srgbClr val="7CC6D8"/>
            </a:solidFill>
            <a:ln>
              <a:noFill/>
            </a:ln>
            <a:effectLst/>
          </c:spPr>
          <c:invertIfNegative val="0"/>
          <c:cat>
            <c:strRef>
              <c:f>Data_for_chart!$B$3:$M$3</c:f>
              <c:strCache>
                <c:ptCount val="12"/>
                <c:pt idx="0">
                  <c:v>Financial services</c:v>
                </c:pt>
                <c:pt idx="1">
                  <c:v>Information</c:v>
                </c:pt>
                <c:pt idx="2">
                  <c:v>Education and health services</c:v>
                </c:pt>
                <c:pt idx="3">
                  <c:v>Leisure and hospitality</c:v>
                </c:pt>
                <c:pt idx="4">
                  <c:v>Government</c:v>
                </c:pt>
                <c:pt idx="5">
                  <c:v>Other services</c:v>
                </c:pt>
                <c:pt idx="6">
                  <c:v>Natural resources and mining</c:v>
                </c:pt>
                <c:pt idx="7">
                  <c:v>Manufacturing</c:v>
                </c:pt>
                <c:pt idx="8">
                  <c:v>Professional and business services</c:v>
                </c:pt>
                <c:pt idx="9">
                  <c:v>Construction</c:v>
                </c:pt>
                <c:pt idx="10">
                  <c:v>Utilities</c:v>
                </c:pt>
                <c:pt idx="11">
                  <c:v>Wholesale and retail trade</c:v>
                </c:pt>
              </c:strCache>
            </c:strRef>
          </c:cat>
          <c:val>
            <c:numRef>
              <c:f>Data_for_chart!$B$6:$M$6</c:f>
              <c:numCache>
                <c:formatCode>0.00</c:formatCode>
                <c:ptCount val="12"/>
                <c:pt idx="0">
                  <c:v>0.45144859018807443</c:v>
                </c:pt>
                <c:pt idx="1">
                  <c:v>0.6618005855562783</c:v>
                </c:pt>
                <c:pt idx="2">
                  <c:v>0.75028336264134909</c:v>
                </c:pt>
                <c:pt idx="3">
                  <c:v>0.59890867473313658</c:v>
                </c:pt>
                <c:pt idx="4">
                  <c:v>1.0677219536567151</c:v>
                </c:pt>
                <c:pt idx="5">
                  <c:v>0.23920822243232365</c:v>
                </c:pt>
                <c:pt idx="6">
                  <c:v>0.82538070296451804</c:v>
                </c:pt>
                <c:pt idx="7">
                  <c:v>0.66477427666479161</c:v>
                </c:pt>
                <c:pt idx="8">
                  <c:v>0.79504357089817734</c:v>
                </c:pt>
                <c:pt idx="9">
                  <c:v>7.0573745918309505E-2</c:v>
                </c:pt>
                <c:pt idx="10">
                  <c:v>3.3962354024594568</c:v>
                </c:pt>
                <c:pt idx="11">
                  <c:v>4.0426417886065984</c:v>
                </c:pt>
              </c:numCache>
            </c:numRef>
          </c:val>
          <c:extLst>
            <c:ext xmlns:c16="http://schemas.microsoft.com/office/drawing/2014/chart" uri="{C3380CC4-5D6E-409C-BE32-E72D297353CC}">
              <c16:uniqueId val="{00000000-C8E4-4687-8ACB-A5900D309B06}"/>
            </c:ext>
          </c:extLst>
        </c:ser>
        <c:ser>
          <c:idx val="1"/>
          <c:order val="1"/>
          <c:tx>
            <c:strRef>
              <c:f>Data_for_chart!$A$5</c:f>
              <c:strCache>
                <c:ptCount val="1"/>
                <c:pt idx="0">
                  <c:v>For-hire air, rail, water, truck transportation</c:v>
                </c:pt>
              </c:strCache>
            </c:strRef>
          </c:tx>
          <c:spPr>
            <a:solidFill>
              <a:srgbClr val="2E3192"/>
            </a:solidFill>
            <a:ln>
              <a:noFill/>
            </a:ln>
            <a:effectLst/>
          </c:spPr>
          <c:invertIfNegative val="0"/>
          <c:cat>
            <c:strRef>
              <c:f>Data_for_chart!$B$3:$M$3</c:f>
              <c:strCache>
                <c:ptCount val="12"/>
                <c:pt idx="0">
                  <c:v>Financial services</c:v>
                </c:pt>
                <c:pt idx="1">
                  <c:v>Information</c:v>
                </c:pt>
                <c:pt idx="2">
                  <c:v>Education and health services</c:v>
                </c:pt>
                <c:pt idx="3">
                  <c:v>Leisure and hospitality</c:v>
                </c:pt>
                <c:pt idx="4">
                  <c:v>Government</c:v>
                </c:pt>
                <c:pt idx="5">
                  <c:v>Other services</c:v>
                </c:pt>
                <c:pt idx="6">
                  <c:v>Natural resources and mining</c:v>
                </c:pt>
                <c:pt idx="7">
                  <c:v>Manufacturing</c:v>
                </c:pt>
                <c:pt idx="8">
                  <c:v>Professional and business services</c:v>
                </c:pt>
                <c:pt idx="9">
                  <c:v>Construction</c:v>
                </c:pt>
                <c:pt idx="10">
                  <c:v>Utilities</c:v>
                </c:pt>
                <c:pt idx="11">
                  <c:v>Wholesale and retail trade</c:v>
                </c:pt>
              </c:strCache>
            </c:strRef>
          </c:cat>
          <c:val>
            <c:numRef>
              <c:f>Data_for_chart!$B$5:$M$5</c:f>
              <c:numCache>
                <c:formatCode>0.00</c:formatCode>
                <c:ptCount val="12"/>
                <c:pt idx="0">
                  <c:v>0.26347224321999624</c:v>
                </c:pt>
                <c:pt idx="1">
                  <c:v>0.31302862719583535</c:v>
                </c:pt>
                <c:pt idx="2">
                  <c:v>0.386377411326219</c:v>
                </c:pt>
                <c:pt idx="3">
                  <c:v>0.47523621919882686</c:v>
                </c:pt>
                <c:pt idx="4">
                  <c:v>1.055126853338725</c:v>
                </c:pt>
                <c:pt idx="5">
                  <c:v>0.32542869130351998</c:v>
                </c:pt>
                <c:pt idx="6">
                  <c:v>1.7889438856337179</c:v>
                </c:pt>
                <c:pt idx="7">
                  <c:v>2.189624892888709</c:v>
                </c:pt>
                <c:pt idx="8">
                  <c:v>0.41815998845825691</c:v>
                </c:pt>
                <c:pt idx="9">
                  <c:v>1.7568487323464363</c:v>
                </c:pt>
                <c:pt idx="10">
                  <c:v>0.8413581766074173</c:v>
                </c:pt>
                <c:pt idx="11">
                  <c:v>0.63087142764795179</c:v>
                </c:pt>
              </c:numCache>
            </c:numRef>
          </c:val>
          <c:extLst>
            <c:ext xmlns:c16="http://schemas.microsoft.com/office/drawing/2014/chart" uri="{C3380CC4-5D6E-409C-BE32-E72D297353CC}">
              <c16:uniqueId val="{00000001-C8E4-4687-8ACB-A5900D309B06}"/>
            </c:ext>
          </c:extLst>
        </c:ser>
        <c:ser>
          <c:idx val="0"/>
          <c:order val="2"/>
          <c:tx>
            <c:strRef>
              <c:f>Data_for_chart!$A$4</c:f>
              <c:strCache>
                <c:ptCount val="1"/>
                <c:pt idx="0">
                  <c:v>In-house air, rail, water, truck transportation</c:v>
                </c:pt>
              </c:strCache>
            </c:strRef>
          </c:tx>
          <c:spPr>
            <a:solidFill>
              <a:srgbClr val="F79646"/>
            </a:solidFill>
            <a:ln>
              <a:noFill/>
            </a:ln>
            <a:effectLst/>
          </c:spPr>
          <c:invertIfNegative val="0"/>
          <c:cat>
            <c:strRef>
              <c:f>Data_for_chart!$B$3:$M$3</c:f>
              <c:strCache>
                <c:ptCount val="12"/>
                <c:pt idx="0">
                  <c:v>Financial services</c:v>
                </c:pt>
                <c:pt idx="1">
                  <c:v>Information</c:v>
                </c:pt>
                <c:pt idx="2">
                  <c:v>Education and health services</c:v>
                </c:pt>
                <c:pt idx="3">
                  <c:v>Leisure and hospitality</c:v>
                </c:pt>
                <c:pt idx="4">
                  <c:v>Government</c:v>
                </c:pt>
                <c:pt idx="5">
                  <c:v>Other services</c:v>
                </c:pt>
                <c:pt idx="6">
                  <c:v>Natural resources and mining</c:v>
                </c:pt>
                <c:pt idx="7">
                  <c:v>Manufacturing</c:v>
                </c:pt>
                <c:pt idx="8">
                  <c:v>Professional and business services</c:v>
                </c:pt>
                <c:pt idx="9">
                  <c:v>Construction</c:v>
                </c:pt>
                <c:pt idx="10">
                  <c:v>Utilities</c:v>
                </c:pt>
                <c:pt idx="11">
                  <c:v>Wholesale and retail trade</c:v>
                </c:pt>
              </c:strCache>
            </c:strRef>
          </c:cat>
          <c:val>
            <c:numRef>
              <c:f>Data_for_chart!$B$4:$M$4</c:f>
              <c:numCache>
                <c:formatCode>0.00</c:formatCode>
                <c:ptCount val="12"/>
                <c:pt idx="0">
                  <c:v>0.378282687557292</c:v>
                </c:pt>
                <c:pt idx="1">
                  <c:v>0.17346064709860598</c:v>
                </c:pt>
                <c:pt idx="2">
                  <c:v>1.0648923074218681</c:v>
                </c:pt>
                <c:pt idx="3">
                  <c:v>1.4222766483579035</c:v>
                </c:pt>
                <c:pt idx="4">
                  <c:v>0.78708223555125723</c:v>
                </c:pt>
                <c:pt idx="5">
                  <c:v>3.3116652885545719</c:v>
                </c:pt>
                <c:pt idx="6">
                  <c:v>1.6578158825997533</c:v>
                </c:pt>
                <c:pt idx="7">
                  <c:v>1.6313236723362501</c:v>
                </c:pt>
                <c:pt idx="8">
                  <c:v>3.3144262625269412</c:v>
                </c:pt>
                <c:pt idx="9">
                  <c:v>2.7081196140347998</c:v>
                </c:pt>
                <c:pt idx="10">
                  <c:v>0.50782937916873094</c:v>
                </c:pt>
                <c:pt idx="11">
                  <c:v>4.3730469983649103</c:v>
                </c:pt>
              </c:numCache>
            </c:numRef>
          </c:val>
          <c:extLst>
            <c:ext xmlns:c16="http://schemas.microsoft.com/office/drawing/2014/chart" uri="{C3380CC4-5D6E-409C-BE32-E72D297353CC}">
              <c16:uniqueId val="{00000002-C8E4-4687-8ACB-A5900D309B06}"/>
            </c:ext>
          </c:extLst>
        </c:ser>
        <c:dLbls>
          <c:showLegendKey val="0"/>
          <c:showVal val="0"/>
          <c:showCatName val="0"/>
          <c:showSerName val="0"/>
          <c:showPercent val="0"/>
          <c:showBubbleSize val="0"/>
        </c:dLbls>
        <c:gapWidth val="150"/>
        <c:overlap val="100"/>
        <c:axId val="463951544"/>
        <c:axId val="501514016"/>
      </c:barChart>
      <c:catAx>
        <c:axId val="463951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501514016"/>
        <c:crosses val="autoZero"/>
        <c:auto val="1"/>
        <c:lblAlgn val="ctr"/>
        <c:lblOffset val="100"/>
        <c:noMultiLvlLbl val="0"/>
      </c:catAx>
      <c:valAx>
        <c:axId val="501514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Gill Sans MT" panose="020B0502020104020203" pitchFamily="34" charset="0"/>
                    <a:ea typeface="+mn-ea"/>
                    <a:cs typeface="+mn-cs"/>
                  </a:defRPr>
                </a:pPr>
                <a:r>
                  <a:rPr lang="en-US" b="1" dirty="0"/>
                  <a:t>Cents required per dollar of output</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463951544"/>
        <c:crosses val="autoZero"/>
        <c:crossBetween val="between"/>
      </c:valAx>
      <c:spPr>
        <a:noFill/>
        <a:ln>
          <a:noFill/>
        </a:ln>
        <a:effectLst/>
      </c:spPr>
    </c:plotArea>
    <c:legend>
      <c:legendPos val="b"/>
      <c:layout>
        <c:manualLayout>
          <c:xMode val="edge"/>
          <c:yMode val="edge"/>
          <c:x val="0.53592763995370418"/>
          <c:y val="0.4649063965188317"/>
          <c:w val="0.4382364344337818"/>
          <c:h val="0.221675529387829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Gill Sans MT" panose="020B0502020104020203"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56649168853896"/>
          <c:y val="3.899205960586604E-2"/>
          <c:w val="0.84999976415014877"/>
          <c:h val="0.68883787058899015"/>
        </c:manualLayout>
      </c:layout>
      <c:barChart>
        <c:barDir val="bar"/>
        <c:grouping val="stacked"/>
        <c:varyColors val="0"/>
        <c:ser>
          <c:idx val="0"/>
          <c:order val="0"/>
          <c:tx>
            <c:v>For-hire transportation</c:v>
          </c:tx>
          <c:spPr>
            <a:solidFill>
              <a:schemeClr val="accent5"/>
            </a:solidFill>
          </c:spPr>
          <c:invertIfNegative val="0"/>
          <c:dPt>
            <c:idx val="0"/>
            <c:invertIfNegative val="0"/>
            <c:bubble3D val="0"/>
            <c:spPr>
              <a:solidFill>
                <a:schemeClr val="accent5"/>
              </a:solidFill>
              <a:ln>
                <a:solidFill>
                  <a:schemeClr val="accent6"/>
                </a:solidFill>
              </a:ln>
            </c:spPr>
            <c:extLst>
              <c:ext xmlns:c16="http://schemas.microsoft.com/office/drawing/2014/chart" uri="{C3380CC4-5D6E-409C-BE32-E72D297353CC}">
                <c16:uniqueId val="{00000001-CB22-43FC-9992-D7EC504F9495}"/>
              </c:ext>
            </c:extLst>
          </c:dPt>
          <c:dLbls>
            <c:dLbl>
              <c:idx val="0"/>
              <c:delete val="1"/>
              <c:extLst>
                <c:ext xmlns:c15="http://schemas.microsoft.com/office/drawing/2012/chart" uri="{CE6537A1-D6FC-4f65-9D91-7224C49458BB}"/>
                <c:ext xmlns:c16="http://schemas.microsoft.com/office/drawing/2014/chart" uri="{C3380CC4-5D6E-409C-BE32-E72D297353CC}">
                  <c16:uniqueId val="{00000001-CB22-43FC-9992-D7EC504F9495}"/>
                </c:ext>
              </c:extLst>
            </c:dLbl>
            <c:dLbl>
              <c:idx val="1"/>
              <c:delete val="1"/>
              <c:extLst>
                <c:ext xmlns:c15="http://schemas.microsoft.com/office/drawing/2012/chart" uri="{CE6537A1-D6FC-4f65-9D91-7224C49458BB}"/>
                <c:ext xmlns:c16="http://schemas.microsoft.com/office/drawing/2014/chart" uri="{C3380CC4-5D6E-409C-BE32-E72D297353CC}">
                  <c16:uniqueId val="{00000002-CB22-43FC-9992-D7EC504F9495}"/>
                </c:ext>
              </c:extLst>
            </c:dLbl>
            <c:dLbl>
              <c:idx val="2"/>
              <c:delete val="1"/>
              <c:extLst>
                <c:ext xmlns:c15="http://schemas.microsoft.com/office/drawing/2012/chart" uri="{CE6537A1-D6FC-4f65-9D91-7224C49458BB}"/>
                <c:ext xmlns:c16="http://schemas.microsoft.com/office/drawing/2014/chart" uri="{C3380CC4-5D6E-409C-BE32-E72D297353CC}">
                  <c16:uniqueId val="{00000003-CB22-43FC-9992-D7EC504F9495}"/>
                </c:ext>
              </c:extLst>
            </c:dLbl>
            <c:dLbl>
              <c:idx val="4"/>
              <c:layout>
                <c:manualLayout>
                  <c:x val="1.4650662452197866E-3"/>
                  <c:y val="-4.0050107372942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22-43FC-9992-D7EC504F9495}"/>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Data_for_chart!$B$4:$B$9</c:f>
              <c:strCache>
                <c:ptCount val="6"/>
                <c:pt idx="0">
                  <c:v>Households</c:v>
                </c:pt>
                <c:pt idx="1">
                  <c:v>Water</c:v>
                </c:pt>
                <c:pt idx="2">
                  <c:v>Rail</c:v>
                </c:pt>
                <c:pt idx="3">
                  <c:v>Air</c:v>
                </c:pt>
                <c:pt idx="4">
                  <c:v>Other</c:v>
                </c:pt>
                <c:pt idx="5">
                  <c:v>Truck</c:v>
                </c:pt>
              </c:strCache>
            </c:strRef>
          </c:cat>
          <c:val>
            <c:numRef>
              <c:f>Data_for_chart!$C$16:$C$21</c:f>
              <c:numCache>
                <c:formatCode>_("$"* #,##0.0_);_("$"* \(#,##0.0\);_("$"* "-"??_);_(@_)</c:formatCode>
                <c:ptCount val="6"/>
                <c:pt idx="1">
                  <c:v>21.981000000000002</c:v>
                </c:pt>
                <c:pt idx="2">
                  <c:v>51.719000000000001</c:v>
                </c:pt>
                <c:pt idx="3">
                  <c:v>164.07499999999999</c:v>
                </c:pt>
                <c:pt idx="4">
                  <c:v>453.72699999999998</c:v>
                </c:pt>
                <c:pt idx="5">
                  <c:v>244.03399999999999</c:v>
                </c:pt>
              </c:numCache>
            </c:numRef>
          </c:val>
          <c:extLst>
            <c:ext xmlns:c16="http://schemas.microsoft.com/office/drawing/2014/chart" uri="{C3380CC4-5D6E-409C-BE32-E72D297353CC}">
              <c16:uniqueId val="{00000005-CB22-43FC-9992-D7EC504F9495}"/>
            </c:ext>
          </c:extLst>
        </c:ser>
        <c:ser>
          <c:idx val="1"/>
          <c:order val="1"/>
          <c:tx>
            <c:v>In-house transportation</c:v>
          </c:tx>
          <c:spPr>
            <a:solidFill>
              <a:schemeClr val="accent6"/>
            </a:solidFill>
          </c:spPr>
          <c:invertIfNegative val="0"/>
          <c:dPt>
            <c:idx val="0"/>
            <c:invertIfNegative val="0"/>
            <c:bubble3D val="0"/>
            <c:spPr>
              <a:solidFill>
                <a:schemeClr val="accent6"/>
              </a:solidFill>
              <a:ln>
                <a:solidFill>
                  <a:schemeClr val="accent6"/>
                </a:solidFill>
              </a:ln>
            </c:spPr>
            <c:extLst>
              <c:ext xmlns:c16="http://schemas.microsoft.com/office/drawing/2014/chart" uri="{C3380CC4-5D6E-409C-BE32-E72D297353CC}">
                <c16:uniqueId val="{00000007-CB22-43FC-9992-D7EC504F9495}"/>
              </c:ext>
            </c:extLst>
          </c:dPt>
          <c:dLbls>
            <c:dLbl>
              <c:idx val="1"/>
              <c:delete val="1"/>
              <c:extLst>
                <c:ext xmlns:c15="http://schemas.microsoft.com/office/drawing/2012/chart" uri="{CE6537A1-D6FC-4f65-9D91-7224C49458BB}"/>
                <c:ext xmlns:c16="http://schemas.microsoft.com/office/drawing/2014/chart" uri="{C3380CC4-5D6E-409C-BE32-E72D297353CC}">
                  <c16:uniqueId val="{00000008-CB22-43FC-9992-D7EC504F9495}"/>
                </c:ext>
              </c:extLst>
            </c:dLbl>
            <c:dLbl>
              <c:idx val="2"/>
              <c:delete val="1"/>
              <c:extLst>
                <c:ext xmlns:c15="http://schemas.microsoft.com/office/drawing/2012/chart" uri="{CE6537A1-D6FC-4f65-9D91-7224C49458BB}"/>
                <c:ext xmlns:c16="http://schemas.microsoft.com/office/drawing/2014/chart" uri="{C3380CC4-5D6E-409C-BE32-E72D297353CC}">
                  <c16:uniqueId val="{00000009-CB22-43FC-9992-D7EC504F9495}"/>
                </c:ext>
              </c:extLst>
            </c:dLbl>
            <c:dLbl>
              <c:idx val="4"/>
              <c:delete val="1"/>
              <c:extLst>
                <c:ext xmlns:c15="http://schemas.microsoft.com/office/drawing/2012/chart" uri="{CE6537A1-D6FC-4f65-9D91-7224C49458BB}"/>
                <c:ext xmlns:c16="http://schemas.microsoft.com/office/drawing/2014/chart" uri="{C3380CC4-5D6E-409C-BE32-E72D297353CC}">
                  <c16:uniqueId val="{0000000A-CB22-43FC-9992-D7EC504F9495}"/>
                </c:ext>
              </c:extLst>
            </c:dLbl>
            <c:numFmt formatCode="_(&quot;$&quot;* #,##0.0_);_(&quot;$&quot;* \(#,##0.0\);_(&quot;$&quot;* &quot;-&quot;??_);_(@_)" sourceLinked="0"/>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Data_for_chart!$B$4:$B$9</c:f>
              <c:strCache>
                <c:ptCount val="6"/>
                <c:pt idx="0">
                  <c:v>Households</c:v>
                </c:pt>
                <c:pt idx="1">
                  <c:v>Water</c:v>
                </c:pt>
                <c:pt idx="2">
                  <c:v>Rail</c:v>
                </c:pt>
                <c:pt idx="3">
                  <c:v>Air</c:v>
                </c:pt>
                <c:pt idx="4">
                  <c:v>Other</c:v>
                </c:pt>
                <c:pt idx="5">
                  <c:v>Truck</c:v>
                </c:pt>
              </c:strCache>
            </c:strRef>
          </c:cat>
          <c:val>
            <c:numRef>
              <c:f>Data_for_chart!$C$10:$C$15</c:f>
              <c:numCache>
                <c:formatCode>_("$"* #,##0.0_);_("$"* \(#,##0.0\);_("$"* "-"??_);_(@_)</c:formatCode>
                <c:ptCount val="6"/>
                <c:pt idx="1">
                  <c:v>3.6717460588845903</c:v>
                </c:pt>
                <c:pt idx="2">
                  <c:v>0.15170165237756</c:v>
                </c:pt>
                <c:pt idx="3">
                  <c:v>21.247264781884201</c:v>
                </c:pt>
                <c:pt idx="5">
                  <c:v>367.52380136416997</c:v>
                </c:pt>
              </c:numCache>
            </c:numRef>
          </c:val>
          <c:extLst>
            <c:ext xmlns:c16="http://schemas.microsoft.com/office/drawing/2014/chart" uri="{C3380CC4-5D6E-409C-BE32-E72D297353CC}">
              <c16:uniqueId val="{0000000B-CB22-43FC-9992-D7EC504F9495}"/>
            </c:ext>
          </c:extLst>
        </c:ser>
        <c:ser>
          <c:idx val="2"/>
          <c:order val="2"/>
          <c:tx>
            <c:v>Household transportation</c:v>
          </c:tx>
          <c:spPr>
            <a:solidFill>
              <a:schemeClr val="accent4"/>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Data_for_chart!$B$4:$B$9</c:f>
              <c:strCache>
                <c:ptCount val="6"/>
                <c:pt idx="0">
                  <c:v>Households</c:v>
                </c:pt>
                <c:pt idx="1">
                  <c:v>Water</c:v>
                </c:pt>
                <c:pt idx="2">
                  <c:v>Rail</c:v>
                </c:pt>
                <c:pt idx="3">
                  <c:v>Air</c:v>
                </c:pt>
                <c:pt idx="4">
                  <c:v>Other</c:v>
                </c:pt>
                <c:pt idx="5">
                  <c:v>Truck</c:v>
                </c:pt>
              </c:strCache>
            </c:strRef>
          </c:cat>
          <c:val>
            <c:numRef>
              <c:f>Data_for_chart!$C$4:$C$9</c:f>
              <c:numCache>
                <c:formatCode>General</c:formatCode>
                <c:ptCount val="6"/>
                <c:pt idx="0" formatCode="_(&quot;$&quot;* #,##0.0_);_(&quot;$&quot;* \(#,##0.0\);_(&quot;$&quot;* &quot;-&quot;??_);_(@_)">
                  <c:v>498.34100000000001</c:v>
                </c:pt>
              </c:numCache>
            </c:numRef>
          </c:val>
          <c:extLst>
            <c:ext xmlns:c16="http://schemas.microsoft.com/office/drawing/2014/chart" uri="{C3380CC4-5D6E-409C-BE32-E72D297353CC}">
              <c16:uniqueId val="{0000000C-CB22-43FC-9992-D7EC504F9495}"/>
            </c:ext>
          </c:extLst>
        </c:ser>
        <c:dLbls>
          <c:showLegendKey val="0"/>
          <c:showVal val="0"/>
          <c:showCatName val="0"/>
          <c:showSerName val="0"/>
          <c:showPercent val="0"/>
          <c:showBubbleSize val="0"/>
        </c:dLbls>
        <c:gapWidth val="39"/>
        <c:overlap val="100"/>
        <c:axId val="106731008"/>
        <c:axId val="106732544"/>
      </c:barChart>
      <c:catAx>
        <c:axId val="106731008"/>
        <c:scaling>
          <c:orientation val="minMax"/>
        </c:scaling>
        <c:delete val="0"/>
        <c:axPos val="l"/>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323A45">
                    <a:tint val="75000"/>
                    <a:shade val="95000"/>
                    <a:satMod val="105000"/>
                  </a:srgbClr>
                </a:solidFill>
                <a:prstDash val="solid"/>
                <a:round/>
              </a14:hiddenLine>
            </a:ext>
          </a:extLst>
        </c:spPr>
        <c:crossAx val="106732544"/>
        <c:crosses val="autoZero"/>
        <c:auto val="0"/>
        <c:lblAlgn val="ctr"/>
        <c:lblOffset val="100"/>
        <c:noMultiLvlLbl val="0"/>
      </c:catAx>
      <c:valAx>
        <c:axId val="106732544"/>
        <c:scaling>
          <c:orientation val="minMax"/>
          <c:max val="600"/>
          <c:min val="0"/>
        </c:scaling>
        <c:delete val="0"/>
        <c:axPos val="b"/>
        <c:title>
          <c:tx>
            <c:rich>
              <a:bodyPr/>
              <a:lstStyle/>
              <a:p>
                <a:pPr>
                  <a:defRPr/>
                </a:pPr>
                <a:r>
                  <a:rPr lang="en-US" dirty="0"/>
                  <a:t>Billions</a:t>
                </a:r>
              </a:p>
            </c:rich>
          </c:tx>
          <c:overlay val="0"/>
        </c:title>
        <c:numFmt formatCode="#,##0" sourceLinked="0"/>
        <c:majorTickMark val="out"/>
        <c:minorTickMark val="none"/>
        <c:tickLblPos val="nextTo"/>
        <c:crossAx val="106731008"/>
        <c:crosses val="autoZero"/>
        <c:crossBetween val="between"/>
      </c:valAx>
      <c:spPr>
        <a:noFill/>
        <a:ln w="25400">
          <a:noFill/>
        </a:ln>
      </c:spPr>
    </c:plotArea>
    <c:legend>
      <c:legendPos val="b"/>
      <c:overlay val="0"/>
    </c:legend>
    <c:plotVisOnly val="1"/>
    <c:dispBlanksAs val="gap"/>
    <c:showDLblsOverMax val="0"/>
  </c:chart>
  <c:spPr>
    <a:solidFill>
      <a:schemeClr val="bg1"/>
    </a:solidFill>
    <a:ln w="9525">
      <a:noFill/>
    </a:ln>
  </c:spPr>
  <c:txPr>
    <a:bodyPr/>
    <a:lstStyle/>
    <a:p>
      <a:pPr>
        <a:defRPr sz="1100">
          <a:latin typeface="Gill Sans MT" panose="020B0502020104020203"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0.00945</cdr:x>
      <cdr:y>0.72786</cdr:y>
    </cdr:from>
    <cdr:to>
      <cdr:x>0.10233</cdr:x>
      <cdr:y>0.93099</cdr:y>
    </cdr:to>
    <cdr:sp macro="" textlink="">
      <cdr:nvSpPr>
        <cdr:cNvPr id="10" name="TextBox 1">
          <a:extLst xmlns:a="http://schemas.openxmlformats.org/drawingml/2006/main">
            <a:ext uri="{FF2B5EF4-FFF2-40B4-BE49-F238E27FC236}">
              <a16:creationId xmlns:a16="http://schemas.microsoft.com/office/drawing/2014/main" id="{29392E6B-685B-4A2B-94E2-EB6DAA032FD5}"/>
            </a:ext>
          </a:extLst>
        </cdr:cNvPr>
        <cdr:cNvSpPr txBox="1"/>
      </cdr:nvSpPr>
      <cdr:spPr>
        <a:xfrm xmlns:a="http://schemas.openxmlformats.org/drawingml/2006/main">
          <a:off x="81786" y="4548199"/>
          <a:ext cx="803872" cy="1269304"/>
        </a:xfrm>
        <a:prstGeom xmlns:a="http://schemas.openxmlformats.org/drawingml/2006/main" prst="rect">
          <a:avLst/>
        </a:prstGeom>
      </cdr:spPr>
      <cdr:txBody>
        <a:bodyPr xmlns:a="http://schemas.openxmlformats.org/drawingml/2006/main" wrap="none" rtlCol="0" anchor="t"/>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endParaRPr lang="en-US"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395" tIns="45697" rIns="91395" bIns="45697" rtlCol="0"/>
          <a:lstStyle>
            <a:lvl1pPr algn="l">
              <a:defRPr sz="1200"/>
            </a:lvl1pPr>
          </a:lstStyle>
          <a:p>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1395" tIns="45697" rIns="91395" bIns="45697" rtlCol="0"/>
          <a:lstStyle>
            <a:lvl1pPr algn="r">
              <a:defRPr sz="1200"/>
            </a:lvl1pPr>
          </a:lstStyle>
          <a:p>
            <a:fld id="{533BFED4-D747-4629-B8B8-89DA826920D1}" type="datetimeFigureOut">
              <a:rPr lang="en-US" smtClean="0"/>
              <a:t>9/10/2025</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395" tIns="45697" rIns="91395" bIns="4569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1395" tIns="45697" rIns="91395" bIns="45697" rtlCol="0" anchor="b"/>
          <a:lstStyle>
            <a:lvl1pPr algn="r">
              <a:defRPr sz="1200"/>
            </a:lvl1pPr>
          </a:lstStyle>
          <a:p>
            <a:fld id="{2C0786DA-5783-4AC6-8571-2E3F6B74DF24}" type="slidenum">
              <a:rPr lang="en-US" smtClean="0"/>
              <a:t>‹#›</a:t>
            </a:fld>
            <a:endParaRPr lang="en-US" dirty="0"/>
          </a:p>
        </p:txBody>
      </p:sp>
    </p:spTree>
    <p:extLst>
      <p:ext uri="{BB962C8B-B14F-4D97-AF65-F5344CB8AC3E}">
        <p14:creationId xmlns:p14="http://schemas.microsoft.com/office/powerpoint/2010/main" val="2384631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32" tIns="46566" rIns="93132" bIns="46566"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32" tIns="46566" rIns="93132" bIns="46566" rtlCol="0"/>
          <a:lstStyle>
            <a:lvl1pPr algn="r">
              <a:defRPr sz="1200"/>
            </a:lvl1pPr>
          </a:lstStyle>
          <a:p>
            <a:fld id="{D8E0BC38-09EC-4E93-BF5A-87BED6EFBFBF}" type="datetimeFigureOut">
              <a:rPr lang="en-US" smtClean="0"/>
              <a:t>9/10/2025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2" tIns="46566" rIns="93132" bIns="4656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32" tIns="46566" rIns="93132" bIns="465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32" tIns="46566" rIns="93132" bIns="465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32" tIns="46566" rIns="93132" bIns="46566" rtlCol="0" anchor="b"/>
          <a:lstStyle>
            <a:lvl1pPr algn="r">
              <a:defRPr sz="1200"/>
            </a:lvl1pPr>
          </a:lstStyle>
          <a:p>
            <a:fld id="{E38F025D-073B-466B-8858-5F7077094210}" type="slidenum">
              <a:rPr lang="en-US" smtClean="0"/>
              <a:t>‹#›</a:t>
            </a:fld>
            <a:endParaRPr lang="en-US" dirty="0"/>
          </a:p>
        </p:txBody>
      </p:sp>
    </p:spTree>
    <p:extLst>
      <p:ext uri="{BB962C8B-B14F-4D97-AF65-F5344CB8AC3E}">
        <p14:creationId xmlns:p14="http://schemas.microsoft.com/office/powerpoint/2010/main" val="417228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US Department of Transportation (USDOT) Bureau of Transportation Statistics (BTS)</a:t>
            </a:r>
          </a:p>
          <a:p>
            <a:r>
              <a:rPr lang="en-US" dirty="0"/>
              <a:t>BTS produces both passenger and freight data products</a:t>
            </a:r>
          </a:p>
          <a:p>
            <a:r>
              <a:rPr lang="en-US" dirty="0"/>
              <a:t>Today’s focus: Freight data products used in modeling</a:t>
            </a:r>
          </a:p>
        </p:txBody>
      </p:sp>
      <p:sp>
        <p:nvSpPr>
          <p:cNvPr id="4" name="Slide Number Placeholder 3"/>
          <p:cNvSpPr>
            <a:spLocks noGrp="1"/>
          </p:cNvSpPr>
          <p:nvPr>
            <p:ph type="sldNum" sz="quarter" idx="10"/>
          </p:nvPr>
        </p:nvSpPr>
        <p:spPr/>
        <p:txBody>
          <a:bodyPr/>
          <a:lstStyle/>
          <a:p>
            <a:pPr>
              <a:defRPr/>
            </a:pPr>
            <a:fld id="{6A4942C6-2980-4954-AAFB-25085DAA96D2}"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79327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F025D-073B-466B-8858-5F7077094210}" type="slidenum">
              <a:rPr lang="en-US" smtClean="0"/>
              <a:t>21</a:t>
            </a:fld>
            <a:endParaRPr lang="en-US" dirty="0"/>
          </a:p>
        </p:txBody>
      </p:sp>
    </p:spTree>
    <p:extLst>
      <p:ext uri="{BB962C8B-B14F-4D97-AF65-F5344CB8AC3E}">
        <p14:creationId xmlns:p14="http://schemas.microsoft.com/office/powerpoint/2010/main" val="56126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38F025D-073B-466B-8858-5F7077094210}" type="slidenum">
              <a:rPr lang="en-US" smtClean="0"/>
              <a:pPr/>
              <a:t>23</a:t>
            </a:fld>
            <a:endParaRPr lang="en-US" dirty="0"/>
          </a:p>
        </p:txBody>
      </p:sp>
    </p:spTree>
    <p:extLst>
      <p:ext uri="{BB962C8B-B14F-4D97-AF65-F5344CB8AC3E}">
        <p14:creationId xmlns:p14="http://schemas.microsoft.com/office/powerpoint/2010/main" val="292165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BE51F-D79F-4D3F-BA84-F659DAA23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279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BE51F-D79F-4D3F-BA84-F659DAA238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59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F797CE-3172-47CD-942F-E0620AD3AF59}" type="slidenum">
              <a:rPr lang="en-US" smtClean="0"/>
              <a:t>3</a:t>
            </a:fld>
            <a:endParaRPr lang="en-US" dirty="0"/>
          </a:p>
        </p:txBody>
      </p:sp>
    </p:spTree>
    <p:extLst>
      <p:ext uri="{BB962C8B-B14F-4D97-AF65-F5344CB8AC3E}">
        <p14:creationId xmlns:p14="http://schemas.microsoft.com/office/powerpoint/2010/main" val="143759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025D-073B-466B-8858-5F7077094210}" type="slidenum">
              <a:rPr lang="en-US" smtClean="0"/>
              <a:t>4</a:t>
            </a:fld>
            <a:endParaRPr lang="en-US" dirty="0"/>
          </a:p>
        </p:txBody>
      </p:sp>
    </p:spTree>
    <p:extLst>
      <p:ext uri="{BB962C8B-B14F-4D97-AF65-F5344CB8AC3E}">
        <p14:creationId xmlns:p14="http://schemas.microsoft.com/office/powerpoint/2010/main" val="166815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0000"/>
              </a:solidFill>
            </a:endParaRPr>
          </a:p>
        </p:txBody>
      </p:sp>
      <p:sp>
        <p:nvSpPr>
          <p:cNvPr id="4" name="Slide Number Placeholder 3"/>
          <p:cNvSpPr>
            <a:spLocks noGrp="1"/>
          </p:cNvSpPr>
          <p:nvPr>
            <p:ph type="sldNum" sz="quarter" idx="5"/>
          </p:nvPr>
        </p:nvSpPr>
        <p:spPr/>
        <p:txBody>
          <a:bodyPr/>
          <a:lstStyle/>
          <a:p>
            <a:fld id="{E38F025D-073B-466B-8858-5F7077094210}" type="slidenum">
              <a:rPr lang="en-US" smtClean="0"/>
              <a:t>6</a:t>
            </a:fld>
            <a:endParaRPr lang="en-US" dirty="0"/>
          </a:p>
        </p:txBody>
      </p:sp>
    </p:spTree>
    <p:extLst>
      <p:ext uri="{BB962C8B-B14F-4D97-AF65-F5344CB8AC3E}">
        <p14:creationId xmlns:p14="http://schemas.microsoft.com/office/powerpoint/2010/main" val="34060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Highway assignment ~mid-2027; multimodal may be later</a:t>
            </a:r>
          </a:p>
        </p:txBody>
      </p:sp>
      <p:sp>
        <p:nvSpPr>
          <p:cNvPr id="4" name="Slide Number Placeholder 3"/>
          <p:cNvSpPr>
            <a:spLocks noGrp="1"/>
          </p:cNvSpPr>
          <p:nvPr>
            <p:ph type="sldNum" sz="quarter" idx="5"/>
          </p:nvPr>
        </p:nvSpPr>
        <p:spPr/>
        <p:txBody>
          <a:bodyPr/>
          <a:lstStyle/>
          <a:p>
            <a:fld id="{E38F025D-073B-466B-8858-5F7077094210}" type="slidenum">
              <a:rPr lang="en-US" smtClean="0"/>
              <a:t>7</a:t>
            </a:fld>
            <a:endParaRPr lang="en-US" dirty="0"/>
          </a:p>
        </p:txBody>
      </p:sp>
    </p:spTree>
    <p:extLst>
      <p:ext uri="{BB962C8B-B14F-4D97-AF65-F5344CB8AC3E}">
        <p14:creationId xmlns:p14="http://schemas.microsoft.com/office/powerpoint/2010/main" val="301046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SCTG revision underway</a:t>
            </a:r>
          </a:p>
        </p:txBody>
      </p:sp>
      <p:sp>
        <p:nvSpPr>
          <p:cNvPr id="4" name="Slide Number Placeholder 3"/>
          <p:cNvSpPr>
            <a:spLocks noGrp="1"/>
          </p:cNvSpPr>
          <p:nvPr>
            <p:ph type="sldNum" sz="quarter" idx="5"/>
          </p:nvPr>
        </p:nvSpPr>
        <p:spPr/>
        <p:txBody>
          <a:bodyPr/>
          <a:lstStyle/>
          <a:p>
            <a:fld id="{E38F025D-073B-466B-8858-5F7077094210}" type="slidenum">
              <a:rPr lang="en-US" smtClean="0"/>
              <a:t>8</a:t>
            </a:fld>
            <a:endParaRPr lang="en-US" dirty="0"/>
          </a:p>
        </p:txBody>
      </p:sp>
    </p:spTree>
    <p:extLst>
      <p:ext uri="{BB962C8B-B14F-4D97-AF65-F5344CB8AC3E}">
        <p14:creationId xmlns:p14="http://schemas.microsoft.com/office/powerpoint/2010/main" val="4291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00"/>
              </a:spcAft>
              <a:buFont typeface="Arial" panose="020B0604020202020204" pitchFamily="34" charset="0"/>
              <a:buNone/>
            </a:pPr>
            <a:r>
              <a:rPr lang="en-US" dirty="0">
                <a:highlight>
                  <a:srgbClr val="C0C0C0"/>
                </a:highlight>
                <a:latin typeface="Univers Condensed" panose="020B0506020202050204" pitchFamily="34" charset="0"/>
              </a:rPr>
              <a:t>Restrictions apply to how the FMI data can be used:</a:t>
            </a:r>
            <a:endParaRPr lang="en-US" sz="3600" dirty="0">
              <a:latin typeface="Univers Condensed" panose="020B0506020202050204" pitchFamily="34" charset="0"/>
            </a:endParaRPr>
          </a:p>
          <a:p>
            <a:pPr>
              <a:buFont typeface="Wingdings" panose="05000000000000000000" pitchFamily="2" charset="2"/>
              <a:buChar char="§"/>
            </a:pPr>
            <a:r>
              <a:rPr lang="en-US" sz="1400" b="1" dirty="0">
                <a:latin typeface="Univers Condensed" panose="020B0506020202050204" pitchFamily="34" charset="0"/>
              </a:rPr>
              <a:t>Cannot</a:t>
            </a:r>
            <a:r>
              <a:rPr lang="en-US" sz="1400" dirty="0">
                <a:latin typeface="Univers Condensed" panose="020B0506020202050204" pitchFamily="34" charset="0"/>
              </a:rPr>
              <a:t> be used for any federal policy initiative whose stated purpose would clearly and directly negatively affect the rights, privileges, or benefits of an identifiable industry</a:t>
            </a:r>
          </a:p>
          <a:p>
            <a:pPr>
              <a:buFont typeface="Wingdings" panose="05000000000000000000" pitchFamily="2" charset="2"/>
              <a:buChar char="§"/>
            </a:pPr>
            <a:r>
              <a:rPr lang="en-US" sz="2600" b="1" dirty="0">
                <a:latin typeface="Univers Condensed" panose="020B0506020202050204" pitchFamily="34" charset="0"/>
              </a:rPr>
              <a:t>Must</a:t>
            </a:r>
            <a:r>
              <a:rPr lang="en-US" sz="2600" dirty="0">
                <a:latin typeface="Univers Condensed" panose="020B0506020202050204" pitchFamily="34" charset="0"/>
              </a:rPr>
              <a:t> be used by a federal government employee or his or her designated contractors</a:t>
            </a:r>
          </a:p>
          <a:p>
            <a:pPr>
              <a:buFont typeface="Wingdings" panose="05000000000000000000" pitchFamily="2" charset="2"/>
              <a:buChar char="§"/>
            </a:pPr>
            <a:r>
              <a:rPr lang="en-US" sz="2600" b="1" dirty="0">
                <a:latin typeface="Univers Condensed" panose="020B0506020202050204" pitchFamily="34" charset="0"/>
              </a:rPr>
              <a:t>Must</a:t>
            </a:r>
            <a:r>
              <a:rPr lang="en-US" sz="2600" dirty="0">
                <a:latin typeface="Univers Condensed" panose="020B0506020202050204" pitchFamily="34" charset="0"/>
              </a:rPr>
              <a:t> be used for specific uses; it cannot be used for open-ended storage and use</a:t>
            </a:r>
            <a:endParaRPr lang="en-US" sz="2600" b="1" dirty="0">
              <a:latin typeface="Univers Condensed" panose="020B050602020205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38F025D-073B-466B-8858-5F7077094210}" type="slidenum">
              <a:rPr lang="en-US" smtClean="0"/>
              <a:t>16</a:t>
            </a:fld>
            <a:endParaRPr lang="en-US" dirty="0"/>
          </a:p>
        </p:txBody>
      </p:sp>
    </p:spTree>
    <p:extLst>
      <p:ext uri="{BB962C8B-B14F-4D97-AF65-F5344CB8AC3E}">
        <p14:creationId xmlns:p14="http://schemas.microsoft.com/office/powerpoint/2010/main" val="105624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7B612-B5F5-4FB4-A6E7-9A15D0C8A863}" type="slidenum">
              <a:rPr lang="en-US" smtClean="0"/>
              <a:t>18</a:t>
            </a:fld>
            <a:endParaRPr lang="en-US" dirty="0"/>
          </a:p>
        </p:txBody>
      </p:sp>
    </p:spTree>
    <p:extLst>
      <p:ext uri="{BB962C8B-B14F-4D97-AF65-F5344CB8AC3E}">
        <p14:creationId xmlns:p14="http://schemas.microsoft.com/office/powerpoint/2010/main" val="101418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F797CE-3172-47CD-942F-E0620AD3AF59}" type="slidenum">
              <a:rPr lang="en-US" smtClean="0"/>
              <a:t>20</a:t>
            </a:fld>
            <a:endParaRPr lang="en-US" dirty="0"/>
          </a:p>
        </p:txBody>
      </p:sp>
    </p:spTree>
    <p:extLst>
      <p:ext uri="{BB962C8B-B14F-4D97-AF65-F5344CB8AC3E}">
        <p14:creationId xmlns:p14="http://schemas.microsoft.com/office/powerpoint/2010/main" val="209864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730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41973921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7926602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5997942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724081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3077212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315678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328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4697844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48842"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51246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8889743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672289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38033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0439154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08276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34579285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572664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36547066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8" name="Google Shape;108;p2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09" name="Google Shape;109;p2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 smtClean="0"/>
              <a:pPr/>
              <a:t>‹#›</a:t>
            </a:fld>
            <a:endParaRPr lang="fr"/>
          </a:p>
        </p:txBody>
      </p:sp>
    </p:spTree>
    <p:extLst>
      <p:ext uri="{BB962C8B-B14F-4D97-AF65-F5344CB8AC3E}">
        <p14:creationId xmlns:p14="http://schemas.microsoft.com/office/powerpoint/2010/main" val="37555578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8331054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1216837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475488" y="573024"/>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38"/>
          <p:cNvSpPr txBox="1">
            <a:spLocks noGrp="1"/>
          </p:cNvSpPr>
          <p:nvPr>
            <p:ph type="body" idx="1"/>
          </p:nvPr>
        </p:nvSpPr>
        <p:spPr>
          <a:xfrm>
            <a:off x="475488" y="2488633"/>
            <a:ext cx="5333200" cy="360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2133"/>
              </a:spcBef>
              <a:spcAft>
                <a:spcPts val="0"/>
              </a:spcAft>
              <a:buClr>
                <a:schemeClr val="dk1"/>
              </a:buClr>
              <a:buSzPts val="1200"/>
              <a:buChar char="○"/>
              <a:defRPr sz="1600">
                <a:solidFill>
                  <a:schemeClr val="dk1"/>
                </a:solidFill>
              </a:defRPr>
            </a:lvl2pPr>
            <a:lvl3pPr marL="1828754" lvl="2" indent="-406390" rtl="0">
              <a:spcBef>
                <a:spcPts val="2133"/>
              </a:spcBef>
              <a:spcAft>
                <a:spcPts val="0"/>
              </a:spcAft>
              <a:buClr>
                <a:schemeClr val="dk1"/>
              </a:buClr>
              <a:buSzPts val="1200"/>
              <a:buChar char="■"/>
              <a:defRPr sz="1600">
                <a:solidFill>
                  <a:schemeClr val="dk1"/>
                </a:solidFill>
              </a:defRPr>
            </a:lvl3pPr>
            <a:lvl4pPr marL="2438339" lvl="3" indent="-406390" rtl="0">
              <a:spcBef>
                <a:spcPts val="2133"/>
              </a:spcBef>
              <a:spcAft>
                <a:spcPts val="0"/>
              </a:spcAft>
              <a:buClr>
                <a:schemeClr val="dk1"/>
              </a:buClr>
              <a:buSzPts val="1200"/>
              <a:buChar char="●"/>
              <a:defRPr sz="1600">
                <a:solidFill>
                  <a:schemeClr val="dk1"/>
                </a:solidFill>
              </a:defRPr>
            </a:lvl4pPr>
            <a:lvl5pPr marL="3047924" lvl="4" indent="-406390" rtl="0">
              <a:spcBef>
                <a:spcPts val="2133"/>
              </a:spcBef>
              <a:spcAft>
                <a:spcPts val="0"/>
              </a:spcAft>
              <a:buClr>
                <a:schemeClr val="dk1"/>
              </a:buClr>
              <a:buSzPts val="1200"/>
              <a:buChar char="○"/>
              <a:defRPr sz="1600">
                <a:solidFill>
                  <a:schemeClr val="dk1"/>
                </a:solidFill>
              </a:defRPr>
            </a:lvl5pPr>
            <a:lvl6pPr marL="3657509" lvl="5" indent="-406390" rtl="0">
              <a:spcBef>
                <a:spcPts val="2133"/>
              </a:spcBef>
              <a:spcAft>
                <a:spcPts val="0"/>
              </a:spcAft>
              <a:buClr>
                <a:schemeClr val="dk1"/>
              </a:buClr>
              <a:buSzPts val="1200"/>
              <a:buChar char="■"/>
              <a:defRPr sz="1600">
                <a:solidFill>
                  <a:schemeClr val="dk1"/>
                </a:solidFill>
              </a:defRPr>
            </a:lvl6pPr>
            <a:lvl7pPr marL="4267093" lvl="6" indent="-406390" rtl="0">
              <a:spcBef>
                <a:spcPts val="2133"/>
              </a:spcBef>
              <a:spcAft>
                <a:spcPts val="0"/>
              </a:spcAft>
              <a:buClr>
                <a:schemeClr val="dk1"/>
              </a:buClr>
              <a:buSzPts val="1200"/>
              <a:buChar char="●"/>
              <a:defRPr sz="1600">
                <a:solidFill>
                  <a:schemeClr val="dk1"/>
                </a:solidFill>
              </a:defRPr>
            </a:lvl7pPr>
            <a:lvl8pPr marL="4876678" lvl="7" indent="-406390" rtl="0">
              <a:spcBef>
                <a:spcPts val="2133"/>
              </a:spcBef>
              <a:spcAft>
                <a:spcPts val="0"/>
              </a:spcAft>
              <a:buClr>
                <a:schemeClr val="dk1"/>
              </a:buClr>
              <a:buSzPts val="1200"/>
              <a:buChar char="○"/>
              <a:defRPr sz="1600">
                <a:solidFill>
                  <a:schemeClr val="dk1"/>
                </a:solidFill>
              </a:defRPr>
            </a:lvl8pPr>
            <a:lvl9pPr marL="5486263" lvl="8" indent="-406390" rtl="0">
              <a:spcBef>
                <a:spcPts val="2133"/>
              </a:spcBef>
              <a:spcAft>
                <a:spcPts val="2133"/>
              </a:spcAft>
              <a:buClr>
                <a:schemeClr val="dk1"/>
              </a:buClr>
              <a:buSzPts val="1200"/>
              <a:buChar char="■"/>
              <a:defRPr sz="1600">
                <a:solidFill>
                  <a:schemeClr val="dk1"/>
                </a:solidFill>
              </a:defRPr>
            </a:lvl9pPr>
          </a:lstStyle>
          <a:p>
            <a:endParaRPr/>
          </a:p>
        </p:txBody>
      </p:sp>
      <p:sp>
        <p:nvSpPr>
          <p:cNvPr id="145" name="Google Shape;145;p38"/>
          <p:cNvSpPr txBox="1">
            <a:spLocks noGrp="1"/>
          </p:cNvSpPr>
          <p:nvPr>
            <p:ph type="body" idx="2"/>
          </p:nvPr>
        </p:nvSpPr>
        <p:spPr>
          <a:xfrm>
            <a:off x="6246088" y="2510251"/>
            <a:ext cx="5333200" cy="360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sz="1867">
                <a:solidFill>
                  <a:schemeClr val="dk1"/>
                </a:solidFill>
              </a:defRPr>
            </a:lvl1pPr>
            <a:lvl2pPr marL="1219170" lvl="1" indent="-406390" rtl="0">
              <a:spcBef>
                <a:spcPts val="2133"/>
              </a:spcBef>
              <a:spcAft>
                <a:spcPts val="0"/>
              </a:spcAft>
              <a:buClr>
                <a:schemeClr val="dk1"/>
              </a:buClr>
              <a:buSzPts val="1200"/>
              <a:buChar char="○"/>
              <a:defRPr sz="1600">
                <a:solidFill>
                  <a:schemeClr val="dk1"/>
                </a:solidFill>
              </a:defRPr>
            </a:lvl2pPr>
            <a:lvl3pPr marL="1828754" lvl="2" indent="-406390" rtl="0">
              <a:spcBef>
                <a:spcPts val="2133"/>
              </a:spcBef>
              <a:spcAft>
                <a:spcPts val="0"/>
              </a:spcAft>
              <a:buClr>
                <a:schemeClr val="dk1"/>
              </a:buClr>
              <a:buSzPts val="1200"/>
              <a:buChar char="■"/>
              <a:defRPr sz="1600">
                <a:solidFill>
                  <a:schemeClr val="dk1"/>
                </a:solidFill>
              </a:defRPr>
            </a:lvl3pPr>
            <a:lvl4pPr marL="2438339" lvl="3" indent="-406390" rtl="0">
              <a:spcBef>
                <a:spcPts val="2133"/>
              </a:spcBef>
              <a:spcAft>
                <a:spcPts val="0"/>
              </a:spcAft>
              <a:buClr>
                <a:schemeClr val="dk1"/>
              </a:buClr>
              <a:buSzPts val="1200"/>
              <a:buChar char="●"/>
              <a:defRPr sz="1600">
                <a:solidFill>
                  <a:schemeClr val="dk1"/>
                </a:solidFill>
              </a:defRPr>
            </a:lvl4pPr>
            <a:lvl5pPr marL="3047924" lvl="4" indent="-406390" rtl="0">
              <a:spcBef>
                <a:spcPts val="2133"/>
              </a:spcBef>
              <a:spcAft>
                <a:spcPts val="0"/>
              </a:spcAft>
              <a:buClr>
                <a:schemeClr val="dk1"/>
              </a:buClr>
              <a:buSzPts val="1200"/>
              <a:buChar char="○"/>
              <a:defRPr sz="1600">
                <a:solidFill>
                  <a:schemeClr val="dk1"/>
                </a:solidFill>
              </a:defRPr>
            </a:lvl5pPr>
            <a:lvl6pPr marL="3657509" lvl="5" indent="-406390" rtl="0">
              <a:spcBef>
                <a:spcPts val="2133"/>
              </a:spcBef>
              <a:spcAft>
                <a:spcPts val="0"/>
              </a:spcAft>
              <a:buClr>
                <a:schemeClr val="dk1"/>
              </a:buClr>
              <a:buSzPts val="1200"/>
              <a:buChar char="■"/>
              <a:defRPr sz="1600">
                <a:solidFill>
                  <a:schemeClr val="dk1"/>
                </a:solidFill>
              </a:defRPr>
            </a:lvl6pPr>
            <a:lvl7pPr marL="4267093" lvl="6" indent="-406390" rtl="0">
              <a:spcBef>
                <a:spcPts val="2133"/>
              </a:spcBef>
              <a:spcAft>
                <a:spcPts val="0"/>
              </a:spcAft>
              <a:buClr>
                <a:schemeClr val="dk1"/>
              </a:buClr>
              <a:buSzPts val="1200"/>
              <a:buChar char="●"/>
              <a:defRPr sz="1600">
                <a:solidFill>
                  <a:schemeClr val="dk1"/>
                </a:solidFill>
              </a:defRPr>
            </a:lvl7pPr>
            <a:lvl8pPr marL="4876678" lvl="7" indent="-406390" rtl="0">
              <a:spcBef>
                <a:spcPts val="2133"/>
              </a:spcBef>
              <a:spcAft>
                <a:spcPts val="0"/>
              </a:spcAft>
              <a:buClr>
                <a:schemeClr val="dk1"/>
              </a:buClr>
              <a:buSzPts val="1200"/>
              <a:buChar char="○"/>
              <a:defRPr sz="1600">
                <a:solidFill>
                  <a:schemeClr val="dk1"/>
                </a:solidFill>
              </a:defRPr>
            </a:lvl8pPr>
            <a:lvl9pPr marL="5486263" lvl="8" indent="-406390" rtl="0">
              <a:spcBef>
                <a:spcPts val="2133"/>
              </a:spcBef>
              <a:spcAft>
                <a:spcPts val="2133"/>
              </a:spcAft>
              <a:buClr>
                <a:schemeClr val="dk1"/>
              </a:buClr>
              <a:buSzPts val="1200"/>
              <a:buChar char="■"/>
              <a:defRPr sz="1600">
                <a:solidFill>
                  <a:schemeClr val="dk1"/>
                </a:solidFill>
              </a:defRPr>
            </a:lvl9pPr>
          </a:lstStyle>
          <a:p>
            <a:endParaRPr/>
          </a:p>
        </p:txBody>
      </p:sp>
      <p:sp>
        <p:nvSpPr>
          <p:cNvPr id="146" name="Google Shape;146;p3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 smtClean="0"/>
              <a:pPr/>
              <a:t>‹#›</a:t>
            </a:fld>
            <a:endParaRPr lang="fr"/>
          </a:p>
        </p:txBody>
      </p:sp>
      <p:pic>
        <p:nvPicPr>
          <p:cNvPr id="147" name="Google Shape;147;p3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0298501" y="6269133"/>
            <a:ext cx="1280796" cy="421817"/>
          </a:xfrm>
          <a:prstGeom prst="rect">
            <a:avLst/>
          </a:prstGeom>
          <a:noFill/>
          <a:ln>
            <a:noFill/>
          </a:ln>
        </p:spPr>
      </p:pic>
      <p:sp>
        <p:nvSpPr>
          <p:cNvPr id="148" name="Google Shape;148;p38"/>
          <p:cNvSpPr txBox="1">
            <a:spLocks noGrp="1"/>
          </p:cNvSpPr>
          <p:nvPr>
            <p:ph type="subTitle" idx="3"/>
          </p:nvPr>
        </p:nvSpPr>
        <p:spPr>
          <a:xfrm>
            <a:off x="475488" y="1530833"/>
            <a:ext cx="5333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2133"/>
              </a:spcBef>
              <a:spcAft>
                <a:spcPts val="0"/>
              </a:spcAft>
              <a:buClr>
                <a:schemeClr val="accent1"/>
              </a:buClr>
              <a:buSzPts val="1400"/>
              <a:buNone/>
              <a:defRPr b="1">
                <a:solidFill>
                  <a:schemeClr val="accent1"/>
                </a:solidFill>
              </a:defRPr>
            </a:lvl2pPr>
            <a:lvl3pPr lvl="2" rtl="0">
              <a:spcBef>
                <a:spcPts val="2133"/>
              </a:spcBef>
              <a:spcAft>
                <a:spcPts val="0"/>
              </a:spcAft>
              <a:buClr>
                <a:schemeClr val="accent1"/>
              </a:buClr>
              <a:buSzPts val="1400"/>
              <a:buNone/>
              <a:defRPr b="1">
                <a:solidFill>
                  <a:schemeClr val="accent1"/>
                </a:solidFill>
              </a:defRPr>
            </a:lvl3pPr>
            <a:lvl4pPr lvl="3" rtl="0">
              <a:spcBef>
                <a:spcPts val="2133"/>
              </a:spcBef>
              <a:spcAft>
                <a:spcPts val="0"/>
              </a:spcAft>
              <a:buClr>
                <a:schemeClr val="accent1"/>
              </a:buClr>
              <a:buSzPts val="1400"/>
              <a:buNone/>
              <a:defRPr b="1">
                <a:solidFill>
                  <a:schemeClr val="accent1"/>
                </a:solidFill>
              </a:defRPr>
            </a:lvl4pPr>
            <a:lvl5pPr lvl="4" rtl="0">
              <a:spcBef>
                <a:spcPts val="2133"/>
              </a:spcBef>
              <a:spcAft>
                <a:spcPts val="0"/>
              </a:spcAft>
              <a:buClr>
                <a:schemeClr val="accent1"/>
              </a:buClr>
              <a:buSzPts val="1400"/>
              <a:buNone/>
              <a:defRPr b="1">
                <a:solidFill>
                  <a:schemeClr val="accent1"/>
                </a:solidFill>
              </a:defRPr>
            </a:lvl5pPr>
            <a:lvl6pPr lvl="5" rtl="0">
              <a:spcBef>
                <a:spcPts val="2133"/>
              </a:spcBef>
              <a:spcAft>
                <a:spcPts val="0"/>
              </a:spcAft>
              <a:buClr>
                <a:schemeClr val="accent1"/>
              </a:buClr>
              <a:buSzPts val="1400"/>
              <a:buNone/>
              <a:defRPr b="1">
                <a:solidFill>
                  <a:schemeClr val="accent1"/>
                </a:solidFill>
              </a:defRPr>
            </a:lvl6pPr>
            <a:lvl7pPr lvl="6" rtl="0">
              <a:spcBef>
                <a:spcPts val="2133"/>
              </a:spcBef>
              <a:spcAft>
                <a:spcPts val="0"/>
              </a:spcAft>
              <a:buClr>
                <a:schemeClr val="accent1"/>
              </a:buClr>
              <a:buSzPts val="1400"/>
              <a:buNone/>
              <a:defRPr b="1">
                <a:solidFill>
                  <a:schemeClr val="accent1"/>
                </a:solidFill>
              </a:defRPr>
            </a:lvl7pPr>
            <a:lvl8pPr lvl="7" rtl="0">
              <a:spcBef>
                <a:spcPts val="2133"/>
              </a:spcBef>
              <a:spcAft>
                <a:spcPts val="0"/>
              </a:spcAft>
              <a:buClr>
                <a:schemeClr val="accent1"/>
              </a:buClr>
              <a:buSzPts val="1400"/>
              <a:buNone/>
              <a:defRPr b="1">
                <a:solidFill>
                  <a:schemeClr val="accent1"/>
                </a:solidFill>
              </a:defRPr>
            </a:lvl8pPr>
            <a:lvl9pPr lvl="8" rtl="0">
              <a:spcBef>
                <a:spcPts val="2133"/>
              </a:spcBef>
              <a:spcAft>
                <a:spcPts val="2133"/>
              </a:spcAft>
              <a:buClr>
                <a:schemeClr val="accent1"/>
              </a:buClr>
              <a:buSzPts val="1400"/>
              <a:buNone/>
              <a:defRPr b="1">
                <a:solidFill>
                  <a:schemeClr val="accent1"/>
                </a:solidFill>
              </a:defRPr>
            </a:lvl9pPr>
          </a:lstStyle>
          <a:p>
            <a:endParaRPr/>
          </a:p>
        </p:txBody>
      </p:sp>
      <p:sp>
        <p:nvSpPr>
          <p:cNvPr id="149" name="Google Shape;149;p38"/>
          <p:cNvSpPr txBox="1">
            <a:spLocks noGrp="1"/>
          </p:cNvSpPr>
          <p:nvPr>
            <p:ph type="subTitle" idx="4"/>
          </p:nvPr>
        </p:nvSpPr>
        <p:spPr>
          <a:xfrm>
            <a:off x="6246088" y="1492317"/>
            <a:ext cx="5333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2133"/>
              </a:spcBef>
              <a:spcAft>
                <a:spcPts val="0"/>
              </a:spcAft>
              <a:buClr>
                <a:schemeClr val="accent1"/>
              </a:buClr>
              <a:buSzPts val="1400"/>
              <a:buNone/>
              <a:defRPr b="1">
                <a:solidFill>
                  <a:schemeClr val="accent1"/>
                </a:solidFill>
              </a:defRPr>
            </a:lvl2pPr>
            <a:lvl3pPr lvl="2" rtl="0">
              <a:spcBef>
                <a:spcPts val="2133"/>
              </a:spcBef>
              <a:spcAft>
                <a:spcPts val="0"/>
              </a:spcAft>
              <a:buClr>
                <a:schemeClr val="accent1"/>
              </a:buClr>
              <a:buSzPts val="1400"/>
              <a:buNone/>
              <a:defRPr b="1">
                <a:solidFill>
                  <a:schemeClr val="accent1"/>
                </a:solidFill>
              </a:defRPr>
            </a:lvl3pPr>
            <a:lvl4pPr lvl="3" rtl="0">
              <a:spcBef>
                <a:spcPts val="2133"/>
              </a:spcBef>
              <a:spcAft>
                <a:spcPts val="0"/>
              </a:spcAft>
              <a:buClr>
                <a:schemeClr val="accent1"/>
              </a:buClr>
              <a:buSzPts val="1400"/>
              <a:buNone/>
              <a:defRPr b="1">
                <a:solidFill>
                  <a:schemeClr val="accent1"/>
                </a:solidFill>
              </a:defRPr>
            </a:lvl4pPr>
            <a:lvl5pPr lvl="4" rtl="0">
              <a:spcBef>
                <a:spcPts val="2133"/>
              </a:spcBef>
              <a:spcAft>
                <a:spcPts val="0"/>
              </a:spcAft>
              <a:buClr>
                <a:schemeClr val="accent1"/>
              </a:buClr>
              <a:buSzPts val="1400"/>
              <a:buNone/>
              <a:defRPr b="1">
                <a:solidFill>
                  <a:schemeClr val="accent1"/>
                </a:solidFill>
              </a:defRPr>
            </a:lvl5pPr>
            <a:lvl6pPr lvl="5" rtl="0">
              <a:spcBef>
                <a:spcPts val="2133"/>
              </a:spcBef>
              <a:spcAft>
                <a:spcPts val="0"/>
              </a:spcAft>
              <a:buClr>
                <a:schemeClr val="accent1"/>
              </a:buClr>
              <a:buSzPts val="1400"/>
              <a:buNone/>
              <a:defRPr b="1">
                <a:solidFill>
                  <a:schemeClr val="accent1"/>
                </a:solidFill>
              </a:defRPr>
            </a:lvl6pPr>
            <a:lvl7pPr lvl="6" rtl="0">
              <a:spcBef>
                <a:spcPts val="2133"/>
              </a:spcBef>
              <a:spcAft>
                <a:spcPts val="0"/>
              </a:spcAft>
              <a:buClr>
                <a:schemeClr val="accent1"/>
              </a:buClr>
              <a:buSzPts val="1400"/>
              <a:buNone/>
              <a:defRPr b="1">
                <a:solidFill>
                  <a:schemeClr val="accent1"/>
                </a:solidFill>
              </a:defRPr>
            </a:lvl7pPr>
            <a:lvl8pPr lvl="7" rtl="0">
              <a:spcBef>
                <a:spcPts val="2133"/>
              </a:spcBef>
              <a:spcAft>
                <a:spcPts val="0"/>
              </a:spcAft>
              <a:buClr>
                <a:schemeClr val="accent1"/>
              </a:buClr>
              <a:buSzPts val="1400"/>
              <a:buNone/>
              <a:defRPr b="1">
                <a:solidFill>
                  <a:schemeClr val="accent1"/>
                </a:solidFill>
              </a:defRPr>
            </a:lvl8pPr>
            <a:lvl9pPr lvl="8" rtl="0">
              <a:spcBef>
                <a:spcPts val="2133"/>
              </a:spcBef>
              <a:spcAft>
                <a:spcPts val="2133"/>
              </a:spcAft>
              <a:buClr>
                <a:schemeClr val="accent1"/>
              </a:buClr>
              <a:buSzPts val="1400"/>
              <a:buNone/>
              <a:defRPr b="1">
                <a:solidFill>
                  <a:schemeClr val="accent1"/>
                </a:solidFill>
              </a:defRPr>
            </a:lvl9pPr>
          </a:lstStyle>
          <a:p>
            <a:endParaRPr/>
          </a:p>
        </p:txBody>
      </p:sp>
    </p:spTree>
    <p:extLst>
      <p:ext uri="{BB962C8B-B14F-4D97-AF65-F5344CB8AC3E}">
        <p14:creationId xmlns:p14="http://schemas.microsoft.com/office/powerpoint/2010/main" val="379910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one or two lines for headline</a:t>
            </a:r>
          </a:p>
        </p:txBody>
      </p:sp>
      <p:sp>
        <p:nvSpPr>
          <p:cNvPr id="6" name="Text Placeholder 5"/>
          <p:cNvSpPr>
            <a:spLocks noGrp="1"/>
          </p:cNvSpPr>
          <p:nvPr>
            <p:ph type="body" sz="quarter" idx="12" hasCustomPrompt="1"/>
          </p:nvPr>
        </p:nvSpPr>
        <p:spPr>
          <a:xfrm>
            <a:off x="609603" y="1346550"/>
            <a:ext cx="11175997" cy="499715"/>
          </a:xfrm>
        </p:spPr>
        <p:txBody>
          <a:bodyPr bIns="0">
            <a:noAutofit/>
          </a:bodyPr>
          <a:lstStyle>
            <a:lvl1pPr marL="0" indent="0">
              <a:lnSpc>
                <a:spcPct val="90000"/>
              </a:lnSpc>
              <a:spcBef>
                <a:spcPts val="0"/>
              </a:spcBef>
              <a:buNone/>
              <a:defRPr sz="2000" b="1" baseline="0">
                <a:solidFill>
                  <a:srgbClr val="007934"/>
                </a:solidFill>
              </a:defRPr>
            </a:lvl1pPr>
          </a:lstStyle>
          <a:p>
            <a:r>
              <a:rPr lang="en-US"/>
              <a:t>Slide subtitle optional – delete as needed</a:t>
            </a:r>
          </a:p>
        </p:txBody>
      </p:sp>
      <p:sp>
        <p:nvSpPr>
          <p:cNvPr id="9" name="Slide Number Placeholder 5">
            <a:extLst>
              <a:ext uri="{FF2B5EF4-FFF2-40B4-BE49-F238E27FC236}">
                <a16:creationId xmlns:a16="http://schemas.microsoft.com/office/drawing/2014/main" id="{F1CD6044-0E52-8049-86FD-41F1B479743A}"/>
              </a:ext>
            </a:extLst>
          </p:cNvPr>
          <p:cNvSpPr>
            <a:spLocks noGrp="1"/>
          </p:cNvSpPr>
          <p:nvPr>
            <p:ph type="sldNum" sz="quarter" idx="4"/>
          </p:nvPr>
        </p:nvSpPr>
        <p:spPr>
          <a:xfrm>
            <a:off x="11163869" y="6498336"/>
            <a:ext cx="609600" cy="182880"/>
          </a:xfrm>
          <a:prstGeom prst="rect">
            <a:avLst/>
          </a:prstGeom>
        </p:spPr>
        <p:txBody>
          <a:bodyPr vert="horz" lIns="0" tIns="0" rIns="0" bIns="0" rtlCol="0" anchor="ctr" anchorCtr="0"/>
          <a:lstStyle>
            <a:lvl1pPr algn="r">
              <a:defRPr sz="700">
                <a:solidFill>
                  <a:schemeClr val="bg1">
                    <a:lumMod val="50000"/>
                  </a:schemeClr>
                </a:solidFill>
              </a:defRPr>
            </a:lvl1pPr>
          </a:lstStyle>
          <a:p>
            <a:fld id="{07E090F0-1767-5E47-91AE-6DEF55028444}" type="slidenum">
              <a:rPr lang="en-US" smtClean="0"/>
              <a:pPr/>
              <a:t>‹#›</a:t>
            </a:fld>
            <a:endParaRPr lang="en-US" dirty="0"/>
          </a:p>
        </p:txBody>
      </p:sp>
    </p:spTree>
    <p:extLst>
      <p:ext uri="{BB962C8B-B14F-4D97-AF65-F5344CB8AC3E}">
        <p14:creationId xmlns:p14="http://schemas.microsoft.com/office/powerpoint/2010/main" val="2386582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405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3660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0950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263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671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3841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78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711113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050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0884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1206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210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5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0450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6855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6802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0650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680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782142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8215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9074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90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546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0793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3506357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992180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877296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3175481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45937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622747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68509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3092333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456544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039957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326922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089162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328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531853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48842"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413540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51911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312674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3727992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888290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804111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6540882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825882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702260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3830990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681258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86C9-3186-4617-A524-35E7230AF6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E242B0-9091-459D-803A-1D172F6E6C4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69290B-A41E-4708-A10D-661E8FEF8CB9}"/>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5" name="Footer Placeholder 4">
            <a:extLst>
              <a:ext uri="{FF2B5EF4-FFF2-40B4-BE49-F238E27FC236}">
                <a16:creationId xmlns:a16="http://schemas.microsoft.com/office/drawing/2014/main" id="{4004FDB3-BAE1-4D01-A459-C3BDEC441F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764454-5DA3-4E1B-9246-3C47AB0EE591}"/>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118106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8E68-CA6E-4CB5-B77B-810AFD2CF5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5B4163-0247-4A62-B9D3-A7953A4911D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D36E2-83E6-47EC-ACD5-181D5D6D5EC8}"/>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5" name="Footer Placeholder 4">
            <a:extLst>
              <a:ext uri="{FF2B5EF4-FFF2-40B4-BE49-F238E27FC236}">
                <a16:creationId xmlns:a16="http://schemas.microsoft.com/office/drawing/2014/main" id="{3ABED2EE-FC54-4618-BA5A-5083E7508D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224A42-872F-4F96-A855-2B73D50D4BD1}"/>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41574298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0AB5-AD38-4704-A53A-82C2886E183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4505B1-1895-4BB1-B161-4E5F7A9FD3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A9A824-C67B-440D-B71F-6C1E5FAF3A5C}"/>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5" name="Footer Placeholder 4">
            <a:extLst>
              <a:ext uri="{FF2B5EF4-FFF2-40B4-BE49-F238E27FC236}">
                <a16:creationId xmlns:a16="http://schemas.microsoft.com/office/drawing/2014/main" id="{415D4A80-7238-4F1E-86C1-3756912612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B44E19-22E1-4358-BB77-96AB01FAD834}"/>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323834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632948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272E-F453-4DB4-ADA9-CD7331EBD8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FA979E-4493-46E1-808E-3438395C156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A92F7A-12BD-4714-9FFC-BEE229DECFA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DA271E-6844-4135-AF26-B0B1DD50DF92}"/>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6" name="Footer Placeholder 5">
            <a:extLst>
              <a:ext uri="{FF2B5EF4-FFF2-40B4-BE49-F238E27FC236}">
                <a16:creationId xmlns:a16="http://schemas.microsoft.com/office/drawing/2014/main" id="{E76705B1-0B1A-47E9-8A90-8E22B6FCF3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E91307-73D1-4F30-BDC0-4E769B217602}"/>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852220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A218-1BAC-42C1-AE67-EA527B2A364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D9CA7C-BE6C-4B70-A5A7-BCD970AA32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586D1D-2943-4054-98F0-1CBEA283854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E39F4-BA89-4DE3-845F-935FDBEC5DF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49E90-1F09-426A-8A63-A1FA4DABBFA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6E3DDA-DE78-4ED7-BAB2-00CBA2FBDF3C}"/>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8" name="Footer Placeholder 7">
            <a:extLst>
              <a:ext uri="{FF2B5EF4-FFF2-40B4-BE49-F238E27FC236}">
                <a16:creationId xmlns:a16="http://schemas.microsoft.com/office/drawing/2014/main" id="{D9600D43-EE1F-494A-ADE8-9CAAAEDD6F9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3C683A-963C-455F-BD1B-2AFEFE273C0A}"/>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1010398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2B6D-F70C-4ABB-9EE6-AE30319112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6B9EB0F-B7AB-467F-8062-C39E2DB6025B}"/>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4" name="Footer Placeholder 3">
            <a:extLst>
              <a:ext uri="{FF2B5EF4-FFF2-40B4-BE49-F238E27FC236}">
                <a16:creationId xmlns:a16="http://schemas.microsoft.com/office/drawing/2014/main" id="{AD45B29A-C44B-4BDD-B109-41C65A42B4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FCBAD9-8DE7-4C5B-9150-59C7C0732CD5}"/>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1237053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AA5DA-A037-4908-9FD4-929BD275113A}"/>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3" name="Footer Placeholder 2">
            <a:extLst>
              <a:ext uri="{FF2B5EF4-FFF2-40B4-BE49-F238E27FC236}">
                <a16:creationId xmlns:a16="http://schemas.microsoft.com/office/drawing/2014/main" id="{FAB84EC8-9631-4614-972A-8E5331D2CC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5A8F6EE-24F7-41D9-A0AA-E12283FE8780}"/>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72755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065E-496A-4EF3-832F-A77A61A15F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FA13C-41CC-4092-A4EB-7A06D443E7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A5AFBB-CE18-4B38-BD13-C386891AD3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0F31D-E92C-4CFA-8ECB-0127F92064C4}"/>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6" name="Footer Placeholder 5">
            <a:extLst>
              <a:ext uri="{FF2B5EF4-FFF2-40B4-BE49-F238E27FC236}">
                <a16:creationId xmlns:a16="http://schemas.microsoft.com/office/drawing/2014/main" id="{CAFA5261-302E-4117-ADB7-30DB3CF152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609754-2ECB-4E65-B0D4-DAE044F9DC1D}"/>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34394717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B4B7-1C5B-4BFF-A3AD-5CD69B60E2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41DC62-099B-4366-85A8-E738704754E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81ED27-4D5C-4351-81BF-9C0D348078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2D0D8-B60A-4B1F-9211-170BE1FE6106}"/>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6" name="Footer Placeholder 5">
            <a:extLst>
              <a:ext uri="{FF2B5EF4-FFF2-40B4-BE49-F238E27FC236}">
                <a16:creationId xmlns:a16="http://schemas.microsoft.com/office/drawing/2014/main" id="{884319A4-92DE-4B4F-A3E0-9E2697F5A9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5D82E2-638F-45FA-A535-FC3EAF94FC8A}"/>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2617765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17C4-353E-4608-81C8-9838823C3E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DCF3A-5393-4339-9E0E-B0B44FCD714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2F544-0BBB-4DDB-AD17-888E1B121E07}"/>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5" name="Footer Placeholder 4">
            <a:extLst>
              <a:ext uri="{FF2B5EF4-FFF2-40B4-BE49-F238E27FC236}">
                <a16:creationId xmlns:a16="http://schemas.microsoft.com/office/drawing/2014/main" id="{96871502-B8B0-4FA1-9C42-1F9D49F098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F3F227-3945-4035-975D-EEE8E4417290}"/>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16953826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2CB2E-1C2F-43E4-8C3B-410224D43AA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8D44F2-D78E-4D9A-9F70-3CF72CCDAAC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B7E6E-55FB-45C6-B689-CB979A636F30}"/>
              </a:ext>
            </a:extLst>
          </p:cNvPr>
          <p:cNvSpPr>
            <a:spLocks noGrp="1"/>
          </p:cNvSpPr>
          <p:nvPr>
            <p:ph type="dt" sz="half" idx="10"/>
          </p:nvPr>
        </p:nvSpPr>
        <p:spPr/>
        <p:txBody>
          <a:bodyPr/>
          <a:lstStyle/>
          <a:p>
            <a:fld id="{276CE958-23EF-45B5-A91D-87B7754577FC}" type="datetimeFigureOut">
              <a:rPr lang="en-US" smtClean="0"/>
              <a:t>9/10/2025</a:t>
            </a:fld>
            <a:endParaRPr lang="en-US" dirty="0"/>
          </a:p>
        </p:txBody>
      </p:sp>
      <p:sp>
        <p:nvSpPr>
          <p:cNvPr id="5" name="Footer Placeholder 4">
            <a:extLst>
              <a:ext uri="{FF2B5EF4-FFF2-40B4-BE49-F238E27FC236}">
                <a16:creationId xmlns:a16="http://schemas.microsoft.com/office/drawing/2014/main" id="{06CC4BB3-B499-4053-801E-F368BFC4F9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600ED-7F44-4482-B294-E8679B61FCD5}"/>
              </a:ext>
            </a:extLst>
          </p:cNvPr>
          <p:cNvSpPr>
            <a:spLocks noGrp="1"/>
          </p:cNvSpPr>
          <p:nvPr>
            <p:ph type="sldNum" sz="quarter" idx="12"/>
          </p:nvPr>
        </p:nvSpPr>
        <p:spPr/>
        <p:txBody>
          <a:bodyPr/>
          <a:lstStyle/>
          <a:p>
            <a:fld id="{9FE84874-E2FE-4387-A68B-B2D2C8C736DE}" type="slidenum">
              <a:rPr lang="en-US" smtClean="0"/>
              <a:t>‹#›</a:t>
            </a:fld>
            <a:endParaRPr lang="en-US" dirty="0"/>
          </a:p>
        </p:txBody>
      </p:sp>
    </p:spTree>
    <p:extLst>
      <p:ext uri="{BB962C8B-B14F-4D97-AF65-F5344CB8AC3E}">
        <p14:creationId xmlns:p14="http://schemas.microsoft.com/office/powerpoint/2010/main" val="3770583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771756"/>
            <a:ext cx="10058400" cy="3314487"/>
          </a:xfrm>
        </p:spPr>
        <p:txBody>
          <a:bodyPr anchor="b">
            <a:normAutofit/>
          </a:bodyPr>
          <a:lstStyle>
            <a:lvl1pPr algn="l">
              <a:lnSpc>
                <a:spcPct val="85000"/>
              </a:lnSpc>
              <a:defRPr sz="8000" spc="-5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100051" y="5216752"/>
            <a:ext cx="10058400" cy="445989"/>
          </a:xfrm>
        </p:spPr>
        <p:txBody>
          <a:bodyPr lIns="91440" rIns="91440">
            <a:normAutofit/>
          </a:bodyPr>
          <a:lstStyle>
            <a:lvl1pPr marL="0" indent="0" algn="l">
              <a:buNone/>
              <a:defRPr sz="2400" b="0" i="0" cap="all" spc="200" baseline="0">
                <a:solidFill>
                  <a:schemeClr val="bg2">
                    <a:lumMod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CDBD8-2E4B-456E-B4DF-55E9A29B8AD1}" type="slidenum">
              <a:rPr lang="en-US" smtClean="0"/>
              <a:t>‹#›</a:t>
            </a:fld>
            <a:endParaRPr lang="en-US" dirty="0"/>
          </a:p>
        </p:txBody>
      </p:sp>
      <p:cxnSp>
        <p:nvCxnSpPr>
          <p:cNvPr id="21" name="Straight Connector 20">
            <a:extLst>
              <a:ext uri="{FF2B5EF4-FFF2-40B4-BE49-F238E27FC236}">
                <a16:creationId xmlns:a16="http://schemas.microsoft.com/office/drawing/2014/main" id="{66AA067F-0358-7148-B650-3B8F3424F873}"/>
              </a:ext>
            </a:extLst>
          </p:cNvPr>
          <p:cNvCxnSpPr/>
          <p:nvPr userDrawn="1"/>
        </p:nvCxnSpPr>
        <p:spPr>
          <a:xfrm>
            <a:off x="1207658" y="5104532"/>
            <a:ext cx="98755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62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a:xfrm>
            <a:off x="371061" y="1127051"/>
            <a:ext cx="11449878" cy="4752675"/>
          </a:xfrm>
        </p:spPr>
        <p:txBody>
          <a:bodyPr/>
          <a:lstStyle>
            <a:lvl1pPr>
              <a:defRPr>
                <a:latin typeface="+mn-lt"/>
              </a:defRPr>
            </a:lvl1pPr>
            <a:lvl2pPr marL="544068" indent="-342900">
              <a:buFont typeface="Arial" panose="020B0604020202020204" pitchFamily="34" charset="0"/>
              <a:buChar char="•"/>
              <a:defRPr>
                <a:latin typeface="+mn-lt"/>
              </a:defRPr>
            </a:lvl2pPr>
            <a:lvl3pPr marL="669798" indent="-28575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CDBD8-2E4B-456E-B4DF-55E9A29B8AD1}" type="slidenum">
              <a:rPr lang="en-US" smtClean="0"/>
              <a:t>‹#›</a:t>
            </a:fld>
            <a:endParaRPr lang="en-US" dirty="0"/>
          </a:p>
        </p:txBody>
      </p:sp>
    </p:spTree>
    <p:extLst>
      <p:ext uri="{BB962C8B-B14F-4D97-AF65-F5344CB8AC3E}">
        <p14:creationId xmlns:p14="http://schemas.microsoft.com/office/powerpoint/2010/main" val="20661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7430466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86158D-77DC-81E4-9A2D-890EEB5F7F5D}"/>
              </a:ext>
            </a:extLst>
          </p:cNvPr>
          <p:cNvSpPr/>
          <p:nvPr userDrawn="1"/>
        </p:nvSpPr>
        <p:spPr>
          <a:xfrm>
            <a:off x="0" y="2658359"/>
            <a:ext cx="12192000" cy="2555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2894029"/>
            <a:ext cx="10058400" cy="1431082"/>
          </a:xfrm>
        </p:spPr>
        <p:txBody>
          <a:bodyPr anchor="b" anchorCtr="0">
            <a:normAutofit/>
          </a:bodyPr>
          <a:lstStyle>
            <a:lvl1pPr algn="ctr">
              <a:lnSpc>
                <a:spcPct val="85000"/>
              </a:lnSpc>
              <a:defRPr sz="5400" b="1" i="0">
                <a:solidFill>
                  <a:schemeClr val="bg1"/>
                </a:solidFill>
                <a:latin typeface="+mj-lt"/>
              </a:defRPr>
            </a:lvl1pPr>
          </a:lstStyle>
          <a:p>
            <a:r>
              <a:rPr lang="en-US"/>
              <a:t>Click to edit Master title style</a:t>
            </a:r>
          </a:p>
        </p:txBody>
      </p:sp>
      <p:sp>
        <p:nvSpPr>
          <p:cNvPr id="3" name="Text Placeholder 2"/>
          <p:cNvSpPr>
            <a:spLocks noGrp="1"/>
          </p:cNvSpPr>
          <p:nvPr>
            <p:ph type="body" idx="1"/>
          </p:nvPr>
        </p:nvSpPr>
        <p:spPr>
          <a:xfrm>
            <a:off x="1097280" y="4453128"/>
            <a:ext cx="10058400" cy="578989"/>
          </a:xfrm>
        </p:spPr>
        <p:txBody>
          <a:bodyPr lIns="91440" rIns="91440" anchor="t" anchorCtr="0">
            <a:normAutofit/>
          </a:bodyPr>
          <a:lstStyle>
            <a:lvl1pPr marL="0" indent="0" algn="ctr">
              <a:buNone/>
              <a:defRPr sz="2400" b="0" i="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CDBD8-2E4B-456E-B4DF-55E9A29B8AD1}" type="slidenum">
              <a:rPr lang="en-US" smtClean="0"/>
              <a:t>‹#›</a:t>
            </a:fld>
            <a:endParaRPr lang="en-US" dirty="0"/>
          </a:p>
        </p:txBody>
      </p:sp>
      <p:sp>
        <p:nvSpPr>
          <p:cNvPr id="11" name="TextBox 10">
            <a:extLst>
              <a:ext uri="{FF2B5EF4-FFF2-40B4-BE49-F238E27FC236}">
                <a16:creationId xmlns:a16="http://schemas.microsoft.com/office/drawing/2014/main" id="{CA651353-4DB9-48B7-92BF-A4ACA6FB514F}"/>
              </a:ext>
            </a:extLst>
          </p:cNvPr>
          <p:cNvSpPr txBox="1"/>
          <p:nvPr userDrawn="1"/>
        </p:nvSpPr>
        <p:spPr>
          <a:xfrm>
            <a:off x="156148" y="798113"/>
            <a:ext cx="2282252" cy="16168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B2BE71DA-8334-4762-9417-D6202C7891A5}"/>
              </a:ext>
            </a:extLst>
          </p:cNvPr>
          <p:cNvSpPr txBox="1"/>
          <p:nvPr userDrawn="1"/>
        </p:nvSpPr>
        <p:spPr>
          <a:xfrm>
            <a:off x="177338" y="580782"/>
            <a:ext cx="2108662" cy="230832"/>
          </a:xfrm>
          <a:prstGeom prst="rect">
            <a:avLst/>
          </a:prstGeom>
          <a:solidFill>
            <a:srgbClr val="FFFEFD"/>
          </a:solidFill>
        </p:spPr>
        <p:txBody>
          <a:bodyPr wrap="square" rtlCol="0">
            <a:spAutoFit/>
          </a:bodyPr>
          <a:lstStyle/>
          <a:p>
            <a:r>
              <a:rPr lang="en-US" sz="900" dirty="0">
                <a:solidFill>
                  <a:schemeClr val="bg1"/>
                </a:solidFill>
              </a:rPr>
              <a:t>HUOH</a:t>
            </a:r>
          </a:p>
        </p:txBody>
      </p:sp>
      <p:sp>
        <p:nvSpPr>
          <p:cNvPr id="8" name="Rectangle 7">
            <a:extLst>
              <a:ext uri="{FF2B5EF4-FFF2-40B4-BE49-F238E27FC236}">
                <a16:creationId xmlns:a16="http://schemas.microsoft.com/office/drawing/2014/main" id="{2621AC6A-0B2F-87ED-C4B2-F5FD045F25BE}"/>
              </a:ext>
            </a:extLst>
          </p:cNvPr>
          <p:cNvSpPr/>
          <p:nvPr userDrawn="1"/>
        </p:nvSpPr>
        <p:spPr>
          <a:xfrm flipV="1">
            <a:off x="0" y="2612498"/>
            <a:ext cx="12192001" cy="91721"/>
          </a:xfrm>
          <a:prstGeom prst="rect">
            <a:avLst/>
          </a:prstGeom>
          <a:gradFill flip="none" rotWithShape="1">
            <a:gsLst>
              <a:gs pos="0">
                <a:srgbClr val="FC8D04"/>
              </a:gs>
              <a:gs pos="49000">
                <a:srgbClr val="76E6C9"/>
              </a:gs>
              <a:gs pos="100000">
                <a:srgbClr val="061F5B"/>
              </a:gs>
            </a:gsLst>
            <a:lin ang="10800000" scaled="1"/>
            <a:tileRect/>
          </a:gradFill>
          <a:ln>
            <a:noFill/>
          </a:ln>
        </p:spPr>
        <p:style>
          <a:lnRef idx="2">
            <a:schemeClr val="accent2"/>
          </a:lnRef>
          <a:fillRef idx="1">
            <a:schemeClr val="lt1"/>
          </a:fillRef>
          <a:effectRef idx="0">
            <a:schemeClr val="accent2"/>
          </a:effectRef>
          <a:fontRef idx="minor">
            <a:schemeClr val="dk1"/>
          </a:fontRef>
        </p:style>
        <p:txBody>
          <a:bodyPr/>
          <a:lstStyle/>
          <a:p>
            <a:endParaRPr lang="en-US" dirty="0"/>
          </a:p>
        </p:txBody>
      </p:sp>
    </p:spTree>
    <p:extLst>
      <p:ext uri="{BB962C8B-B14F-4D97-AF65-F5344CB8AC3E}">
        <p14:creationId xmlns:p14="http://schemas.microsoft.com/office/powerpoint/2010/main" val="155986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061" y="1116418"/>
            <a:ext cx="5663978" cy="4763388"/>
          </a:xfrm>
        </p:spPr>
        <p:txBody>
          <a:bodyPr/>
          <a:lstStyle>
            <a:lvl1pPr>
              <a:defRPr>
                <a:solidFill>
                  <a:schemeClr val="bg2">
                    <a:lumMod val="25000"/>
                  </a:schemeClr>
                </a:solidFill>
                <a:latin typeface="+mn-lt"/>
              </a:defRPr>
            </a:lvl1pPr>
            <a:lvl2pPr>
              <a:defRPr>
                <a:solidFill>
                  <a:schemeClr val="tx2">
                    <a:lumMod val="75000"/>
                  </a:schemeClr>
                </a:solidFill>
                <a:latin typeface="+mn-lt"/>
              </a:defRPr>
            </a:lvl2pPr>
            <a:lvl3pPr>
              <a:defRPr>
                <a:solidFill>
                  <a:schemeClr val="tx2">
                    <a:lumMod val="75000"/>
                  </a:schemeClr>
                </a:solidFill>
                <a:latin typeface="+mn-lt"/>
              </a:defRPr>
            </a:lvl3pPr>
            <a:lvl4pPr>
              <a:defRPr>
                <a:solidFill>
                  <a:schemeClr val="tx2">
                    <a:lumMod val="75000"/>
                  </a:schemeClr>
                </a:solidFill>
                <a:latin typeface="+mn-lt"/>
              </a:defRPr>
            </a:lvl4pPr>
            <a:lvl5pPr>
              <a:defRPr>
                <a:solidFill>
                  <a:schemeClr val="tx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19" y="1116419"/>
            <a:ext cx="5603019" cy="4763387"/>
          </a:xfrm>
        </p:spPr>
        <p:txBody>
          <a:bodyPr/>
          <a:lstStyle>
            <a:lvl1pPr>
              <a:defRPr>
                <a:solidFill>
                  <a:schemeClr val="bg2">
                    <a:lumMod val="25000"/>
                  </a:schemeClr>
                </a:solidFill>
                <a:latin typeface="+mn-lt"/>
              </a:defRPr>
            </a:lvl1pPr>
            <a:lvl2pPr>
              <a:defRPr>
                <a:solidFill>
                  <a:schemeClr val="bg2">
                    <a:lumMod val="25000"/>
                  </a:schemeClr>
                </a:solidFill>
                <a:latin typeface="+mn-lt"/>
              </a:defRPr>
            </a:lvl2pPr>
            <a:lvl3pPr>
              <a:defRPr>
                <a:solidFill>
                  <a:schemeClr val="bg2">
                    <a:lumMod val="25000"/>
                  </a:schemeClr>
                </a:solidFill>
                <a:latin typeface="+mn-lt"/>
              </a:defRPr>
            </a:lvl3pPr>
            <a:lvl4pPr>
              <a:defRPr>
                <a:solidFill>
                  <a:schemeClr val="bg2">
                    <a:lumMod val="25000"/>
                  </a:schemeClr>
                </a:solidFill>
                <a:latin typeface="+mn-lt"/>
              </a:defRPr>
            </a:lvl4pPr>
            <a:lvl5pPr>
              <a:defRPr>
                <a:solidFill>
                  <a:schemeClr val="bg2">
                    <a:lumMod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2CDBD8-2E4B-456E-B4DF-55E9A29B8AD1}" type="slidenum">
              <a:rPr lang="en-US" smtClean="0"/>
              <a:t>‹#›</a:t>
            </a:fld>
            <a:endParaRPr lang="en-US" dirty="0"/>
          </a:p>
        </p:txBody>
      </p:sp>
      <p:sp>
        <p:nvSpPr>
          <p:cNvPr id="9" name="Title Placeholder 1"/>
          <p:cNvSpPr>
            <a:spLocks noGrp="1"/>
          </p:cNvSpPr>
          <p:nvPr>
            <p:ph type="title"/>
          </p:nvPr>
        </p:nvSpPr>
        <p:spPr>
          <a:xfrm>
            <a:off x="371061" y="286603"/>
            <a:ext cx="11449878" cy="745363"/>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323805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82772" y="286603"/>
            <a:ext cx="11430000" cy="744755"/>
          </a:xfrm>
        </p:spPr>
        <p:txBody>
          <a:bodyPr/>
          <a:lstStyle>
            <a:lvl1pPr>
              <a:defRPr>
                <a:solidFill>
                  <a:srgbClr val="255589"/>
                </a:solidFill>
              </a:defRPr>
            </a:lvl1pPr>
          </a:lstStyle>
          <a:p>
            <a:r>
              <a:rPr lang="en-US"/>
              <a:t>Click to edit Master title style</a:t>
            </a:r>
          </a:p>
        </p:txBody>
      </p:sp>
      <p:sp>
        <p:nvSpPr>
          <p:cNvPr id="3" name="Text Placeholder 2"/>
          <p:cNvSpPr>
            <a:spLocks noGrp="1"/>
          </p:cNvSpPr>
          <p:nvPr>
            <p:ph type="body" idx="1"/>
          </p:nvPr>
        </p:nvSpPr>
        <p:spPr>
          <a:xfrm>
            <a:off x="371061" y="1112402"/>
            <a:ext cx="5658437" cy="736282"/>
          </a:xfrm>
        </p:spPr>
        <p:txBody>
          <a:bodyPr lIns="91440" rIns="91440" anchor="ctr">
            <a:normAutofit/>
          </a:bodyPr>
          <a:lstStyle>
            <a:lvl1pPr marL="0" indent="0">
              <a:buNone/>
              <a:defRPr sz="2000" b="0" cap="all" baseline="0">
                <a:solidFill>
                  <a:srgbClr val="51687D"/>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1061" y="1848684"/>
            <a:ext cx="5658437" cy="403104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2378" y="1112402"/>
            <a:ext cx="5600394" cy="736282"/>
          </a:xfrm>
        </p:spPr>
        <p:txBody>
          <a:bodyPr lIns="91440" rIns="91440" anchor="ctr">
            <a:normAutofit/>
          </a:bodyPr>
          <a:lstStyle>
            <a:lvl1pPr marL="0" indent="0">
              <a:buNone/>
              <a:defRPr sz="2000" b="0" cap="all" baseline="0">
                <a:solidFill>
                  <a:srgbClr val="51687D"/>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378" y="1848684"/>
            <a:ext cx="5600394" cy="403104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2CDBD8-2E4B-456E-B4DF-55E9A29B8AD1}" type="slidenum">
              <a:rPr lang="en-US" smtClean="0"/>
              <a:t>‹#›</a:t>
            </a:fld>
            <a:endParaRPr lang="en-US" dirty="0"/>
          </a:p>
        </p:txBody>
      </p:sp>
    </p:spTree>
    <p:extLst>
      <p:ext uri="{BB962C8B-B14F-4D97-AF65-F5344CB8AC3E}">
        <p14:creationId xmlns:p14="http://schemas.microsoft.com/office/powerpoint/2010/main" val="351991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2CDBD8-2E4B-456E-B4DF-55E9A29B8AD1}" type="slidenum">
              <a:rPr lang="en-US" smtClean="0"/>
              <a:t>‹#›</a:t>
            </a:fld>
            <a:endParaRPr lang="en-US" dirty="0"/>
          </a:p>
        </p:txBody>
      </p:sp>
    </p:spTree>
    <p:extLst>
      <p:ext uri="{BB962C8B-B14F-4D97-AF65-F5344CB8AC3E}">
        <p14:creationId xmlns:p14="http://schemas.microsoft.com/office/powerpoint/2010/main" val="27839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p:cNvSpPr/>
          <p:nvPr userDrawn="1"/>
        </p:nvSpPr>
        <p:spPr>
          <a:xfrm>
            <a:off x="0" y="6551032"/>
            <a:ext cx="12192000" cy="318051"/>
          </a:xfrm>
          <a:prstGeom prst="rect">
            <a:avLst/>
          </a:prstGeom>
          <a:solidFill>
            <a:srgbClr val="061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32CDBD8-2E4B-456E-B4DF-55E9A29B8AD1}" type="slidenum">
              <a:rPr lang="en-US" smtClean="0"/>
              <a:t>‹#›</a:t>
            </a:fld>
            <a:endParaRPr lang="en-US" dirty="0"/>
          </a:p>
        </p:txBody>
      </p:sp>
      <p:sp>
        <p:nvSpPr>
          <p:cNvPr id="12" name="Rectangle 11">
            <a:extLst>
              <a:ext uri="{FF2B5EF4-FFF2-40B4-BE49-F238E27FC236}">
                <a16:creationId xmlns:a16="http://schemas.microsoft.com/office/drawing/2014/main" id="{FAA3CEE9-D28C-874E-B8EB-FC44F9A0B691}"/>
              </a:ext>
            </a:extLst>
          </p:cNvPr>
          <p:cNvSpPr/>
          <p:nvPr userDrawn="1"/>
        </p:nvSpPr>
        <p:spPr>
          <a:xfrm>
            <a:off x="0" y="6477000"/>
            <a:ext cx="12192001" cy="77067"/>
          </a:xfrm>
          <a:prstGeom prst="rect">
            <a:avLst/>
          </a:prstGeom>
          <a:gradFill flip="none" rotWithShape="1">
            <a:gsLst>
              <a:gs pos="0">
                <a:srgbClr val="FC8D04"/>
              </a:gs>
              <a:gs pos="49000">
                <a:srgbClr val="76E6C9"/>
              </a:gs>
              <a:gs pos="100000">
                <a:srgbClr val="061F5B"/>
              </a:gs>
            </a:gsLst>
            <a:lin ang="10800000" scaled="1"/>
            <a:tileRect/>
          </a:gradFill>
          <a:ln>
            <a:noFill/>
          </a:ln>
        </p:spPr>
        <p:style>
          <a:lnRef idx="2">
            <a:schemeClr val="accent2"/>
          </a:lnRef>
          <a:fillRef idx="1">
            <a:schemeClr val="lt1"/>
          </a:fillRef>
          <a:effectRef idx="0">
            <a:schemeClr val="accent2"/>
          </a:effectRef>
          <a:fontRef idx="minor">
            <a:schemeClr val="dk1"/>
          </a:fontRef>
        </p:style>
        <p:txBody>
          <a:bodyPr/>
          <a:lstStyle/>
          <a:p>
            <a:endParaRPr lang="en-US" dirty="0"/>
          </a:p>
        </p:txBody>
      </p:sp>
    </p:spTree>
    <p:extLst>
      <p:ext uri="{BB962C8B-B14F-4D97-AF65-F5344CB8AC3E}">
        <p14:creationId xmlns:p14="http://schemas.microsoft.com/office/powerpoint/2010/main" val="130422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61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83025" cy="6858000"/>
          </a:xfrm>
          <a:prstGeom prst="rect">
            <a:avLst/>
          </a:prstGeom>
          <a:gradFill flip="none" rotWithShape="1">
            <a:gsLst>
              <a:gs pos="0">
                <a:srgbClr val="FC8D04"/>
              </a:gs>
              <a:gs pos="49000">
                <a:srgbClr val="76E6C9"/>
              </a:gs>
              <a:gs pos="100000">
                <a:srgbClr val="061F5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0F957A-BBE5-4F27-BADF-7F931460825A}" type="datetimeFigureOut">
              <a:rPr lang="en-US" smtClean="0"/>
              <a:t>9/10/2025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2CDBD8-2E4B-456E-B4DF-55E9A29B8AD1}" type="slidenum">
              <a:rPr lang="en-US" smtClean="0"/>
              <a:t>‹#›</a:t>
            </a:fld>
            <a:endParaRPr lang="en-US" dirty="0"/>
          </a:p>
        </p:txBody>
      </p:sp>
    </p:spTree>
    <p:extLst>
      <p:ext uri="{BB962C8B-B14F-4D97-AF65-F5344CB8AC3E}">
        <p14:creationId xmlns:p14="http://schemas.microsoft.com/office/powerpoint/2010/main" val="159100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61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2CDBD8-2E4B-456E-B4DF-55E9A29B8AD1}" type="slidenum">
              <a:rPr lang="en-US" smtClean="0"/>
              <a:t>‹#›</a:t>
            </a:fld>
            <a:endParaRPr lang="en-US" dirty="0"/>
          </a:p>
        </p:txBody>
      </p:sp>
      <p:sp>
        <p:nvSpPr>
          <p:cNvPr id="10" name="Rectangle 9">
            <a:extLst>
              <a:ext uri="{FF2B5EF4-FFF2-40B4-BE49-F238E27FC236}">
                <a16:creationId xmlns:a16="http://schemas.microsoft.com/office/drawing/2014/main" id="{8A0C846B-9070-0349-BA35-93216453846F}"/>
              </a:ext>
            </a:extLst>
          </p:cNvPr>
          <p:cNvSpPr/>
          <p:nvPr userDrawn="1"/>
        </p:nvSpPr>
        <p:spPr>
          <a:xfrm flipV="1">
            <a:off x="0" y="4861279"/>
            <a:ext cx="12192001" cy="91721"/>
          </a:xfrm>
          <a:prstGeom prst="rect">
            <a:avLst/>
          </a:prstGeom>
          <a:gradFill flip="none" rotWithShape="1">
            <a:gsLst>
              <a:gs pos="0">
                <a:srgbClr val="FC8D04"/>
              </a:gs>
              <a:gs pos="49000">
                <a:srgbClr val="76E6C9"/>
              </a:gs>
              <a:gs pos="100000">
                <a:srgbClr val="061F5B"/>
              </a:gs>
            </a:gsLst>
            <a:lin ang="10800000" scaled="1"/>
            <a:tileRect/>
          </a:gradFill>
          <a:ln>
            <a:noFill/>
          </a:ln>
        </p:spPr>
        <p:style>
          <a:lnRef idx="2">
            <a:schemeClr val="accent2"/>
          </a:lnRef>
          <a:fillRef idx="1">
            <a:schemeClr val="lt1"/>
          </a:fillRef>
          <a:effectRef idx="0">
            <a:schemeClr val="accent2"/>
          </a:effectRef>
          <a:fontRef idx="minor">
            <a:schemeClr val="dk1"/>
          </a:fontRef>
        </p:style>
        <p:txBody>
          <a:bodyPr/>
          <a:lstStyle/>
          <a:p>
            <a:endParaRPr lang="en-US" dirty="0"/>
          </a:p>
        </p:txBody>
      </p:sp>
      <p:pic>
        <p:nvPicPr>
          <p:cNvPr id="11" name="Picture 10">
            <a:extLst>
              <a:ext uri="{FF2B5EF4-FFF2-40B4-BE49-F238E27FC236}">
                <a16:creationId xmlns:a16="http://schemas.microsoft.com/office/drawing/2014/main" id="{0159B884-486D-1C43-92F6-B67BCEFFAA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406" y="228205"/>
            <a:ext cx="1797050" cy="705347"/>
          </a:xfrm>
          <a:prstGeom prst="rect">
            <a:avLst/>
          </a:prstGeom>
        </p:spPr>
      </p:pic>
    </p:spTree>
    <p:extLst>
      <p:ext uri="{BB962C8B-B14F-4D97-AF65-F5344CB8AC3E}">
        <p14:creationId xmlns:p14="http://schemas.microsoft.com/office/powerpoint/2010/main" val="103063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CDBD8-2E4B-456E-B4DF-55E9A29B8AD1}" type="slidenum">
              <a:rPr lang="en-US" smtClean="0"/>
              <a:t>‹#›</a:t>
            </a:fld>
            <a:endParaRPr lang="en-US" dirty="0"/>
          </a:p>
        </p:txBody>
      </p:sp>
      <p:sp>
        <p:nvSpPr>
          <p:cNvPr id="7" name="TextBox 6">
            <a:extLst>
              <a:ext uri="{FF2B5EF4-FFF2-40B4-BE49-F238E27FC236}">
                <a16:creationId xmlns:a16="http://schemas.microsoft.com/office/drawing/2014/main" id="{04236627-C77E-4622-8755-EDBB3CDA9810}"/>
              </a:ext>
            </a:extLst>
          </p:cNvPr>
          <p:cNvSpPr txBox="1"/>
          <p:nvPr userDrawn="1"/>
        </p:nvSpPr>
        <p:spPr>
          <a:xfrm>
            <a:off x="1627094" y="6080173"/>
            <a:ext cx="1828800" cy="16822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492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0" y="6551032"/>
            <a:ext cx="12192000" cy="318051"/>
          </a:xfrm>
          <a:prstGeom prst="rect">
            <a:avLst/>
          </a:prstGeom>
          <a:solidFill>
            <a:srgbClr val="061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CDBD8-2E4B-456E-B4DF-55E9A29B8AD1}" type="slidenum">
              <a:rPr lang="en-US" smtClean="0"/>
              <a:t>‹#›</a:t>
            </a:fld>
            <a:endParaRPr lang="en-US" dirty="0"/>
          </a:p>
        </p:txBody>
      </p:sp>
      <p:sp>
        <p:nvSpPr>
          <p:cNvPr id="11" name="Rectangle 10">
            <a:extLst>
              <a:ext uri="{FF2B5EF4-FFF2-40B4-BE49-F238E27FC236}">
                <a16:creationId xmlns:a16="http://schemas.microsoft.com/office/drawing/2014/main" id="{67E7F831-B3A7-AD45-AC79-8BC8A74706E5}"/>
              </a:ext>
            </a:extLst>
          </p:cNvPr>
          <p:cNvSpPr/>
          <p:nvPr userDrawn="1"/>
        </p:nvSpPr>
        <p:spPr>
          <a:xfrm flipV="1">
            <a:off x="0" y="6461479"/>
            <a:ext cx="12192001" cy="91721"/>
          </a:xfrm>
          <a:prstGeom prst="rect">
            <a:avLst/>
          </a:prstGeom>
          <a:gradFill flip="none" rotWithShape="1">
            <a:gsLst>
              <a:gs pos="0">
                <a:srgbClr val="FC8D04"/>
              </a:gs>
              <a:gs pos="49000">
                <a:srgbClr val="76E6C9"/>
              </a:gs>
              <a:gs pos="100000">
                <a:srgbClr val="061F5B"/>
              </a:gs>
            </a:gsLst>
            <a:lin ang="10800000" scaled="1"/>
            <a:tileRect/>
          </a:gradFill>
          <a:ln>
            <a:noFill/>
          </a:ln>
        </p:spPr>
        <p:style>
          <a:lnRef idx="2">
            <a:schemeClr val="accent2"/>
          </a:lnRef>
          <a:fillRef idx="1">
            <a:schemeClr val="lt1"/>
          </a:fillRef>
          <a:effectRef idx="0">
            <a:schemeClr val="accent2"/>
          </a:effectRef>
          <a:fontRef idx="minor">
            <a:schemeClr val="dk1"/>
          </a:fontRef>
        </p:style>
        <p:txBody>
          <a:bodyPr/>
          <a:lstStyle/>
          <a:p>
            <a:endParaRPr lang="en-US" dirty="0"/>
          </a:p>
        </p:txBody>
      </p:sp>
    </p:spTree>
    <p:extLst>
      <p:ext uri="{BB962C8B-B14F-4D97-AF65-F5344CB8AC3E}">
        <p14:creationId xmlns:p14="http://schemas.microsoft.com/office/powerpoint/2010/main" val="23985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Rectangle 10"/>
          <p:cNvSpPr/>
          <p:nvPr userDrawn="1"/>
        </p:nvSpPr>
        <p:spPr>
          <a:xfrm>
            <a:off x="0" y="6551032"/>
            <a:ext cx="12192000" cy="318051"/>
          </a:xfrm>
          <a:prstGeom prst="rect">
            <a:avLst/>
          </a:prstGeom>
          <a:solidFill>
            <a:srgbClr val="061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010624"/>
            <a:ext cx="10058400" cy="3314487"/>
          </a:xfrm>
        </p:spPr>
        <p:txBody>
          <a:bodyPr anchor="b">
            <a:normAutofit/>
          </a:bodyPr>
          <a:lstStyle>
            <a:lvl1pPr algn="l">
              <a:lnSpc>
                <a:spcPct val="85000"/>
              </a:lnSpc>
              <a:defRPr sz="8000" spc="-50" baseline="0">
                <a:solidFill>
                  <a:srgbClr val="255589"/>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445989"/>
          </a:xfrm>
        </p:spPr>
        <p:txBody>
          <a:bodyPr lIns="91440" rIns="91440">
            <a:normAutofit/>
          </a:bodyPr>
          <a:lstStyle>
            <a:lvl1pPr marL="0" indent="0" algn="l">
              <a:buNone/>
              <a:defRPr sz="2400" cap="all" spc="200" baseline="0">
                <a:solidFill>
                  <a:srgbClr val="061F5B"/>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CDBD8-2E4B-456E-B4DF-55E9A29B8AD1}" type="slidenum">
              <a:rPr lang="en-US" smtClean="0"/>
              <a:t>‹#›</a:t>
            </a:fld>
            <a:endParaRPr lang="en-US" dirty="0"/>
          </a:p>
        </p:txBody>
      </p:sp>
      <p:cxnSp>
        <p:nvCxnSpPr>
          <p:cNvPr id="21" name="Straight Connector 20">
            <a:extLst>
              <a:ext uri="{FF2B5EF4-FFF2-40B4-BE49-F238E27FC236}">
                <a16:creationId xmlns:a16="http://schemas.microsoft.com/office/drawing/2014/main" id="{66AA067F-0358-7148-B650-3B8F3424F873}"/>
              </a:ext>
            </a:extLst>
          </p:cNvPr>
          <p:cNvCxnSpPr/>
          <p:nvPr userDrawn="1"/>
        </p:nvCxnSpPr>
        <p:spPr>
          <a:xfrm>
            <a:off x="1207658" y="4343400"/>
            <a:ext cx="98755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Content Placeholder 22">
            <a:extLst>
              <a:ext uri="{FF2B5EF4-FFF2-40B4-BE49-F238E27FC236}">
                <a16:creationId xmlns:a16="http://schemas.microsoft.com/office/drawing/2014/main" id="{0A4FD7FC-ACD2-4047-8900-CC02B2AC174B}"/>
              </a:ext>
            </a:extLst>
          </p:cNvPr>
          <p:cNvSpPr>
            <a:spLocks noGrp="1"/>
          </p:cNvSpPr>
          <p:nvPr>
            <p:ph sz="quarter" idx="13" hasCustomPrompt="1"/>
          </p:nvPr>
        </p:nvSpPr>
        <p:spPr>
          <a:xfrm>
            <a:off x="5997575" y="5191125"/>
            <a:ext cx="5157788" cy="445989"/>
          </a:xfrm>
        </p:spPr>
        <p:txBody>
          <a:bodyPr/>
          <a:lstStyle>
            <a:lvl1pPr algn="r">
              <a:defRPr>
                <a:latin typeface="+mn-lt"/>
              </a:defRPr>
            </a:lvl1pPr>
          </a:lstStyle>
          <a:p>
            <a:pPr lvl="0"/>
            <a:r>
              <a:rPr lang="en-US"/>
              <a:t>CLICK TO EDIT PRESENTER</a:t>
            </a:r>
          </a:p>
        </p:txBody>
      </p:sp>
      <p:sp>
        <p:nvSpPr>
          <p:cNvPr id="25" name="Content Placeholder 24">
            <a:extLst>
              <a:ext uri="{FF2B5EF4-FFF2-40B4-BE49-F238E27FC236}">
                <a16:creationId xmlns:a16="http://schemas.microsoft.com/office/drawing/2014/main" id="{CD37D04F-95B4-FD48-B027-F7B6B98EEB6D}"/>
              </a:ext>
            </a:extLst>
          </p:cNvPr>
          <p:cNvSpPr>
            <a:spLocks noGrp="1"/>
          </p:cNvSpPr>
          <p:nvPr>
            <p:ph sz="quarter" idx="14" hasCustomPrompt="1"/>
          </p:nvPr>
        </p:nvSpPr>
        <p:spPr>
          <a:xfrm>
            <a:off x="5997575" y="5637213"/>
            <a:ext cx="5157788" cy="555625"/>
          </a:xfrm>
        </p:spPr>
        <p:txBody>
          <a:bodyPr>
            <a:normAutofit/>
          </a:bodyPr>
          <a:lstStyle>
            <a:lvl1pPr algn="r">
              <a:defRPr sz="1800">
                <a:latin typeface="+mn-lt"/>
              </a:defRPr>
            </a:lvl1pPr>
          </a:lstStyle>
          <a:p>
            <a:pPr lvl="0"/>
            <a:r>
              <a:rPr lang="en-US"/>
              <a:t>CLICK TO EDIT DATE</a:t>
            </a:r>
          </a:p>
        </p:txBody>
      </p:sp>
      <p:sp>
        <p:nvSpPr>
          <p:cNvPr id="13" name="TextBox 12">
            <a:extLst>
              <a:ext uri="{FF2B5EF4-FFF2-40B4-BE49-F238E27FC236}">
                <a16:creationId xmlns:a16="http://schemas.microsoft.com/office/drawing/2014/main" id="{22AE2EC0-CB9A-4675-A2FA-EFDAFD6F5D6A}"/>
              </a:ext>
            </a:extLst>
          </p:cNvPr>
          <p:cNvSpPr txBox="1"/>
          <p:nvPr userDrawn="1"/>
        </p:nvSpPr>
        <p:spPr>
          <a:xfrm>
            <a:off x="207692" y="580879"/>
            <a:ext cx="2026764" cy="501824"/>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B8A5455F-5ACD-4FF7-BC3B-EF432B95DE03}"/>
              </a:ext>
            </a:extLst>
          </p:cNvPr>
          <p:cNvSpPr txBox="1"/>
          <p:nvPr userDrawn="1"/>
        </p:nvSpPr>
        <p:spPr>
          <a:xfrm>
            <a:off x="544843" y="396847"/>
            <a:ext cx="1828800" cy="230832"/>
          </a:xfrm>
          <a:prstGeom prst="rect">
            <a:avLst/>
          </a:prstGeom>
          <a:solidFill>
            <a:srgbClr val="FFFEFD"/>
          </a:solidFill>
        </p:spPr>
        <p:txBody>
          <a:bodyPr wrap="square" rtlCol="0">
            <a:spAutoFit/>
          </a:bodyPr>
          <a:lstStyle/>
          <a:p>
            <a:r>
              <a:rPr lang="en-US" sz="900" dirty="0">
                <a:solidFill>
                  <a:schemeClr val="bg1"/>
                </a:solidFill>
              </a:rPr>
              <a:t>HUOH</a:t>
            </a:r>
          </a:p>
        </p:txBody>
      </p:sp>
      <p:sp>
        <p:nvSpPr>
          <p:cNvPr id="17" name="Rectangle 16">
            <a:extLst>
              <a:ext uri="{FF2B5EF4-FFF2-40B4-BE49-F238E27FC236}">
                <a16:creationId xmlns:a16="http://schemas.microsoft.com/office/drawing/2014/main" id="{AE40BB34-5D19-8D40-979A-C6E3F3E680C6}"/>
              </a:ext>
            </a:extLst>
          </p:cNvPr>
          <p:cNvSpPr/>
          <p:nvPr userDrawn="1"/>
        </p:nvSpPr>
        <p:spPr>
          <a:xfrm flipV="1">
            <a:off x="0" y="6461479"/>
            <a:ext cx="12192001" cy="91721"/>
          </a:xfrm>
          <a:prstGeom prst="rect">
            <a:avLst/>
          </a:prstGeom>
          <a:gradFill flip="none" rotWithShape="1">
            <a:gsLst>
              <a:gs pos="0">
                <a:srgbClr val="FC8D04"/>
              </a:gs>
              <a:gs pos="49000">
                <a:srgbClr val="76E6C9"/>
              </a:gs>
              <a:gs pos="100000">
                <a:srgbClr val="061F5B"/>
              </a:gs>
            </a:gsLst>
            <a:lin ang="10800000" scaled="1"/>
            <a:tileRect/>
          </a:gradFill>
          <a:ln>
            <a:noFill/>
          </a:ln>
        </p:spPr>
        <p:style>
          <a:lnRef idx="2">
            <a:schemeClr val="accent2"/>
          </a:lnRef>
          <a:fillRef idx="1">
            <a:schemeClr val="lt1"/>
          </a:fillRef>
          <a:effectRef idx="0">
            <a:schemeClr val="accent2"/>
          </a:effectRef>
          <a:fontRef idx="minor">
            <a:schemeClr val="dk1"/>
          </a:fontRef>
        </p:style>
        <p:txBody>
          <a:bodyPr/>
          <a:lstStyle/>
          <a:p>
            <a:endParaRPr lang="en-US" dirty="0"/>
          </a:p>
        </p:txBody>
      </p:sp>
      <p:pic>
        <p:nvPicPr>
          <p:cNvPr id="18" name="Picture 17">
            <a:extLst>
              <a:ext uri="{FF2B5EF4-FFF2-40B4-BE49-F238E27FC236}">
                <a16:creationId xmlns:a16="http://schemas.microsoft.com/office/drawing/2014/main" id="{C7E2DAA4-E3BD-F041-AD9E-C3BEFF6B94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406" y="228205"/>
            <a:ext cx="1797050" cy="705347"/>
          </a:xfrm>
          <a:prstGeom prst="rect">
            <a:avLst/>
          </a:prstGeom>
        </p:spPr>
      </p:pic>
    </p:spTree>
    <p:extLst>
      <p:ext uri="{BB962C8B-B14F-4D97-AF65-F5344CB8AC3E}">
        <p14:creationId xmlns:p14="http://schemas.microsoft.com/office/powerpoint/2010/main" val="95694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7222083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ext with grey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255589"/>
                </a:solidFill>
              </a:defRPr>
            </a:lvl1pPr>
          </a:lstStyle>
          <a:p>
            <a:r>
              <a:rPr lang="en-US"/>
              <a:t>Click to edit Master title style</a:t>
            </a:r>
          </a:p>
        </p:txBody>
      </p:sp>
      <p:sp>
        <p:nvSpPr>
          <p:cNvPr id="7" name="Text Placeholder 6"/>
          <p:cNvSpPr>
            <a:spLocks noGrp="1"/>
          </p:cNvSpPr>
          <p:nvPr>
            <p:ph type="body" sz="quarter" idx="10"/>
          </p:nvPr>
        </p:nvSpPr>
        <p:spPr>
          <a:xfrm>
            <a:off x="790221" y="1454150"/>
            <a:ext cx="10792179" cy="1143000"/>
          </a:xfrm>
        </p:spPr>
        <p:txBody>
          <a:bodyPr>
            <a:noAutofit/>
          </a:bodyPr>
          <a:lstStyle>
            <a:lvl1pPr marL="0" indent="0">
              <a:lnSpc>
                <a:spcPct val="100000"/>
              </a:lnSpc>
              <a:buNone/>
              <a:defRPr sz="1800" b="1">
                <a:solidFill>
                  <a:schemeClr val="accent3"/>
                </a:solidFill>
                <a:latin typeface="+mn-lt"/>
              </a:defRPr>
            </a:lvl1pPr>
            <a:lvl2pPr marL="457200" indent="0">
              <a:buNone/>
              <a:defRPr sz="2400">
                <a:solidFill>
                  <a:schemeClr val="bg1">
                    <a:lumMod val="50000"/>
                  </a:schemeClr>
                </a:solidFill>
                <a:latin typeface="+mn-lt"/>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1" hasCustomPrompt="1"/>
          </p:nvPr>
        </p:nvSpPr>
        <p:spPr>
          <a:xfrm>
            <a:off x="790221" y="2724150"/>
            <a:ext cx="10792179" cy="3005138"/>
          </a:xfrm>
        </p:spPr>
        <p:txBody>
          <a:bodyPr>
            <a:noAutofit/>
          </a:bodyPr>
          <a:lstStyle>
            <a:lvl1pPr marL="0" indent="0">
              <a:buNone/>
              <a:defRPr sz="1800" b="1">
                <a:solidFill>
                  <a:schemeClr val="accent5"/>
                </a:solidFill>
                <a:latin typeface="+mn-lt"/>
              </a:defRPr>
            </a:lvl1pPr>
            <a:lvl2pPr marL="225425" indent="-169863">
              <a:buFont typeface="Arial"/>
              <a:buChar char="•"/>
              <a:defRPr sz="1800">
                <a:solidFill>
                  <a:srgbClr val="7F7F7F"/>
                </a:solidFill>
                <a:latin typeface="+mn-lt"/>
              </a:defRPr>
            </a:lvl2pPr>
            <a:lvl3pPr marL="746125" indent="-228600">
              <a:buFont typeface="Lucida Grande"/>
              <a:buChar char="-"/>
              <a:defRPr sz="1800">
                <a:solidFill>
                  <a:srgbClr val="7F7F7F"/>
                </a:solidFill>
                <a:latin typeface="+mn-lt"/>
              </a:defRPr>
            </a:lvl3pPr>
            <a:lvl4pPr marL="741363" indent="0">
              <a:buFontTx/>
              <a:buNone/>
              <a:defRPr sz="1800" i="1">
                <a:solidFill>
                  <a:srgbClr val="7F7F7F"/>
                </a:solidFill>
                <a:latin typeface="+mn-lt"/>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8143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11" name="Rectangle 10"/>
          <p:cNvSpPr/>
          <p:nvPr userDrawn="1"/>
        </p:nvSpPr>
        <p:spPr>
          <a:xfrm>
            <a:off x="0" y="6551032"/>
            <a:ext cx="12192000" cy="318051"/>
          </a:xfrm>
          <a:prstGeom prst="rect">
            <a:avLst/>
          </a:prstGeom>
          <a:solidFill>
            <a:srgbClr val="061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010624"/>
            <a:ext cx="10058400" cy="3314487"/>
          </a:xfrm>
        </p:spPr>
        <p:txBody>
          <a:bodyPr anchor="b">
            <a:normAutofit/>
          </a:bodyPr>
          <a:lstStyle>
            <a:lvl1pPr algn="l">
              <a:lnSpc>
                <a:spcPct val="85000"/>
              </a:lnSpc>
              <a:defRPr sz="8000" spc="-50" baseline="0">
                <a:solidFill>
                  <a:srgbClr val="255589"/>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445989"/>
          </a:xfrm>
        </p:spPr>
        <p:txBody>
          <a:bodyPr lIns="91440" rIns="91440">
            <a:normAutofit/>
          </a:bodyPr>
          <a:lstStyle>
            <a:lvl1pPr marL="0" indent="0" algn="l">
              <a:buNone/>
              <a:defRPr sz="2400" b="0" i="0" cap="all" spc="200" baseline="0">
                <a:solidFill>
                  <a:schemeClr val="bg2">
                    <a:lumMod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E0F957A-BBE5-4F27-BADF-7F931460825A}" type="datetimeFigureOut">
              <a:rPr lang="en-US" smtClean="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2CDBD8-2E4B-456E-B4DF-55E9A29B8AD1}" type="slidenum">
              <a:rPr lang="en-US" smtClean="0"/>
              <a:t>‹#›</a:t>
            </a:fld>
            <a:endParaRPr lang="en-US" dirty="0"/>
          </a:p>
        </p:txBody>
      </p:sp>
      <p:cxnSp>
        <p:nvCxnSpPr>
          <p:cNvPr id="21" name="Straight Connector 20">
            <a:extLst>
              <a:ext uri="{FF2B5EF4-FFF2-40B4-BE49-F238E27FC236}">
                <a16:creationId xmlns:a16="http://schemas.microsoft.com/office/drawing/2014/main" id="{66AA067F-0358-7148-B650-3B8F3424F873}"/>
              </a:ext>
            </a:extLst>
          </p:cNvPr>
          <p:cNvCxnSpPr/>
          <p:nvPr userDrawn="1"/>
        </p:nvCxnSpPr>
        <p:spPr>
          <a:xfrm>
            <a:off x="1207658" y="4343400"/>
            <a:ext cx="98755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Content Placeholder 22">
            <a:extLst>
              <a:ext uri="{FF2B5EF4-FFF2-40B4-BE49-F238E27FC236}">
                <a16:creationId xmlns:a16="http://schemas.microsoft.com/office/drawing/2014/main" id="{0A4FD7FC-ACD2-4047-8900-CC02B2AC174B}"/>
              </a:ext>
            </a:extLst>
          </p:cNvPr>
          <p:cNvSpPr>
            <a:spLocks noGrp="1"/>
          </p:cNvSpPr>
          <p:nvPr>
            <p:ph sz="quarter" idx="13" hasCustomPrompt="1"/>
          </p:nvPr>
        </p:nvSpPr>
        <p:spPr>
          <a:xfrm>
            <a:off x="5997575" y="5191125"/>
            <a:ext cx="5157788" cy="445989"/>
          </a:xfrm>
        </p:spPr>
        <p:txBody>
          <a:bodyPr/>
          <a:lstStyle>
            <a:lvl1pPr algn="r">
              <a:defRPr b="0" i="0">
                <a:latin typeface="+mn-lt"/>
              </a:defRPr>
            </a:lvl1pPr>
          </a:lstStyle>
          <a:p>
            <a:pPr lvl="0"/>
            <a:r>
              <a:rPr lang="en-US"/>
              <a:t>CLICK TO EDIT PRESENTER</a:t>
            </a:r>
          </a:p>
        </p:txBody>
      </p:sp>
      <p:sp>
        <p:nvSpPr>
          <p:cNvPr id="25" name="Content Placeholder 24">
            <a:extLst>
              <a:ext uri="{FF2B5EF4-FFF2-40B4-BE49-F238E27FC236}">
                <a16:creationId xmlns:a16="http://schemas.microsoft.com/office/drawing/2014/main" id="{CD37D04F-95B4-FD48-B027-F7B6B98EEB6D}"/>
              </a:ext>
            </a:extLst>
          </p:cNvPr>
          <p:cNvSpPr>
            <a:spLocks noGrp="1"/>
          </p:cNvSpPr>
          <p:nvPr>
            <p:ph sz="quarter" idx="14" hasCustomPrompt="1"/>
          </p:nvPr>
        </p:nvSpPr>
        <p:spPr>
          <a:xfrm>
            <a:off x="5997575" y="5637213"/>
            <a:ext cx="5157788" cy="555625"/>
          </a:xfrm>
        </p:spPr>
        <p:txBody>
          <a:bodyPr>
            <a:normAutofit/>
          </a:bodyPr>
          <a:lstStyle>
            <a:lvl1pPr algn="r">
              <a:defRPr sz="1800" b="0" i="0">
                <a:latin typeface="+mn-lt"/>
              </a:defRPr>
            </a:lvl1pPr>
          </a:lstStyle>
          <a:p>
            <a:pPr lvl="0"/>
            <a:r>
              <a:rPr lang="en-US"/>
              <a:t>CLICK TO EDIT DATE</a:t>
            </a:r>
          </a:p>
        </p:txBody>
      </p:sp>
      <p:sp>
        <p:nvSpPr>
          <p:cNvPr id="13" name="Rectangle 12">
            <a:extLst>
              <a:ext uri="{FF2B5EF4-FFF2-40B4-BE49-F238E27FC236}">
                <a16:creationId xmlns:a16="http://schemas.microsoft.com/office/drawing/2014/main" id="{71F5909D-5D38-344E-A4AD-2B5CF2DB9674}"/>
              </a:ext>
            </a:extLst>
          </p:cNvPr>
          <p:cNvSpPr/>
          <p:nvPr userDrawn="1"/>
        </p:nvSpPr>
        <p:spPr>
          <a:xfrm flipV="1">
            <a:off x="0" y="6461479"/>
            <a:ext cx="12192001" cy="91721"/>
          </a:xfrm>
          <a:prstGeom prst="rect">
            <a:avLst/>
          </a:prstGeom>
          <a:gradFill flip="none" rotWithShape="1">
            <a:gsLst>
              <a:gs pos="0">
                <a:srgbClr val="FC8D04"/>
              </a:gs>
              <a:gs pos="49000">
                <a:srgbClr val="76E6C9"/>
              </a:gs>
              <a:gs pos="100000">
                <a:srgbClr val="061F5B"/>
              </a:gs>
            </a:gsLst>
            <a:lin ang="10800000" scaled="1"/>
            <a:tileRect/>
          </a:gradFill>
          <a:ln>
            <a:noFill/>
          </a:ln>
        </p:spPr>
        <p:style>
          <a:lnRef idx="2">
            <a:schemeClr val="accent2"/>
          </a:lnRef>
          <a:fillRef idx="1">
            <a:schemeClr val="lt1"/>
          </a:fillRef>
          <a:effectRef idx="0">
            <a:schemeClr val="accent2"/>
          </a:effectRef>
          <a:fontRef idx="minor">
            <a:schemeClr val="dk1"/>
          </a:fontRef>
        </p:style>
        <p:txBody>
          <a:bodyPr/>
          <a:lstStyle/>
          <a:p>
            <a:endParaRPr lang="en-US" dirty="0"/>
          </a:p>
        </p:txBody>
      </p:sp>
      <p:pic>
        <p:nvPicPr>
          <p:cNvPr id="15" name="Picture 14">
            <a:extLst>
              <a:ext uri="{FF2B5EF4-FFF2-40B4-BE49-F238E27FC236}">
                <a16:creationId xmlns:a16="http://schemas.microsoft.com/office/drawing/2014/main" id="{E8422837-3F7F-D04B-8C10-B6127735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406" y="228205"/>
            <a:ext cx="1797050" cy="705347"/>
          </a:xfrm>
          <a:prstGeom prst="rect">
            <a:avLst/>
          </a:prstGeom>
        </p:spPr>
      </p:pic>
    </p:spTree>
    <p:extLst>
      <p:ext uri="{BB962C8B-B14F-4D97-AF65-F5344CB8AC3E}">
        <p14:creationId xmlns:p14="http://schemas.microsoft.com/office/powerpoint/2010/main" val="23742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ext with grey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790221" y="1454150"/>
            <a:ext cx="10792179" cy="1143000"/>
          </a:xfrm>
        </p:spPr>
        <p:txBody>
          <a:bodyPr>
            <a:noAutofit/>
          </a:bodyPr>
          <a:lstStyle>
            <a:lvl1pPr marL="0" indent="0">
              <a:lnSpc>
                <a:spcPct val="100000"/>
              </a:lnSpc>
              <a:buNone/>
              <a:defRPr sz="1800">
                <a:solidFill>
                  <a:schemeClr val="tx1">
                    <a:lumMod val="50000"/>
                    <a:lumOff val="50000"/>
                  </a:schemeClr>
                </a:solidFill>
              </a:defRPr>
            </a:lvl1pPr>
            <a:lvl2pPr marL="457200" indent="0">
              <a:buNone/>
              <a:defRPr sz="2400">
                <a:solidFill>
                  <a:schemeClr val="bg1">
                    <a:lumMod val="50000"/>
                  </a:schemeClr>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1" hasCustomPrompt="1"/>
          </p:nvPr>
        </p:nvSpPr>
        <p:spPr>
          <a:xfrm>
            <a:off x="790221" y="2724150"/>
            <a:ext cx="10792179" cy="3005138"/>
          </a:xfrm>
        </p:spPr>
        <p:txBody>
          <a:bodyPr>
            <a:noAutofit/>
          </a:bodyPr>
          <a:lstStyle>
            <a:lvl1pPr marL="0" indent="0">
              <a:buNone/>
              <a:defRPr sz="1800" b="1">
                <a:solidFill>
                  <a:srgbClr val="F68B1F"/>
                </a:solidFill>
              </a:defRPr>
            </a:lvl1pPr>
            <a:lvl2pPr marL="225425" indent="-169863">
              <a:buFont typeface="Arial"/>
              <a:buChar char="•"/>
              <a:defRPr sz="1800">
                <a:solidFill>
                  <a:srgbClr val="7F7F7F"/>
                </a:solidFill>
              </a:defRPr>
            </a:lvl2pPr>
            <a:lvl3pPr marL="746125" indent="-228600">
              <a:buFont typeface="Lucida Grande"/>
              <a:buChar char="-"/>
              <a:defRPr sz="1800">
                <a:solidFill>
                  <a:srgbClr val="7F7F7F"/>
                </a:solidFill>
              </a:defRPr>
            </a:lvl3pPr>
            <a:lvl4pPr marL="741363" indent="0">
              <a:buFontTx/>
              <a:buNone/>
              <a:defRPr sz="1800" i="1">
                <a:solidFill>
                  <a:srgbClr val="7F7F7F"/>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8683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A9CF-FE6B-4A19-BA68-39DF68D58D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A712EB-6D56-40BC-81FC-583377D0D1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A8194C-6299-4581-AE3B-15E41E9641D3}"/>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5" name="Footer Placeholder 4">
            <a:extLst>
              <a:ext uri="{FF2B5EF4-FFF2-40B4-BE49-F238E27FC236}">
                <a16:creationId xmlns:a16="http://schemas.microsoft.com/office/drawing/2014/main" id="{7EEAB972-E08C-42BF-86BC-052FED7D1E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26E1BE-C325-4299-BEFC-3CB210FFEADA}"/>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16933596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EEF0-37F7-4F17-8FAC-5413F1A1B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C1787-27E4-4269-A001-A4009C078A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5E920-6745-4A89-A93B-0DE6A1959B73}"/>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5" name="Footer Placeholder 4">
            <a:extLst>
              <a:ext uri="{FF2B5EF4-FFF2-40B4-BE49-F238E27FC236}">
                <a16:creationId xmlns:a16="http://schemas.microsoft.com/office/drawing/2014/main" id="{E7A24234-4212-4C27-A1DE-1CAEEB2A16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37D2A-926A-42B8-8929-4A77329457D6}"/>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34830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8990-3788-4088-929C-691AB06F9C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98AB7F-83C2-49B5-AB69-7CAB901BF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035DEE-B5BD-40DA-A47F-AB2DCA767A87}"/>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5" name="Footer Placeholder 4">
            <a:extLst>
              <a:ext uri="{FF2B5EF4-FFF2-40B4-BE49-F238E27FC236}">
                <a16:creationId xmlns:a16="http://schemas.microsoft.com/office/drawing/2014/main" id="{4DE461AB-4C7E-4055-9979-50FEA424E7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577D9B-F2ED-4C3E-A6A2-1E6FF23B5D5B}"/>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3486215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7571-9631-4623-9333-B6431435B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1C743B-4B07-43ED-B06E-CF4A368B2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2AECD-BC27-4777-A074-E939CF7694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F3BB6C-5328-46D5-AD25-68CA05FA182F}"/>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6" name="Footer Placeholder 5">
            <a:extLst>
              <a:ext uri="{FF2B5EF4-FFF2-40B4-BE49-F238E27FC236}">
                <a16:creationId xmlns:a16="http://schemas.microsoft.com/office/drawing/2014/main" id="{0CB6B281-5FC7-47B4-90FA-5CD1B16151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2E47C6-63B1-464A-BDB5-3D94BC34E041}"/>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36636290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0614-5E57-488A-A2C4-E20D7CF15C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BEFAF-6937-4E47-BCCC-95E21C364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773569-1102-45B3-8629-6EF8571505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D3267E-4336-43A3-8E77-4B170AFE47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B75B95-8113-4129-A082-39A9889E27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D881A-2BED-40AA-8FBE-5670352F402E}"/>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8" name="Footer Placeholder 7">
            <a:extLst>
              <a:ext uri="{FF2B5EF4-FFF2-40B4-BE49-F238E27FC236}">
                <a16:creationId xmlns:a16="http://schemas.microsoft.com/office/drawing/2014/main" id="{604A32F9-A33F-4E6B-9DB2-E05A14BA3E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DE6AF5-DC62-4F02-9D29-B5CBAA46AF14}"/>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18500145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4C27-197F-485C-8E6A-13E555DEC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C9B8F7-3F34-49AB-8053-125E9C917F56}"/>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4" name="Footer Placeholder 3">
            <a:extLst>
              <a:ext uri="{FF2B5EF4-FFF2-40B4-BE49-F238E27FC236}">
                <a16:creationId xmlns:a16="http://schemas.microsoft.com/office/drawing/2014/main" id="{0C4B28B4-2013-4BEF-AACB-F0C9170B8D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ADA208-6278-4B46-BEEA-38A517EB609A}"/>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14799342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F782A-3424-490C-9E4A-6D7CBF541533}"/>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3" name="Footer Placeholder 2">
            <a:extLst>
              <a:ext uri="{FF2B5EF4-FFF2-40B4-BE49-F238E27FC236}">
                <a16:creationId xmlns:a16="http://schemas.microsoft.com/office/drawing/2014/main" id="{01EDA0EE-A647-4B56-A02F-797EB8F042C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EFE7AE-A9DD-4FED-833D-6127CF1BF14E}"/>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382351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694435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9BCA-9586-4677-B149-F4A9BAB28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9F131-0431-49BB-BB30-F7572F2A2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CE15F1-DD88-4C9C-B10D-D20E1EACA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A5857-CBD2-415D-B9E6-06A8826DF049}"/>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6" name="Footer Placeholder 5">
            <a:extLst>
              <a:ext uri="{FF2B5EF4-FFF2-40B4-BE49-F238E27FC236}">
                <a16:creationId xmlns:a16="http://schemas.microsoft.com/office/drawing/2014/main" id="{C2B026E4-2511-45F1-BD09-D853D3BFB4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23419C-74A9-4672-8F33-36559195CEA5}"/>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3085869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1DEB-260E-4699-8171-611682D9F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AFFFA8-7B62-4A6E-9A3F-864997FF3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95A6CC-7B77-4F9C-89D2-BEBB202FD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6092E8-876F-4257-BA4B-E35D3DE83587}"/>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6" name="Footer Placeholder 5">
            <a:extLst>
              <a:ext uri="{FF2B5EF4-FFF2-40B4-BE49-F238E27FC236}">
                <a16:creationId xmlns:a16="http://schemas.microsoft.com/office/drawing/2014/main" id="{78BC196A-3E2D-404F-B104-9F0F113DF4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80BA52-493D-4F8C-9384-B84E5A8CE6E3}"/>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6496809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1AC6-F5C6-4439-A62E-FC37DD6A1A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1AE398-2CB7-4F68-806C-93B7008AD8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8DEFD-E78F-45F7-BED2-6D36A1AA9F7B}"/>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5" name="Footer Placeholder 4">
            <a:extLst>
              <a:ext uri="{FF2B5EF4-FFF2-40B4-BE49-F238E27FC236}">
                <a16:creationId xmlns:a16="http://schemas.microsoft.com/office/drawing/2014/main" id="{FD6A49B8-DA24-4D0C-ACCC-D24978031F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9FB698-23E7-4CBC-A82C-2795B9088E08}"/>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28337843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8BC026-8BD2-4CB5-B209-722B261065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0A60A0-4AF5-49EF-A6A2-36D5AE7BB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9D46C-9C61-422A-A947-91FC375BC5FB}"/>
              </a:ext>
            </a:extLst>
          </p:cNvPr>
          <p:cNvSpPr>
            <a:spLocks noGrp="1"/>
          </p:cNvSpPr>
          <p:nvPr>
            <p:ph type="dt" sz="half" idx="10"/>
          </p:nvPr>
        </p:nvSpPr>
        <p:spPr/>
        <p:txBody>
          <a:bodyPr/>
          <a:lstStyle/>
          <a:p>
            <a:fld id="{A4B39DAA-0438-4AD4-8DD8-EBE8BE6151B7}" type="datetimeFigureOut">
              <a:rPr lang="en-US" smtClean="0"/>
              <a:t>9/10/2025</a:t>
            </a:fld>
            <a:endParaRPr lang="en-US" dirty="0"/>
          </a:p>
        </p:txBody>
      </p:sp>
      <p:sp>
        <p:nvSpPr>
          <p:cNvPr id="5" name="Footer Placeholder 4">
            <a:extLst>
              <a:ext uri="{FF2B5EF4-FFF2-40B4-BE49-F238E27FC236}">
                <a16:creationId xmlns:a16="http://schemas.microsoft.com/office/drawing/2014/main" id="{F8B36DD4-8B9B-46DD-A5BB-BB93932D39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10B450-2E39-46EC-BE16-DAECECDA8574}"/>
              </a:ext>
            </a:extLst>
          </p:cNvPr>
          <p:cNvSpPr>
            <a:spLocks noGrp="1"/>
          </p:cNvSpPr>
          <p:nvPr>
            <p:ph type="sldNum" sz="quarter" idx="12"/>
          </p:nvPr>
        </p:nvSpPr>
        <p:spPr/>
        <p:txBody>
          <a:bodyPr/>
          <a:lstStyle/>
          <a:p>
            <a:fld id="{2BFB8CF0-ECF8-4A81-B33F-46AA9ED53095}" type="slidenum">
              <a:rPr lang="en-US" smtClean="0"/>
              <a:t>‹#›</a:t>
            </a:fld>
            <a:endParaRPr lang="en-US" dirty="0"/>
          </a:p>
        </p:txBody>
      </p:sp>
    </p:spTree>
    <p:extLst>
      <p:ext uri="{BB962C8B-B14F-4D97-AF65-F5344CB8AC3E}">
        <p14:creationId xmlns:p14="http://schemas.microsoft.com/office/powerpoint/2010/main" val="16162266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328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020687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48842"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2648012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40776155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18814340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41465795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dirty="0"/>
          </a:p>
        </p:txBody>
      </p:sp>
    </p:spTree>
    <p:extLst>
      <p:ext uri="{BB962C8B-B14F-4D97-AF65-F5344CB8AC3E}">
        <p14:creationId xmlns:p14="http://schemas.microsoft.com/office/powerpoint/2010/main" val="263745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4.jpeg"/><Relationship Id="rId2" Type="http://schemas.openxmlformats.org/officeDocument/2006/relationships/slideLayout" Target="../slideLayouts/slideLayout69.xml"/><Relationship Id="rId16"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24" y="286327"/>
            <a:ext cx="10972800" cy="932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12"/>
            <a:ext cx="10972800" cy="4678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2</a:t>
            </a:r>
          </a:p>
        </p:txBody>
      </p:sp>
      <p:cxnSp>
        <p:nvCxnSpPr>
          <p:cNvPr id="9" name="Straight Connector 8"/>
          <p:cNvCxnSpPr/>
          <p:nvPr userDrawn="1"/>
        </p:nvCxnSpPr>
        <p:spPr>
          <a:xfrm>
            <a:off x="609600" y="12192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B7B2C1D-894B-40D8-896F-67BDF991CD19}"/>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228601" y="6267456"/>
            <a:ext cx="1219200" cy="441267"/>
          </a:xfrm>
          <a:prstGeom prst="rect">
            <a:avLst/>
          </a:prstGeom>
        </p:spPr>
      </p:pic>
    </p:spTree>
    <p:extLst>
      <p:ext uri="{BB962C8B-B14F-4D97-AF65-F5344CB8AC3E}">
        <p14:creationId xmlns:p14="http://schemas.microsoft.com/office/powerpoint/2010/main" val="3252383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6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24" y="286327"/>
            <a:ext cx="10972800" cy="932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12"/>
            <a:ext cx="10972800" cy="4678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29316" y="63547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8C514-1CB1-4296-B6B2-3F893BC1153F}" type="slidenum">
              <a:rPr lang="en-US" smtClean="0"/>
              <a:pPr/>
              <a:t>‹#›</a:t>
            </a:fld>
            <a:endParaRPr lang="en-US" dirty="0"/>
          </a:p>
        </p:txBody>
      </p:sp>
      <p:cxnSp>
        <p:nvCxnSpPr>
          <p:cNvPr id="9" name="Straight Connector 8"/>
          <p:cNvCxnSpPr/>
          <p:nvPr userDrawn="1"/>
        </p:nvCxnSpPr>
        <p:spPr>
          <a:xfrm>
            <a:off x="609600" y="12192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B7B2C1D-894B-40D8-896F-67BDF991CD19}"/>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228601" y="6267456"/>
            <a:ext cx="1219200" cy="441267"/>
          </a:xfrm>
          <a:prstGeom prst="rect">
            <a:avLst/>
          </a:prstGeom>
        </p:spPr>
      </p:pic>
    </p:spTree>
    <p:extLst>
      <p:ext uri="{BB962C8B-B14F-4D97-AF65-F5344CB8AC3E}">
        <p14:creationId xmlns:p14="http://schemas.microsoft.com/office/powerpoint/2010/main" val="339179169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0855A5B6-341D-49BE-AB35-3F517A9E173A}"/>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2" y="0"/>
            <a:ext cx="12191995" cy="828020"/>
          </a:xfrm>
          <a:prstGeom prst="rect">
            <a:avLst/>
          </a:prstGeom>
        </p:spPr>
      </p:pic>
    </p:spTree>
    <p:extLst>
      <p:ext uri="{BB962C8B-B14F-4D97-AF65-F5344CB8AC3E}">
        <p14:creationId xmlns:p14="http://schemas.microsoft.com/office/powerpoint/2010/main" val="534251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24" y="28632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2</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64709" y="6192984"/>
            <a:ext cx="1775915" cy="586743"/>
          </a:xfrm>
          <a:prstGeom prst="rect">
            <a:avLst/>
          </a:prstGeom>
        </p:spPr>
      </p:pic>
      <p:cxnSp>
        <p:nvCxnSpPr>
          <p:cNvPr id="9" name="Straight Connector 8"/>
          <p:cNvCxnSpPr/>
          <p:nvPr/>
        </p:nvCxnSpPr>
        <p:spPr>
          <a:xfrm>
            <a:off x="609600" y="14478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55880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24" y="286327"/>
            <a:ext cx="10972800" cy="932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12"/>
            <a:ext cx="10972800" cy="4678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2</a:t>
            </a:r>
          </a:p>
        </p:txBody>
      </p:sp>
      <p:cxnSp>
        <p:nvCxnSpPr>
          <p:cNvPr id="9" name="Straight Connector 8"/>
          <p:cNvCxnSpPr/>
          <p:nvPr userDrawn="1"/>
        </p:nvCxnSpPr>
        <p:spPr>
          <a:xfrm>
            <a:off x="609600" y="12192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B7B2C1D-894B-40D8-896F-67BDF991CD19}"/>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228601" y="6267456"/>
            <a:ext cx="1219200" cy="441267"/>
          </a:xfrm>
          <a:prstGeom prst="rect">
            <a:avLst/>
          </a:prstGeom>
        </p:spPr>
      </p:pic>
    </p:spTree>
    <p:extLst>
      <p:ext uri="{BB962C8B-B14F-4D97-AF65-F5344CB8AC3E}">
        <p14:creationId xmlns:p14="http://schemas.microsoft.com/office/powerpoint/2010/main" val="23190903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24" y="286327"/>
            <a:ext cx="10972800" cy="932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12"/>
            <a:ext cx="10972800" cy="4678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29316" y="63547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8C514-1CB1-4296-B6B2-3F893BC1153F}" type="slidenum">
              <a:rPr lang="en-US" smtClean="0"/>
              <a:pPr/>
              <a:t>‹#›</a:t>
            </a:fld>
            <a:endParaRPr lang="en-US" dirty="0"/>
          </a:p>
        </p:txBody>
      </p:sp>
      <p:cxnSp>
        <p:nvCxnSpPr>
          <p:cNvPr id="9" name="Straight Connector 8"/>
          <p:cNvCxnSpPr/>
          <p:nvPr userDrawn="1"/>
        </p:nvCxnSpPr>
        <p:spPr>
          <a:xfrm>
            <a:off x="609600" y="12192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B7B2C1D-894B-40D8-896F-67BDF991CD19}"/>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228601" y="6267456"/>
            <a:ext cx="1219200" cy="441267"/>
          </a:xfrm>
          <a:prstGeom prst="rect">
            <a:avLst/>
          </a:prstGeom>
        </p:spPr>
      </p:pic>
    </p:spTree>
    <p:extLst>
      <p:ext uri="{BB962C8B-B14F-4D97-AF65-F5344CB8AC3E}">
        <p14:creationId xmlns:p14="http://schemas.microsoft.com/office/powerpoint/2010/main" val="38946761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4BC487C-6DFB-48AD-A081-58A80198E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CE958-23EF-45B5-A91D-87B7754577FC}" type="datetimeFigureOut">
              <a:rPr lang="en-US" smtClean="0"/>
              <a:t>9/10/2025</a:t>
            </a:fld>
            <a:endParaRPr lang="en-US" dirty="0"/>
          </a:p>
        </p:txBody>
      </p:sp>
      <p:sp>
        <p:nvSpPr>
          <p:cNvPr id="5" name="Footer Placeholder 4">
            <a:extLst>
              <a:ext uri="{FF2B5EF4-FFF2-40B4-BE49-F238E27FC236}">
                <a16:creationId xmlns:a16="http://schemas.microsoft.com/office/drawing/2014/main" id="{0F2A17AC-11FD-4D83-9BD5-FB56C682E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DF9B4E-EA4F-4FB1-907F-93C2725FEF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84874-E2FE-4387-A68B-B2D2C8C736DE}" type="slidenum">
              <a:rPr lang="en-US" smtClean="0"/>
              <a:t>‹#›</a:t>
            </a:fld>
            <a:endParaRPr lang="en-US" dirty="0"/>
          </a:p>
        </p:txBody>
      </p:sp>
    </p:spTree>
    <p:extLst>
      <p:ext uri="{BB962C8B-B14F-4D97-AF65-F5344CB8AC3E}">
        <p14:creationId xmlns:p14="http://schemas.microsoft.com/office/powerpoint/2010/main" val="190236479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51032"/>
            <a:ext cx="12192000" cy="318051"/>
          </a:xfrm>
          <a:prstGeom prst="rect">
            <a:avLst/>
          </a:prstGeom>
          <a:solidFill>
            <a:srgbClr val="061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flipV="1">
            <a:off x="0" y="6461479"/>
            <a:ext cx="12192001" cy="91721"/>
          </a:xfrm>
          <a:prstGeom prst="rect">
            <a:avLst/>
          </a:prstGeom>
          <a:gradFill flip="none" rotWithShape="1">
            <a:gsLst>
              <a:gs pos="0">
                <a:srgbClr val="FC8D04"/>
              </a:gs>
              <a:gs pos="49000">
                <a:srgbClr val="76E6C9"/>
              </a:gs>
              <a:gs pos="100000">
                <a:srgbClr val="061F5B"/>
              </a:gs>
            </a:gsLst>
            <a:lin ang="10800000" scaled="1"/>
            <a:tileRect/>
          </a:gradFill>
          <a:ln>
            <a:noFill/>
          </a:ln>
        </p:spPr>
        <p:style>
          <a:lnRef idx="2">
            <a:schemeClr val="accent2"/>
          </a:lnRef>
          <a:fillRef idx="1">
            <a:schemeClr val="lt1"/>
          </a:fillRef>
          <a:effectRef idx="0">
            <a:schemeClr val="accent2"/>
          </a:effectRef>
          <a:fontRef idx="minor">
            <a:schemeClr val="dk1"/>
          </a:fontRef>
        </p:style>
        <p:txBody>
          <a:bodyPr/>
          <a:lstStyle/>
          <a:p>
            <a:endParaRPr lang="en-US" dirty="0"/>
          </a:p>
        </p:txBody>
      </p:sp>
      <p:sp>
        <p:nvSpPr>
          <p:cNvPr id="2" name="Title Placeholder 1"/>
          <p:cNvSpPr>
            <a:spLocks noGrp="1"/>
          </p:cNvSpPr>
          <p:nvPr>
            <p:ph type="title"/>
          </p:nvPr>
        </p:nvSpPr>
        <p:spPr>
          <a:xfrm>
            <a:off x="371061" y="49395"/>
            <a:ext cx="10347215" cy="98257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371061" y="1127051"/>
            <a:ext cx="11449878" cy="474204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1738" y="6561665"/>
            <a:ext cx="2472271" cy="284962"/>
          </a:xfrm>
          <a:prstGeom prst="rect">
            <a:avLst/>
          </a:prstGeom>
        </p:spPr>
        <p:txBody>
          <a:bodyPr vert="horz" lIns="91440" tIns="45720" rIns="91440" bIns="45720" rtlCol="0" anchor="ctr"/>
          <a:lstStyle>
            <a:lvl1pPr algn="l">
              <a:defRPr sz="900">
                <a:solidFill>
                  <a:srgbClr val="FFFFFF"/>
                </a:solidFill>
              </a:defRPr>
            </a:lvl1pPr>
          </a:lstStyle>
          <a:p>
            <a:fld id="{CE0F957A-BBE5-4F27-BADF-7F931460825A}" type="datetimeFigureOut">
              <a:rPr lang="en-US" smtClean="0"/>
              <a:t>9/10/2025</a:t>
            </a:fld>
            <a:endParaRPr lang="en-US" dirty="0"/>
          </a:p>
        </p:txBody>
      </p:sp>
      <p:sp>
        <p:nvSpPr>
          <p:cNvPr id="5" name="Footer Placeholder 4"/>
          <p:cNvSpPr>
            <a:spLocks noGrp="1"/>
          </p:cNvSpPr>
          <p:nvPr>
            <p:ph type="ftr" sz="quarter" idx="3"/>
          </p:nvPr>
        </p:nvSpPr>
        <p:spPr>
          <a:xfrm>
            <a:off x="3686185" y="6561665"/>
            <a:ext cx="4822804" cy="284962"/>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61665"/>
            <a:ext cx="1312025" cy="284962"/>
          </a:xfrm>
          <a:prstGeom prst="rect">
            <a:avLst/>
          </a:prstGeom>
        </p:spPr>
        <p:txBody>
          <a:bodyPr vert="horz" lIns="91440" tIns="45720" rIns="91440" bIns="45720" rtlCol="0" anchor="ctr"/>
          <a:lstStyle>
            <a:lvl1pPr algn="r">
              <a:defRPr sz="1050">
                <a:solidFill>
                  <a:srgbClr val="FFFFFF"/>
                </a:solidFill>
              </a:defRPr>
            </a:lvl1pPr>
          </a:lstStyle>
          <a:p>
            <a:fld id="{932CDBD8-2E4B-456E-B4DF-55E9A29B8AD1}" type="slidenum">
              <a:rPr lang="en-US" smtClean="0"/>
              <a:t>‹#›</a:t>
            </a:fld>
            <a:endParaRPr lang="en-US" dirty="0"/>
          </a:p>
        </p:txBody>
      </p:sp>
      <p:cxnSp>
        <p:nvCxnSpPr>
          <p:cNvPr id="10" name="Straight Connector 9"/>
          <p:cNvCxnSpPr>
            <a:cxnSpLocks/>
          </p:cNvCxnSpPr>
          <p:nvPr/>
        </p:nvCxnSpPr>
        <p:spPr>
          <a:xfrm>
            <a:off x="371061" y="1036397"/>
            <a:ext cx="103472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E2F916F-77B6-4249-A517-46FCACB412D7}"/>
              </a:ext>
            </a:extLst>
          </p:cNvPr>
          <p:cNvSpPr txBox="1"/>
          <p:nvPr userDrawn="1"/>
        </p:nvSpPr>
        <p:spPr>
          <a:xfrm>
            <a:off x="1627094" y="6080173"/>
            <a:ext cx="1828800" cy="168227"/>
          </a:xfrm>
          <a:prstGeom prst="rect">
            <a:avLst/>
          </a:prstGeom>
          <a:solidFill>
            <a:schemeClr val="bg1"/>
          </a:solidFill>
        </p:spPr>
        <p:txBody>
          <a:bodyPr wrap="square" rtlCol="0">
            <a:spAutoFit/>
          </a:bodyPr>
          <a:lstStyle/>
          <a:p>
            <a:endParaRPr lang="en-US" dirty="0"/>
          </a:p>
        </p:txBody>
      </p:sp>
      <p:pic>
        <p:nvPicPr>
          <p:cNvPr id="8" name="Picture 7" descr="Text&#10;&#10;Description automatically generated with medium confidence">
            <a:extLst>
              <a:ext uri="{FF2B5EF4-FFF2-40B4-BE49-F238E27FC236}">
                <a16:creationId xmlns:a16="http://schemas.microsoft.com/office/drawing/2014/main" id="{95CD1328-E982-C123-674F-BBB9E09F92E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37077" y="49395"/>
            <a:ext cx="1077656" cy="1077656"/>
          </a:xfrm>
          <a:prstGeom prst="rect">
            <a:avLst/>
          </a:prstGeom>
        </p:spPr>
      </p:pic>
    </p:spTree>
    <p:extLst>
      <p:ext uri="{BB962C8B-B14F-4D97-AF65-F5344CB8AC3E}">
        <p14:creationId xmlns:p14="http://schemas.microsoft.com/office/powerpoint/2010/main" val="8986680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b="1" i="0" kern="1200" spc="-50" baseline="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3200" b="0" i="0" kern="1200">
          <a:solidFill>
            <a:schemeClr val="bg2">
              <a:lumMod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b="0" i="0" kern="1200">
          <a:solidFill>
            <a:schemeClr val="bg2">
              <a:lumMod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i="0" kern="1200">
          <a:solidFill>
            <a:schemeClr val="bg2">
              <a:lumMod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i="0" kern="1200">
          <a:solidFill>
            <a:schemeClr val="bg2">
              <a:lumMod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i="0" kern="1200">
          <a:solidFill>
            <a:schemeClr val="bg2">
              <a:lumMod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F29D4-4BE1-4B4E-9759-CF4B8DC1B2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FC17C-9E90-4946-A9EA-A9F71F952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AF853-D51A-417E-BD27-51C130052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39DAA-0438-4AD4-8DD8-EBE8BE6151B7}" type="datetimeFigureOut">
              <a:rPr lang="en-US" smtClean="0"/>
              <a:t>9/10/2025</a:t>
            </a:fld>
            <a:endParaRPr lang="en-US" dirty="0"/>
          </a:p>
        </p:txBody>
      </p:sp>
      <p:sp>
        <p:nvSpPr>
          <p:cNvPr id="5" name="Footer Placeholder 4">
            <a:extLst>
              <a:ext uri="{FF2B5EF4-FFF2-40B4-BE49-F238E27FC236}">
                <a16:creationId xmlns:a16="http://schemas.microsoft.com/office/drawing/2014/main" id="{461736AC-1EC9-423D-AC69-8480554FD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C630A2-BA7F-4234-9F25-56B2485B4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B8CF0-ECF8-4A81-B33F-46AA9ED53095}" type="slidenum">
              <a:rPr lang="en-US" smtClean="0"/>
              <a:t>‹#›</a:t>
            </a:fld>
            <a:endParaRPr lang="en-US" dirty="0"/>
          </a:p>
        </p:txBody>
      </p:sp>
    </p:spTree>
    <p:extLst>
      <p:ext uri="{BB962C8B-B14F-4D97-AF65-F5344CB8AC3E}">
        <p14:creationId xmlns:p14="http://schemas.microsoft.com/office/powerpoint/2010/main" val="69017760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624" y="286327"/>
            <a:ext cx="10972800" cy="932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12"/>
            <a:ext cx="10972800" cy="4678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29316" y="63547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8C514-1CB1-4296-B6B2-3F893BC1153F}" type="slidenum">
              <a:rPr lang="en-US" smtClean="0"/>
              <a:pPr/>
              <a:t>‹#›</a:t>
            </a:fld>
            <a:endParaRPr lang="en-US" dirty="0"/>
          </a:p>
        </p:txBody>
      </p:sp>
      <p:cxnSp>
        <p:nvCxnSpPr>
          <p:cNvPr id="9" name="Straight Connector 8"/>
          <p:cNvCxnSpPr/>
          <p:nvPr userDrawn="1"/>
        </p:nvCxnSpPr>
        <p:spPr>
          <a:xfrm>
            <a:off x="609600" y="12192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B7B2C1D-894B-40D8-896F-67BDF991CD19}"/>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228601" y="6267456"/>
            <a:ext cx="1219200" cy="441267"/>
          </a:xfrm>
          <a:prstGeom prst="rect">
            <a:avLst/>
          </a:prstGeom>
        </p:spPr>
      </p:pic>
    </p:spTree>
    <p:extLst>
      <p:ext uri="{BB962C8B-B14F-4D97-AF65-F5344CB8AC3E}">
        <p14:creationId xmlns:p14="http://schemas.microsoft.com/office/powerpoint/2010/main" val="34289994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ts.dot.gov/statistical-releases?field_effective_date_value=&amp;field_effective_date_value_1=&amp;combine=&amp;field_editorial_type_target_id=381" TargetMode="External"/><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hyperlink" Target="https://data.bts.gov/stories/s/kijm-95m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ata.bts.gov/stories/s/jswi-2e7b"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gcc02.safelinks.protection.outlook.com/?url=https%3A%2F%2Fwww.transtats.bts.gov%2Ffreight.asp&amp;data=05%7C01%7Cmonique.stinson%40dot.gov%7C173ca65d57024582320008dbb4905b9c%7Cc4cd245b44f04395a1aa3848d258f78b%7C0%7C0%7C638302304319654450%7CUnknown%7CTWFpbGZsb3d8eyJWIjoiMC4wLjAwMDAiLCJQIjoiV2luMzIiLCJBTiI6Ik1haWwiLCJXVCI6Mn0%3D%7C3000%7C%7C%7C&amp;sdata=fdfloqstIq96AJSFoewifYfJsSUrot9wBX%2BrN917GWA%3D&amp;reserved=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ts.gov/ports" TargetMode="External"/><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hyperlink" Target="https://geodata.bts.gov/" TargetMode="Externa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hyperlink" Target="https://www.bts.gov/flow" TargetMode="External"/><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bts.gov/vius"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s://www.bts.gov/freight-indicato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hyperlink" Target="https://data.bts.gov/stories/s/Transportation-as-an-Economic-Indicator/9czv-tjte" TargetMode="External"/><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bts.gov/satellite-account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bts.gov/product/freight-facts-and-figur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ts.gov/tsa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ts.gov/cf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bts.gov/faf/county"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7.png"/><Relationship Id="rId26" Type="http://schemas.openxmlformats.org/officeDocument/2006/relationships/image" Target="../media/image33.svg"/><Relationship Id="rId3" Type="http://schemas.openxmlformats.org/officeDocument/2006/relationships/image" Target="../media/image13.png"/><Relationship Id="rId21" Type="http://schemas.openxmlformats.org/officeDocument/2006/relationships/image" Target="../media/image29.png"/><Relationship Id="rId34" Type="http://schemas.openxmlformats.org/officeDocument/2006/relationships/hyperlink" Target="https://freesvg.org/1551187939" TargetMode="External"/><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6.svg"/><Relationship Id="rId25" Type="http://schemas.openxmlformats.org/officeDocument/2006/relationships/image" Target="../media/image32.png"/><Relationship Id="rId33"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8.png"/><Relationship Id="rId29" Type="http://schemas.openxmlformats.org/officeDocument/2006/relationships/hyperlink" Target="https://pixabay.com/en/mail-truck-transportation-postal-24379/" TargetMode="External"/><Relationship Id="rId1" Type="http://schemas.openxmlformats.org/officeDocument/2006/relationships/slideLayout" Target="../slideLayouts/slideLayout12.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1.svg"/><Relationship Id="rId32" Type="http://schemas.openxmlformats.org/officeDocument/2006/relationships/hyperlink" Target="https://svgsilh.com/de/image/2386838.html" TargetMode="External"/><Relationship Id="rId5" Type="http://schemas.openxmlformats.org/officeDocument/2006/relationships/image" Target="../media/image15.png"/><Relationship Id="rId15" Type="http://schemas.openxmlformats.org/officeDocument/2006/relationships/hyperlink" Target="https://pixabay.com/pt/caminh%C3%A3o-transporte-caminh%C3%B5es-296729/" TargetMode="External"/><Relationship Id="rId23" Type="http://schemas.openxmlformats.org/officeDocument/2006/relationships/image" Target="../media/image30.png"/><Relationship Id="rId28" Type="http://schemas.microsoft.com/office/2007/relationships/hdphoto" Target="../media/hdphoto1.wdp"/><Relationship Id="rId10" Type="http://schemas.openxmlformats.org/officeDocument/2006/relationships/image" Target="../media/image20.svg"/><Relationship Id="rId19" Type="http://schemas.openxmlformats.org/officeDocument/2006/relationships/hyperlink" Target="https://pixabay.com/en/waves-sea-water-tide-ocean-blue-311635/" TargetMode="External"/><Relationship Id="rId31" Type="http://schemas.openxmlformats.org/officeDocument/2006/relationships/image" Target="../media/image36.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hyperlink" Target="https://commons.wikimedia.org/wiki/File:Truck_font_awesome.svg" TargetMode="External"/><Relationship Id="rId27" Type="http://schemas.openxmlformats.org/officeDocument/2006/relationships/image" Target="../media/image34.png"/><Relationship Id="rId30" Type="http://schemas.openxmlformats.org/officeDocument/2006/relationships/image" Target="../media/image35.png"/><Relationship Id="rId35"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ransportation.libanswers.com/" TargetMode="External"/><Relationship Id="rId2" Type="http://schemas.openxmlformats.org/officeDocument/2006/relationships/hyperlink" Target="mailto:faf@dot.gov"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C2236E-0653-4419-9119-E78F1DEE21A8}"/>
              </a:ext>
            </a:extLst>
          </p:cNvPr>
          <p:cNvSpPr>
            <a:spLocks noGrp="1"/>
          </p:cNvSpPr>
          <p:nvPr>
            <p:ph type="ctrTitle"/>
          </p:nvPr>
        </p:nvSpPr>
        <p:spPr>
          <a:xfrm>
            <a:off x="914400" y="1602658"/>
            <a:ext cx="10363200" cy="1997793"/>
          </a:xfrm>
        </p:spPr>
        <p:txBody>
          <a:bodyPr lIns="91440" tIns="45720" rIns="91440" bIns="45720" anchor="t"/>
          <a:lstStyle/>
          <a:p>
            <a:r>
              <a:rPr lang="en-US" dirty="0">
                <a:cs typeface="Calibri"/>
              </a:rPr>
              <a:t>Bureau of Transportation Statistics (BTS) Freight Data Program Updates</a:t>
            </a:r>
            <a:br>
              <a:rPr lang="en-US" dirty="0">
                <a:cs typeface="Calibri"/>
              </a:rPr>
            </a:br>
            <a:br>
              <a:rPr lang="en-US" dirty="0">
                <a:cs typeface="Calibri"/>
              </a:rPr>
            </a:br>
            <a:r>
              <a:rPr lang="en-US" dirty="0">
                <a:cs typeface="Calibri"/>
              </a:rPr>
              <a:t>Presented at Modeling Mobility</a:t>
            </a:r>
            <a:endParaRPr lang="en-US" dirty="0"/>
          </a:p>
        </p:txBody>
      </p:sp>
      <p:sp>
        <p:nvSpPr>
          <p:cNvPr id="5" name="Subtitle 4">
            <a:extLst>
              <a:ext uri="{FF2B5EF4-FFF2-40B4-BE49-F238E27FC236}">
                <a16:creationId xmlns:a16="http://schemas.microsoft.com/office/drawing/2014/main" id="{7B8705CC-573B-47EC-9547-6075C62126AF}"/>
              </a:ext>
            </a:extLst>
          </p:cNvPr>
          <p:cNvSpPr>
            <a:spLocks noGrp="1"/>
          </p:cNvSpPr>
          <p:nvPr>
            <p:ph type="subTitle" idx="1"/>
          </p:nvPr>
        </p:nvSpPr>
        <p:spPr>
          <a:xfrm>
            <a:off x="1828800" y="4623619"/>
            <a:ext cx="8534400" cy="1752600"/>
          </a:xfrm>
        </p:spPr>
        <p:txBody>
          <a:bodyPr vert="horz" lIns="91440" tIns="45720" rIns="91440" bIns="45720" rtlCol="0" anchor="t">
            <a:normAutofit fontScale="92500" lnSpcReduction="20000"/>
          </a:bodyPr>
          <a:lstStyle/>
          <a:p>
            <a:r>
              <a:rPr lang="en-US" dirty="0">
                <a:cs typeface="Calibri"/>
              </a:rPr>
              <a:t>September 17, 2025</a:t>
            </a:r>
          </a:p>
          <a:p>
            <a:r>
              <a:rPr lang="en-US" dirty="0">
                <a:cs typeface="Calibri"/>
              </a:rPr>
              <a:t>By Monique Stinson, Jingsi Shaw, Praveen Hettige, Stephanie Lawrence</a:t>
            </a:r>
          </a:p>
          <a:p>
            <a:r>
              <a:rPr lang="en-US" dirty="0">
                <a:cs typeface="Calibri"/>
              </a:rPr>
              <a:t>USDOT Bureau of Transportation Statistics (BTS)</a:t>
            </a:r>
            <a:endParaRPr lang="en-US" dirty="0"/>
          </a:p>
        </p:txBody>
      </p:sp>
    </p:spTree>
    <p:extLst>
      <p:ext uri="{BB962C8B-B14F-4D97-AF65-F5344CB8AC3E}">
        <p14:creationId xmlns:p14="http://schemas.microsoft.com/office/powerpoint/2010/main" val="192484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48DF-78F8-DB1F-F893-A15C50AFD51D}"/>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D6230937-B824-674A-E5EA-B91B02C3E8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9A617A-DD15-1105-A087-1E5D7A8D3641}"/>
              </a:ext>
            </a:extLst>
          </p:cNvPr>
          <p:cNvSpPr>
            <a:spLocks noGrp="1"/>
          </p:cNvSpPr>
          <p:nvPr>
            <p:ph type="sldNum" sz="quarter" idx="12"/>
          </p:nvPr>
        </p:nvSpPr>
        <p:spPr/>
        <p:txBody>
          <a:bodyPr/>
          <a:lstStyle/>
          <a:p>
            <a:fld id="{93CDCA99-005F-43F9-B816-A449110734F7}" type="slidenum">
              <a:rPr lang="en-US" smtClean="0"/>
              <a:t>10</a:t>
            </a:fld>
            <a:endParaRPr lang="en-US" dirty="0"/>
          </a:p>
        </p:txBody>
      </p:sp>
    </p:spTree>
    <p:extLst>
      <p:ext uri="{BB962C8B-B14F-4D97-AF65-F5344CB8AC3E}">
        <p14:creationId xmlns:p14="http://schemas.microsoft.com/office/powerpoint/2010/main" val="298068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A1633B-CA1E-D06E-B814-B3EDA971E76E}"/>
              </a:ext>
            </a:extLst>
          </p:cNvPr>
          <p:cNvSpPr>
            <a:spLocks noGrp="1"/>
          </p:cNvSpPr>
          <p:nvPr>
            <p:ph type="sldNum" sz="quarter" idx="12"/>
          </p:nvPr>
        </p:nvSpPr>
        <p:spPr/>
        <p:txBody>
          <a:bodyPr/>
          <a:lstStyle/>
          <a:p>
            <a:fld id="{F159FA97-ED9E-4089-875E-1D64D6BFF736}" type="slidenum">
              <a:rPr lang="en-US" smtClean="0"/>
              <a:pPr/>
              <a:t>11</a:t>
            </a:fld>
            <a:endParaRPr lang="en-US" dirty="0"/>
          </a:p>
        </p:txBody>
      </p:sp>
      <p:sp>
        <p:nvSpPr>
          <p:cNvPr id="3" name="Title 2">
            <a:extLst>
              <a:ext uri="{FF2B5EF4-FFF2-40B4-BE49-F238E27FC236}">
                <a16:creationId xmlns:a16="http://schemas.microsoft.com/office/drawing/2014/main" id="{6D135C64-5D34-7B2D-62D7-E61D825CE4DC}"/>
              </a:ext>
            </a:extLst>
          </p:cNvPr>
          <p:cNvSpPr>
            <a:spLocks noGrp="1"/>
          </p:cNvSpPr>
          <p:nvPr>
            <p:ph type="title"/>
          </p:nvPr>
        </p:nvSpPr>
        <p:spPr>
          <a:xfrm>
            <a:off x="744627" y="238827"/>
            <a:ext cx="10972800" cy="932869"/>
          </a:xfrm>
        </p:spPr>
        <p:txBody>
          <a:bodyPr>
            <a:normAutofit fontScale="90000"/>
          </a:bodyPr>
          <a:lstStyle/>
          <a:p>
            <a:r>
              <a:rPr lang="en-US" dirty="0"/>
              <a:t>County-level Download Options:</a:t>
            </a:r>
            <a:br>
              <a:rPr lang="en-US" dirty="0"/>
            </a:br>
            <a:r>
              <a:rPr lang="en-US" dirty="0"/>
              <a:t>51 state-centric files; factors for entire US</a:t>
            </a:r>
          </a:p>
        </p:txBody>
      </p:sp>
      <p:pic>
        <p:nvPicPr>
          <p:cNvPr id="1026" name="Picture 2" descr="Map showing the state of Maryland">
            <a:extLst>
              <a:ext uri="{FF2B5EF4-FFF2-40B4-BE49-F238E27FC236}">
                <a16:creationId xmlns:a16="http://schemas.microsoft.com/office/drawing/2014/main" id="{1D6AB5B9-3632-668E-E42F-31CBB0AEAD83}"/>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97180" y="1880078"/>
            <a:ext cx="3925449" cy="342584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A screenshot of a computer&#10;&#10;AI-generated content may be incorrect.">
            <a:extLst>
              <a:ext uri="{FF2B5EF4-FFF2-40B4-BE49-F238E27FC236}">
                <a16:creationId xmlns:a16="http://schemas.microsoft.com/office/drawing/2014/main" id="{35358BDB-E31D-95F2-9773-A85292CFFF1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314069" y="1596057"/>
            <a:ext cx="7489311" cy="4854924"/>
          </a:xfrm>
        </p:spPr>
      </p:pic>
    </p:spTree>
    <p:extLst>
      <p:ext uri="{BB962C8B-B14F-4D97-AF65-F5344CB8AC3E}">
        <p14:creationId xmlns:p14="http://schemas.microsoft.com/office/powerpoint/2010/main" val="286651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64AC-4650-4A38-3D1A-C10EBBF13428}"/>
              </a:ext>
            </a:extLst>
          </p:cNvPr>
          <p:cNvSpPr>
            <a:spLocks noGrp="1"/>
          </p:cNvSpPr>
          <p:nvPr>
            <p:ph type="title"/>
          </p:nvPr>
        </p:nvSpPr>
        <p:spPr/>
        <p:txBody>
          <a:bodyPr>
            <a:normAutofit/>
          </a:bodyPr>
          <a:lstStyle/>
          <a:p>
            <a:r>
              <a:rPr lang="en-US" dirty="0">
                <a:cs typeface="Calibri"/>
              </a:rPr>
              <a:t>Other Bts freight data products with potential application to models</a:t>
            </a:r>
            <a:endParaRPr lang="en-US" dirty="0"/>
          </a:p>
        </p:txBody>
      </p:sp>
      <p:sp>
        <p:nvSpPr>
          <p:cNvPr id="3" name="Text Placeholder 2">
            <a:extLst>
              <a:ext uri="{FF2B5EF4-FFF2-40B4-BE49-F238E27FC236}">
                <a16:creationId xmlns:a16="http://schemas.microsoft.com/office/drawing/2014/main" id="{7A893560-9759-9358-EC39-8D8F458E97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300591-9C1B-FDBE-D23E-7EDEA804DE8B}"/>
              </a:ext>
            </a:extLst>
          </p:cNvPr>
          <p:cNvSpPr>
            <a:spLocks noGrp="1"/>
          </p:cNvSpPr>
          <p:nvPr>
            <p:ph type="sldNum" sz="quarter" idx="12"/>
          </p:nvPr>
        </p:nvSpPr>
        <p:spPr/>
        <p:txBody>
          <a:bodyPr/>
          <a:lstStyle/>
          <a:p>
            <a:fld id="{93CDCA99-005F-43F9-B816-A449110734F7}" type="slidenum">
              <a:rPr lang="en-US" smtClean="0"/>
              <a:t>12</a:t>
            </a:fld>
            <a:endParaRPr lang="en-US" dirty="0"/>
          </a:p>
        </p:txBody>
      </p:sp>
    </p:spTree>
    <p:extLst>
      <p:ext uri="{BB962C8B-B14F-4D97-AF65-F5344CB8AC3E}">
        <p14:creationId xmlns:p14="http://schemas.microsoft.com/office/powerpoint/2010/main" val="159002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Ports by Commodities">
            <a:extLst>
              <a:ext uri="{FF2B5EF4-FFF2-40B4-BE49-F238E27FC236}">
                <a16:creationId xmlns:a16="http://schemas.microsoft.com/office/drawing/2014/main" id="{182B138E-DAD0-4333-B0D4-A334E2F1ACD5}"/>
              </a:ext>
            </a:extLst>
          </p:cNvPr>
          <p:cNvPicPr>
            <a:picLocks noChangeAspect="1"/>
          </p:cNvPicPr>
          <p:nvPr/>
        </p:nvPicPr>
        <p:blipFill rotWithShape="1">
          <a:blip r:embed="rId2">
            <a:extLst>
              <a:ext uri="{28A0092B-C50C-407E-A947-70E740481C1C}">
                <a14:useLocalDpi xmlns:a14="http://schemas.microsoft.com/office/drawing/2010/main" val="0"/>
              </a:ext>
            </a:extLst>
          </a:blip>
          <a:srcRect t="4648" r="14769" b="3732"/>
          <a:stretch/>
        </p:blipFill>
        <p:spPr>
          <a:xfrm>
            <a:off x="534256" y="461395"/>
            <a:ext cx="7641214" cy="5999476"/>
          </a:xfrm>
          <a:prstGeom prst="rect">
            <a:avLst/>
          </a:prstGeom>
        </p:spPr>
      </p:pic>
      <p:sp>
        <p:nvSpPr>
          <p:cNvPr id="5" name="TextBox 4">
            <a:extLst>
              <a:ext uri="{FF2B5EF4-FFF2-40B4-BE49-F238E27FC236}">
                <a16:creationId xmlns:a16="http://schemas.microsoft.com/office/drawing/2014/main" id="{CCA0FA89-A81E-AD82-907B-C6BEEF7B73EE}"/>
              </a:ext>
            </a:extLst>
          </p:cNvPr>
          <p:cNvSpPr txBox="1"/>
          <p:nvPr/>
        </p:nvSpPr>
        <p:spPr>
          <a:xfrm>
            <a:off x="1192634" y="87895"/>
            <a:ext cx="9806731" cy="461665"/>
          </a:xfrm>
          <a:prstGeom prst="rect">
            <a:avLst/>
          </a:prstGeom>
          <a:noFill/>
        </p:spPr>
        <p:txBody>
          <a:bodyPr wrap="square">
            <a:spAutoFit/>
          </a:bodyPr>
          <a:lstStyle/>
          <a:p>
            <a:pPr algn="ctr"/>
            <a:r>
              <a:rPr lang="en-US" sz="2400" b="1" i="0" u="none" strike="noStrike" dirty="0">
                <a:solidFill>
                  <a:srgbClr val="000000"/>
                </a:solidFill>
                <a:effectLst/>
              </a:rPr>
              <a:t>TransBorder data program: Measuring US-North American Freight</a:t>
            </a:r>
            <a:endParaRPr lang="en-US" sz="2400" dirty="0"/>
          </a:p>
        </p:txBody>
      </p:sp>
      <p:sp>
        <p:nvSpPr>
          <p:cNvPr id="6" name="TextBox 5">
            <a:extLst>
              <a:ext uri="{FF2B5EF4-FFF2-40B4-BE49-F238E27FC236}">
                <a16:creationId xmlns:a16="http://schemas.microsoft.com/office/drawing/2014/main" id="{E59271B4-51EA-1115-60EB-0A71F770F995}"/>
              </a:ext>
            </a:extLst>
          </p:cNvPr>
          <p:cNvSpPr txBox="1"/>
          <p:nvPr/>
        </p:nvSpPr>
        <p:spPr>
          <a:xfrm>
            <a:off x="8085762" y="754108"/>
            <a:ext cx="3962400" cy="5047536"/>
          </a:xfrm>
          <a:prstGeom prst="rect">
            <a:avLst/>
          </a:prstGeom>
          <a:solidFill>
            <a:schemeClr val="bg1"/>
          </a:solidFill>
        </p:spPr>
        <p:txBody>
          <a:bodyPr wrap="square" rtlCol="0">
            <a:spAutoFit/>
          </a:bodyPr>
          <a:lstStyle/>
          <a:p>
            <a:r>
              <a:rPr lang="en-US" sz="1400" b="0" i="0" dirty="0">
                <a:solidFill>
                  <a:srgbClr val="000000"/>
                </a:solidFill>
                <a:effectLst/>
              </a:rPr>
              <a:t>The TransBorder Freight program provides North American freight data by mode of transportation, commodity type, and geographic detail for U.S. exports to and imports from Canada and Mexico. </a:t>
            </a:r>
          </a:p>
          <a:p>
            <a:endParaRPr lang="en-US" sz="1400" dirty="0">
              <a:solidFill>
                <a:srgbClr val="000000"/>
              </a:solidFill>
            </a:endParaRPr>
          </a:p>
          <a:p>
            <a:r>
              <a:rPr lang="en-US" sz="1400" b="0" i="0" dirty="0">
                <a:solidFill>
                  <a:srgbClr val="000000"/>
                </a:solidFill>
                <a:effectLst/>
              </a:rPr>
              <a:t>TransBorder Freight Data are the exclusive source of trade data by land mode of transportation. Users can obtain value and weight data for any combination of two of the following three variables: Port, Commodity, and State. The data are used for trade corridor studies, transportation infrastructure and border planning, marketing and logistics analyses, and other transportation research. </a:t>
            </a:r>
          </a:p>
          <a:p>
            <a:endParaRPr lang="en-US" sz="1400" dirty="0">
              <a:solidFill>
                <a:srgbClr val="000000"/>
              </a:solidFill>
            </a:endParaRPr>
          </a:p>
          <a:p>
            <a:r>
              <a:rPr lang="en-US" sz="1400" b="0" i="0" dirty="0">
                <a:solidFill>
                  <a:srgbClr val="000000"/>
                </a:solidFill>
                <a:effectLst/>
              </a:rPr>
              <a:t>BTS publishes a </a:t>
            </a:r>
            <a:r>
              <a:rPr lang="en-US" sz="1400" b="0" i="0" u="sng" dirty="0">
                <a:solidFill>
                  <a:srgbClr val="283593"/>
                </a:solidFill>
                <a:effectLst/>
                <a:hlinkClick r:id="rId3"/>
              </a:rPr>
              <a:t>monthly statistical release</a:t>
            </a:r>
            <a:r>
              <a:rPr lang="en-US" sz="1400" b="0" i="0" dirty="0">
                <a:solidFill>
                  <a:srgbClr val="000000"/>
                </a:solidFill>
                <a:effectLst/>
              </a:rPr>
              <a:t> that highlights key trends and are often cited by popular trade publications and media outlets. The interactive data dashboards below allow users to visualize data by mode of transportation, commodity, and port of entry or exit. Data on U.S. cross border freight with Canada and Mexico that are collected as part of required import and export trade filings.</a:t>
            </a:r>
            <a:endParaRPr lang="en-US" sz="1400" dirty="0"/>
          </a:p>
        </p:txBody>
      </p:sp>
      <p:sp>
        <p:nvSpPr>
          <p:cNvPr id="7" name="TextBox 6">
            <a:extLst>
              <a:ext uri="{FF2B5EF4-FFF2-40B4-BE49-F238E27FC236}">
                <a16:creationId xmlns:a16="http://schemas.microsoft.com/office/drawing/2014/main" id="{480A2956-1BB7-102A-15C9-9AB5FBE97337}"/>
              </a:ext>
            </a:extLst>
          </p:cNvPr>
          <p:cNvSpPr txBox="1"/>
          <p:nvPr/>
        </p:nvSpPr>
        <p:spPr>
          <a:xfrm>
            <a:off x="3850240" y="6426134"/>
            <a:ext cx="4235522" cy="369332"/>
          </a:xfrm>
          <a:prstGeom prst="rect">
            <a:avLst/>
          </a:prstGeom>
          <a:noFill/>
        </p:spPr>
        <p:txBody>
          <a:bodyPr wrap="square">
            <a:spAutoFit/>
          </a:bodyPr>
          <a:lstStyle/>
          <a:p>
            <a:r>
              <a:rPr lang="en-US" sz="1800" dirty="0">
                <a:solidFill>
                  <a:srgbClr val="000000"/>
                </a:solidFill>
                <a:hlinkClick r:id="rId4"/>
              </a:rPr>
              <a:t>https://data.bts.gov/stories/s/kijm-95mr</a:t>
            </a:r>
            <a:r>
              <a:rPr lang="en-US" sz="1800" dirty="0">
                <a:solidFill>
                  <a:srgbClr val="000000"/>
                </a:solidFill>
              </a:rPr>
              <a:t> </a:t>
            </a:r>
          </a:p>
        </p:txBody>
      </p:sp>
    </p:spTree>
    <p:extLst>
      <p:ext uri="{BB962C8B-B14F-4D97-AF65-F5344CB8AC3E}">
        <p14:creationId xmlns:p14="http://schemas.microsoft.com/office/powerpoint/2010/main" val="286040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E7BC8F-E481-ADD5-2D77-B81F54E02A20}"/>
              </a:ext>
            </a:extLst>
          </p:cNvPr>
          <p:cNvSpPr txBox="1">
            <a:spLocks/>
          </p:cNvSpPr>
          <p:nvPr/>
        </p:nvSpPr>
        <p:spPr>
          <a:xfrm>
            <a:off x="623938" y="198594"/>
            <a:ext cx="5648434"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BorderCrossing Data Program</a:t>
            </a:r>
          </a:p>
        </p:txBody>
      </p:sp>
      <p:sp>
        <p:nvSpPr>
          <p:cNvPr id="14" name="TextBox 13">
            <a:extLst>
              <a:ext uri="{FF2B5EF4-FFF2-40B4-BE49-F238E27FC236}">
                <a16:creationId xmlns:a16="http://schemas.microsoft.com/office/drawing/2014/main" id="{63CDB5DE-8467-1E7D-DC8C-AAB379F4DC69}"/>
              </a:ext>
            </a:extLst>
          </p:cNvPr>
          <p:cNvSpPr txBox="1"/>
          <p:nvPr/>
        </p:nvSpPr>
        <p:spPr>
          <a:xfrm>
            <a:off x="3223516" y="6333979"/>
            <a:ext cx="6097712" cy="369332"/>
          </a:xfrm>
          <a:prstGeom prst="rect">
            <a:avLst/>
          </a:prstGeom>
          <a:noFill/>
        </p:spPr>
        <p:txBody>
          <a:bodyPr wrap="square">
            <a:spAutoFit/>
          </a:bodyPr>
          <a:lstStyle/>
          <a:p>
            <a:r>
              <a:rPr lang="en-US" sz="1800" dirty="0">
                <a:hlinkClick r:id="rId2"/>
              </a:rPr>
              <a:t>https://data.bts.gov/stories/s/jswi-2e7b</a:t>
            </a:r>
            <a:r>
              <a:rPr lang="en-US" sz="1800" dirty="0"/>
              <a:t> </a:t>
            </a:r>
            <a:endParaRPr lang="en-US" dirty="0"/>
          </a:p>
        </p:txBody>
      </p:sp>
      <p:sp>
        <p:nvSpPr>
          <p:cNvPr id="18" name="Content Placeholder 17">
            <a:extLst>
              <a:ext uri="{FF2B5EF4-FFF2-40B4-BE49-F238E27FC236}">
                <a16:creationId xmlns:a16="http://schemas.microsoft.com/office/drawing/2014/main" id="{92A76A6B-D7A5-5866-EF32-E0AF7EA975D6}"/>
              </a:ext>
            </a:extLst>
          </p:cNvPr>
          <p:cNvSpPr txBox="1">
            <a:spLocks/>
          </p:cNvSpPr>
          <p:nvPr/>
        </p:nvSpPr>
        <p:spPr>
          <a:xfrm>
            <a:off x="609600" y="1600202"/>
            <a:ext cx="5384800" cy="452596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800" dirty="0">
                <a:solidFill>
                  <a:schemeClr val="tx1"/>
                </a:solidFill>
              </a:rPr>
              <a:t>The BorderCrossing data program provide statistics for inbound land crossings at the US-Canada and the US-Mexico border ports of entry by mode of transportation, month, and year. The data reflect the number of vehicles, containers, passengers or pedestrians entering the US from Canada and Mexico. </a:t>
            </a: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r>
              <a:rPr lang="en-US" sz="1800" dirty="0">
                <a:solidFill>
                  <a:schemeClr val="tx1"/>
                </a:solidFill>
              </a:rPr>
              <a:t>Data are released monthly in both Socrata and Tableau formats including data visualizations such as charts, graphs, and maps.</a:t>
            </a: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r>
              <a:rPr lang="en-US" sz="1800" dirty="0">
                <a:solidFill>
                  <a:schemeClr val="tx1"/>
                </a:solidFill>
              </a:rPr>
              <a:t>Data source is the US Customs and Border Protection (CBP).</a:t>
            </a:r>
          </a:p>
          <a:p>
            <a:pPr marL="132160" indent="-13216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r>
              <a:rPr lang="en-US" sz="1800" dirty="0">
                <a:solidFill>
                  <a:schemeClr val="tx1"/>
                </a:solidFill>
              </a:rPr>
              <a:t>Stakeholders include local and State DOTs, researchers, consulting firms, and trade publications. FHWA and Congress uses border crossing data for apportionment funding.</a:t>
            </a:r>
          </a:p>
        </p:txBody>
      </p:sp>
      <p:pic>
        <p:nvPicPr>
          <p:cNvPr id="19" name="slide2" descr="Crossing Rank">
            <a:extLst>
              <a:ext uri="{FF2B5EF4-FFF2-40B4-BE49-F238E27FC236}">
                <a16:creationId xmlns:a16="http://schemas.microsoft.com/office/drawing/2014/main" id="{DE1B415A-008C-7E79-7900-9A170ABA69B2}"/>
              </a:ext>
            </a:extLst>
          </p:cNvPr>
          <p:cNvPicPr>
            <a:picLocks noChangeAspect="1"/>
          </p:cNvPicPr>
          <p:nvPr/>
        </p:nvPicPr>
        <p:blipFill>
          <a:blip r:embed="rId3">
            <a:extLst>
              <a:ext uri="{28A0092B-C50C-407E-A947-70E740481C1C}">
                <a14:useLocalDpi xmlns:a14="http://schemas.microsoft.com/office/drawing/2010/main" val="0"/>
              </a:ext>
            </a:extLst>
          </a:blip>
          <a:srcRect l="3744" r="20180"/>
          <a:stretch/>
        </p:blipFill>
        <p:spPr>
          <a:xfrm>
            <a:off x="5994400" y="142784"/>
            <a:ext cx="5887517" cy="6191195"/>
          </a:xfrm>
          <a:prstGeom prst="rect">
            <a:avLst/>
          </a:prstGeom>
        </p:spPr>
      </p:pic>
    </p:spTree>
    <p:extLst>
      <p:ext uri="{BB962C8B-B14F-4D97-AF65-F5344CB8AC3E}">
        <p14:creationId xmlns:p14="http://schemas.microsoft.com/office/powerpoint/2010/main" val="113420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C41-A377-F623-DEC4-1CCF53B1A7FE}"/>
              </a:ext>
            </a:extLst>
          </p:cNvPr>
          <p:cNvSpPr>
            <a:spLocks noGrp="1"/>
          </p:cNvSpPr>
          <p:nvPr>
            <p:ph type="title"/>
          </p:nvPr>
        </p:nvSpPr>
        <p:spPr/>
        <p:txBody>
          <a:bodyPr/>
          <a:lstStyle/>
          <a:p>
            <a:r>
              <a:rPr lang="en-US" sz="4400" dirty="0">
                <a:latin typeface="Calibri"/>
                <a:cs typeface="Calibri"/>
              </a:rPr>
              <a:t>T-100 Air Cargo</a:t>
            </a:r>
            <a:endParaRPr lang="en-US" dirty="0"/>
          </a:p>
        </p:txBody>
      </p:sp>
      <p:sp>
        <p:nvSpPr>
          <p:cNvPr id="3" name="Content Placeholder 2">
            <a:extLst>
              <a:ext uri="{FF2B5EF4-FFF2-40B4-BE49-F238E27FC236}">
                <a16:creationId xmlns:a16="http://schemas.microsoft.com/office/drawing/2014/main" id="{41003F04-3CF0-354C-D096-A210831261E1}"/>
              </a:ext>
            </a:extLst>
          </p:cNvPr>
          <p:cNvSpPr>
            <a:spLocks noGrp="1"/>
          </p:cNvSpPr>
          <p:nvPr>
            <p:ph idx="1"/>
          </p:nvPr>
        </p:nvSpPr>
        <p:spPr/>
        <p:txBody>
          <a:bodyPr/>
          <a:lstStyle/>
          <a:p>
            <a:pPr marL="457200" indent="-457200">
              <a:spcBef>
                <a:spcPts val="0"/>
              </a:spcBef>
            </a:pPr>
            <a:r>
              <a:rPr lang="en-US" sz="3600" dirty="0">
                <a:effectLst/>
                <a:latin typeface="Calibri" panose="020F0502020204030204" pitchFamily="34" charset="0"/>
                <a:ea typeface="Times New Roman" panose="02020603050405020304" pitchFamily="18" charset="0"/>
              </a:rPr>
              <a:t>The T-100 program requires airlines to report monthly data to BTS’ Office of Airline Information (OAI) on the number of passengers and weight of air cargo and mail for each pair of airports served by the carrier.</a:t>
            </a:r>
          </a:p>
          <a:p>
            <a:pPr marL="457200" indent="-457200">
              <a:spcBef>
                <a:spcPts val="0"/>
              </a:spcBef>
            </a:pPr>
            <a:r>
              <a:rPr lang="en-US" sz="3600" dirty="0">
                <a:effectLst/>
                <a:latin typeface="Calibri" panose="020F0502020204030204" pitchFamily="34" charset="0"/>
                <a:ea typeface="Times New Roman" panose="02020603050405020304" pitchFamily="18" charset="0"/>
              </a:rPr>
              <a:t>Summary tons and ton-miles: </a:t>
            </a:r>
            <a:r>
              <a:rPr lang="en-US" sz="3600" u="sng"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https://www.transtats.bts.gov/freight.asp</a:t>
            </a:r>
            <a:r>
              <a:rPr lang="en-US" sz="3600" u="sng" dirty="0">
                <a:effectLst/>
                <a:latin typeface="Calibri" panose="020F0502020204030204" pitchFamily="34" charset="0"/>
                <a:ea typeface="Times New Roman" panose="02020603050405020304" pitchFamily="18" charset="0"/>
              </a:rPr>
              <a:t> </a:t>
            </a:r>
            <a:endParaRPr lang="en-US" sz="3600" dirty="0"/>
          </a:p>
          <a:p>
            <a:endParaRPr lang="en-US" dirty="0"/>
          </a:p>
        </p:txBody>
      </p:sp>
      <p:sp>
        <p:nvSpPr>
          <p:cNvPr id="4" name="Slide Number Placeholder 3">
            <a:extLst>
              <a:ext uri="{FF2B5EF4-FFF2-40B4-BE49-F238E27FC236}">
                <a16:creationId xmlns:a16="http://schemas.microsoft.com/office/drawing/2014/main" id="{647D463E-6A64-2AA5-94B1-31F24D3EFA2A}"/>
              </a:ext>
            </a:extLst>
          </p:cNvPr>
          <p:cNvSpPr>
            <a:spLocks noGrp="1"/>
          </p:cNvSpPr>
          <p:nvPr>
            <p:ph type="sldNum" sz="quarter" idx="12"/>
          </p:nvPr>
        </p:nvSpPr>
        <p:spPr/>
        <p:txBody>
          <a:bodyPr/>
          <a:lstStyle/>
          <a:p>
            <a:fld id="{93CDCA99-005F-43F9-B816-A449110734F7}" type="slidenum">
              <a:rPr lang="en-US" smtClean="0"/>
              <a:t>15</a:t>
            </a:fld>
            <a:endParaRPr lang="en-US" dirty="0"/>
          </a:p>
        </p:txBody>
      </p:sp>
    </p:spTree>
    <p:extLst>
      <p:ext uri="{BB962C8B-B14F-4D97-AF65-F5344CB8AC3E}">
        <p14:creationId xmlns:p14="http://schemas.microsoft.com/office/powerpoint/2010/main" val="190452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7600" y="6356351"/>
            <a:ext cx="482600" cy="365125"/>
          </a:xfrm>
        </p:spPr>
        <p:txBody>
          <a:bodyPr/>
          <a:lstStyle/>
          <a:p>
            <a:fld id="{93CDCA99-005F-43F9-B816-A449110734F7}" type="slidenum">
              <a:rPr lang="en-US" smtClean="0">
                <a:latin typeface="Univers Condensed" panose="020B0506020202050204" pitchFamily="34" charset="0"/>
                <a:cs typeface="Univers Condensed" panose="020F0502020204030204" pitchFamily="34" charset="0"/>
              </a:rPr>
              <a:t>16</a:t>
            </a:fld>
            <a:endParaRPr lang="en-US" dirty="0">
              <a:latin typeface="Univers Condensed" panose="020B0506020202050204" pitchFamily="34" charset="0"/>
              <a:cs typeface="Univers Condensed" panose="020F0502020204030204" pitchFamily="34" charset="0"/>
            </a:endParaRPr>
          </a:p>
        </p:txBody>
      </p:sp>
      <p:sp>
        <p:nvSpPr>
          <p:cNvPr id="5" name="Title 4"/>
          <p:cNvSpPr>
            <a:spLocks noGrp="1"/>
          </p:cNvSpPr>
          <p:nvPr>
            <p:ph type="title"/>
          </p:nvPr>
        </p:nvSpPr>
        <p:spPr/>
        <p:txBody>
          <a:bodyPr>
            <a:normAutofit/>
          </a:bodyPr>
          <a:lstStyle/>
          <a:p>
            <a:r>
              <a:rPr lang="en-US" dirty="0">
                <a:latin typeface="Univers Condensed" panose="020B0506020202050204" pitchFamily="34" charset="0"/>
                <a:cs typeface="Univers Condensed" panose="020F0502020204030204" pitchFamily="34" charset="0"/>
              </a:rPr>
              <a:t>BTS Freight Mobility Initiative</a:t>
            </a:r>
          </a:p>
        </p:txBody>
      </p:sp>
      <p:sp>
        <p:nvSpPr>
          <p:cNvPr id="6" name="Content Placeholder 5"/>
          <p:cNvSpPr>
            <a:spLocks noGrp="1"/>
          </p:cNvSpPr>
          <p:nvPr>
            <p:ph idx="1"/>
          </p:nvPr>
        </p:nvSpPr>
        <p:spPr>
          <a:xfrm>
            <a:off x="268624" y="1553051"/>
            <a:ext cx="5867400" cy="4996000"/>
          </a:xfrm>
        </p:spPr>
        <p:txBody>
          <a:bodyPr>
            <a:normAutofit/>
          </a:bodyPr>
          <a:lstStyle/>
          <a:p>
            <a:pPr marL="0" indent="0">
              <a:spcBef>
                <a:spcPts val="0"/>
              </a:spcBef>
              <a:spcAft>
                <a:spcPts val="600"/>
              </a:spcAft>
              <a:buNone/>
            </a:pPr>
            <a:r>
              <a:rPr lang="en-US" sz="2400" dirty="0">
                <a:highlight>
                  <a:srgbClr val="C0C0C0"/>
                </a:highlight>
                <a:latin typeface="Univers Condensed" panose="020B0506020202050204" pitchFamily="34" charset="0"/>
                <a:cs typeface="Univers Condensed" panose="020F0502020204030204" pitchFamily="34" charset="0"/>
              </a:rPr>
              <a:t>Projects using aggregated, anonymized, non-customer-specific truck probe GPS position data covering the entire United States</a:t>
            </a:r>
          </a:p>
          <a:p>
            <a:pPr>
              <a:spcAft>
                <a:spcPts val="1800"/>
              </a:spcAft>
              <a:buFont typeface="Wingdings" panose="05000000000000000000" pitchFamily="2" charset="2"/>
              <a:buChar char="§"/>
            </a:pPr>
            <a:r>
              <a:rPr lang="en-US" sz="2000" dirty="0">
                <a:latin typeface="Univers Condensed" panose="020B0506020202050204" pitchFamily="34" charset="0"/>
                <a:cs typeface="Univers Condensed" panose="020F0502020204030204" pitchFamily="34" charset="0"/>
              </a:rPr>
              <a:t>American Transportation Research Institute (ATRI)</a:t>
            </a:r>
          </a:p>
          <a:p>
            <a:pPr marL="0" indent="0">
              <a:spcBef>
                <a:spcPts val="0"/>
              </a:spcBef>
              <a:spcAft>
                <a:spcPts val="600"/>
              </a:spcAft>
              <a:buNone/>
            </a:pPr>
            <a:r>
              <a:rPr lang="en-US" sz="2400" dirty="0">
                <a:highlight>
                  <a:srgbClr val="C0C0C0"/>
                </a:highlight>
                <a:latin typeface="Univers Condensed" panose="020B0506020202050204" pitchFamily="34" charset="0"/>
                <a:cs typeface="Univers Condensed" panose="020F0502020204030204" pitchFamily="34" charset="0"/>
              </a:rPr>
              <a:t>Database elements:</a:t>
            </a:r>
          </a:p>
          <a:p>
            <a:pPr>
              <a:spcBef>
                <a:spcPts val="0"/>
              </a:spcBef>
              <a:spcAft>
                <a:spcPts val="300"/>
              </a:spcAft>
              <a:buFont typeface="Wingdings" panose="05000000000000000000" pitchFamily="2" charset="2"/>
              <a:buChar char="§"/>
            </a:pPr>
            <a:r>
              <a:rPr lang="en-US" sz="2000" b="1" dirty="0">
                <a:latin typeface="Univers Condensed" panose="020B0506020202050204" pitchFamily="34" charset="0"/>
                <a:cs typeface="Univers Condensed" panose="020F0502020204030204" pitchFamily="34" charset="0"/>
              </a:rPr>
              <a:t>Fields: </a:t>
            </a:r>
            <a:r>
              <a:rPr lang="en-US" sz="2000" dirty="0">
                <a:latin typeface="Univers Condensed" panose="020B0506020202050204" pitchFamily="34" charset="0"/>
                <a:cs typeface="Univers Condensed" panose="020F0502020204030204" pitchFamily="34" charset="0"/>
              </a:rPr>
              <a:t>Latitude, Longitude, Date-Time, Speed, Heading, Unique/anonymized truck identifier </a:t>
            </a:r>
          </a:p>
          <a:p>
            <a:pPr>
              <a:spcBef>
                <a:spcPts val="0"/>
              </a:spcBef>
              <a:spcAft>
                <a:spcPts val="300"/>
              </a:spcAft>
              <a:buFont typeface="Wingdings" panose="05000000000000000000" pitchFamily="2" charset="2"/>
              <a:buChar char="§"/>
            </a:pPr>
            <a:r>
              <a:rPr lang="en-US" sz="2000" b="1" dirty="0">
                <a:latin typeface="Univers Condensed" panose="020B0506020202050204" pitchFamily="34" charset="0"/>
                <a:cs typeface="Univers Condensed" panose="020F0502020204030204" pitchFamily="34" charset="0"/>
              </a:rPr>
              <a:t>Length: </a:t>
            </a:r>
            <a:r>
              <a:rPr lang="en-US" sz="2000" dirty="0">
                <a:latin typeface="Univers Condensed" panose="020B0506020202050204" pitchFamily="34" charset="0"/>
                <a:cs typeface="Univers Condensed" panose="020F0502020204030204" pitchFamily="34" charset="0"/>
              </a:rPr>
              <a:t>434 billion rows</a:t>
            </a:r>
          </a:p>
          <a:p>
            <a:pPr>
              <a:spcBef>
                <a:spcPts val="0"/>
              </a:spcBef>
              <a:spcAft>
                <a:spcPts val="300"/>
              </a:spcAft>
              <a:buFont typeface="Wingdings" panose="05000000000000000000" pitchFamily="2" charset="2"/>
              <a:buChar char="§"/>
            </a:pPr>
            <a:r>
              <a:rPr lang="en-US" sz="2000" b="1" dirty="0">
                <a:latin typeface="Univers Condensed" panose="020B0506020202050204" pitchFamily="34" charset="0"/>
                <a:cs typeface="Univers Condensed" panose="020F0502020204030204" pitchFamily="34" charset="0"/>
              </a:rPr>
              <a:t>Dates: </a:t>
            </a:r>
            <a:r>
              <a:rPr lang="en-US" sz="2000" dirty="0">
                <a:latin typeface="Univers Condensed" panose="020B0506020202050204" pitchFamily="34" charset="0"/>
                <a:cs typeface="Univers Condensed" panose="020F0502020204030204" pitchFamily="34" charset="0"/>
              </a:rPr>
              <a:t>1 October 2018 to 30 June 2025</a:t>
            </a:r>
          </a:p>
          <a:p>
            <a:pPr>
              <a:spcBef>
                <a:spcPts val="0"/>
              </a:spcBef>
              <a:spcAft>
                <a:spcPts val="300"/>
              </a:spcAft>
              <a:buFont typeface="Wingdings" panose="05000000000000000000" pitchFamily="2" charset="2"/>
              <a:buChar char="§"/>
            </a:pPr>
            <a:r>
              <a:rPr lang="en-US" sz="2000" b="1" dirty="0">
                <a:latin typeface="Univers Condensed" panose="020B0506020202050204" pitchFamily="34" charset="0"/>
                <a:cs typeface="Univers Condensed" panose="020F0502020204030204" pitchFamily="34" charset="0"/>
              </a:rPr>
              <a:t>Areas: </a:t>
            </a:r>
            <a:r>
              <a:rPr lang="en-US" sz="2000" dirty="0">
                <a:latin typeface="Univers Condensed" panose="020B0506020202050204" pitchFamily="34" charset="0"/>
                <a:cs typeface="Univers Condensed" panose="020F0502020204030204" pitchFamily="34" charset="0"/>
              </a:rPr>
              <a:t>Continental US, Alaska, Hawaii, Puerto Rico, Canada, 5 miles into Mexico</a:t>
            </a:r>
            <a:endParaRPr lang="en-US" sz="2000" b="1" dirty="0">
              <a:latin typeface="Univers Condensed" panose="020B0506020202050204" pitchFamily="34" charset="0"/>
              <a:cs typeface="Univers Condensed" panose="020F0502020204030204" pitchFamily="34" charset="0"/>
            </a:endParaRPr>
          </a:p>
          <a:p>
            <a:pPr marL="0" indent="0">
              <a:spcAft>
                <a:spcPts val="1800"/>
              </a:spcAft>
              <a:buNone/>
            </a:pPr>
            <a:r>
              <a:rPr lang="en-US" sz="2400" dirty="0">
                <a:highlight>
                  <a:srgbClr val="C0C0C0"/>
                </a:highlight>
                <a:latin typeface="Univers Condensed" panose="020B0506020202050204" pitchFamily="34" charset="0"/>
                <a:cs typeface="Univers Condensed" panose="020F0502020204030204" pitchFamily="34" charset="0"/>
              </a:rPr>
              <a:t>Stored on secure, BTS-hosted Databricks site</a:t>
            </a:r>
          </a:p>
        </p:txBody>
      </p:sp>
      <p:sp>
        <p:nvSpPr>
          <p:cNvPr id="10" name="Content Placeholder 5">
            <a:extLst>
              <a:ext uri="{FF2B5EF4-FFF2-40B4-BE49-F238E27FC236}">
                <a16:creationId xmlns:a16="http://schemas.microsoft.com/office/drawing/2014/main" id="{07C7BB50-8CD3-7256-B1B9-DD5D7CF36A96}"/>
              </a:ext>
            </a:extLst>
          </p:cNvPr>
          <p:cNvSpPr txBox="1">
            <a:spLocks/>
          </p:cNvSpPr>
          <p:nvPr/>
        </p:nvSpPr>
        <p:spPr>
          <a:xfrm>
            <a:off x="6645910" y="1532151"/>
            <a:ext cx="4707890" cy="46595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2400" dirty="0">
                <a:highlight>
                  <a:srgbClr val="C0C0C0"/>
                </a:highlight>
                <a:latin typeface="Univers Condensed" panose="020B0506020202050204" pitchFamily="34" charset="0"/>
                <a:cs typeface="Univers Condensed" panose="020F0502020204030204" pitchFamily="34" charset="0"/>
              </a:rPr>
              <a:t>Access requirements:</a:t>
            </a:r>
          </a:p>
          <a:p>
            <a:pPr>
              <a:spcBef>
                <a:spcPts val="0"/>
              </a:spcBef>
              <a:spcAft>
                <a:spcPts val="300"/>
              </a:spcAft>
              <a:buFont typeface="Wingdings" panose="05000000000000000000" pitchFamily="2" charset="2"/>
              <a:buChar char="§"/>
            </a:pPr>
            <a:r>
              <a:rPr lang="en-US" sz="2000" dirty="0">
                <a:latin typeface="Univers Condensed" panose="020B0506020202050204" pitchFamily="34" charset="0"/>
                <a:cs typeface="Univers Condensed" panose="020F0502020204030204" pitchFamily="34" charset="0"/>
              </a:rPr>
              <a:t>Users must use secure data platform, sign program data-sharing agreement</a:t>
            </a:r>
          </a:p>
          <a:p>
            <a:pPr>
              <a:spcBef>
                <a:spcPts val="0"/>
              </a:spcBef>
              <a:spcAft>
                <a:spcPts val="300"/>
              </a:spcAft>
              <a:buFont typeface="Wingdings" panose="05000000000000000000" pitchFamily="2" charset="2"/>
              <a:buChar char="§"/>
            </a:pPr>
            <a:r>
              <a:rPr lang="en-US" sz="2000" dirty="0">
                <a:latin typeface="Univers Condensed" panose="020B0506020202050204" pitchFamily="34" charset="0"/>
                <a:cs typeface="Univers Condensed" panose="020F0502020204030204" pitchFamily="34" charset="0"/>
              </a:rPr>
              <a:t>Users must be a select USDOT, federal statistical agency employees</a:t>
            </a:r>
          </a:p>
          <a:p>
            <a:pPr>
              <a:spcBef>
                <a:spcPts val="0"/>
              </a:spcBef>
              <a:spcAft>
                <a:spcPts val="300"/>
              </a:spcAft>
              <a:buFont typeface="Wingdings" panose="05000000000000000000" pitchFamily="2" charset="2"/>
              <a:buChar char="§"/>
            </a:pPr>
            <a:r>
              <a:rPr lang="en-US" sz="2000" dirty="0">
                <a:latin typeface="Univers Condensed" panose="020B0506020202050204" pitchFamily="34" charset="0"/>
                <a:cs typeface="Univers Condensed" panose="020F0502020204030204" pitchFamily="34" charset="0"/>
              </a:rPr>
              <a:t>Projects cannot reveal individual businesses’ operations</a:t>
            </a:r>
          </a:p>
          <a:p>
            <a:pPr>
              <a:spcBef>
                <a:spcPts val="0"/>
              </a:spcBef>
              <a:spcAft>
                <a:spcPts val="300"/>
              </a:spcAft>
              <a:buFont typeface="Wingdings" panose="05000000000000000000" pitchFamily="2" charset="2"/>
              <a:buChar char="§"/>
            </a:pPr>
            <a:r>
              <a:rPr lang="en-US" sz="2000" dirty="0">
                <a:latin typeface="Univers Condensed" panose="020B0506020202050204" pitchFamily="34" charset="0"/>
                <a:cs typeface="Univers Condensed" panose="020F0502020204030204" pitchFamily="34" charset="0"/>
              </a:rPr>
              <a:t>Cannot be used for regulatory or law enforcement purposes</a:t>
            </a:r>
          </a:p>
          <a:p>
            <a:pPr marL="0" indent="0">
              <a:spcBef>
                <a:spcPts val="0"/>
              </a:spcBef>
              <a:spcAft>
                <a:spcPts val="300"/>
              </a:spcAft>
              <a:buNone/>
            </a:pPr>
            <a:endParaRPr lang="en-US" sz="2000" dirty="0">
              <a:highlight>
                <a:srgbClr val="C0C0C0"/>
              </a:highlight>
              <a:latin typeface="Univers Condensed" panose="020B0506020202050204" pitchFamily="34" charset="0"/>
              <a:cs typeface="Univers Condensed" panose="020F0502020204030204" pitchFamily="34" charset="0"/>
            </a:endParaRPr>
          </a:p>
          <a:p>
            <a:pPr marL="0" indent="0">
              <a:spcBef>
                <a:spcPts val="0"/>
              </a:spcBef>
              <a:spcAft>
                <a:spcPts val="300"/>
              </a:spcAft>
              <a:buNone/>
            </a:pPr>
            <a:r>
              <a:rPr lang="en-US" sz="2400" dirty="0">
                <a:highlight>
                  <a:srgbClr val="C0C0C0"/>
                </a:highlight>
                <a:latin typeface="Univers Condensed" panose="020B0506020202050204" pitchFamily="34" charset="0"/>
                <a:cs typeface="Univers Condensed" panose="020F0502020204030204" pitchFamily="34" charset="0"/>
              </a:rPr>
              <a:t>Public FMI website, </a:t>
            </a:r>
          </a:p>
          <a:p>
            <a:pPr marL="0" indent="0">
              <a:spcBef>
                <a:spcPts val="0"/>
              </a:spcBef>
              <a:spcAft>
                <a:spcPts val="300"/>
              </a:spcAft>
              <a:buNone/>
            </a:pPr>
            <a:r>
              <a:rPr lang="en-US" sz="2400" dirty="0">
                <a:highlight>
                  <a:srgbClr val="C0C0C0"/>
                </a:highlight>
                <a:latin typeface="Univers Condensed" panose="020B0506020202050204" pitchFamily="34" charset="0"/>
                <a:cs typeface="Univers Condensed" panose="020F0502020204030204" pitchFamily="34" charset="0"/>
              </a:rPr>
              <a:t>first product </a:t>
            </a:r>
          </a:p>
          <a:p>
            <a:pPr marL="0" indent="0">
              <a:spcBef>
                <a:spcPts val="0"/>
              </a:spcBef>
              <a:spcAft>
                <a:spcPts val="300"/>
              </a:spcAft>
              <a:buNone/>
            </a:pPr>
            <a:r>
              <a:rPr lang="en-US" sz="2400" dirty="0">
                <a:highlight>
                  <a:srgbClr val="C0C0C0"/>
                </a:highlight>
                <a:latin typeface="Univers Condensed" panose="020B0506020202050204" pitchFamily="34" charset="0"/>
                <a:cs typeface="Univers Condensed" panose="020F0502020204030204" pitchFamily="34" charset="0"/>
              </a:rPr>
              <a:t>launched in August 2025</a:t>
            </a:r>
            <a:endParaRPr lang="en-US" sz="2400" dirty="0">
              <a:latin typeface="Univers Condensed" panose="020B0506020202050204" pitchFamily="34" charset="0"/>
              <a:cs typeface="Univers Condensed" panose="020F0502020204030204" pitchFamily="34" charset="0"/>
            </a:endParaRPr>
          </a:p>
          <a:p>
            <a:pPr>
              <a:spcAft>
                <a:spcPts val="1800"/>
              </a:spcAft>
              <a:buFont typeface="Wingdings" panose="05000000000000000000" pitchFamily="2" charset="2"/>
              <a:buChar char="§"/>
            </a:pPr>
            <a:endParaRPr lang="en-US" sz="2000" dirty="0">
              <a:latin typeface="Univers Condensed" panose="020B0506020202050204" pitchFamily="34" charset="0"/>
              <a:cs typeface="Univers Condensed" panose="020F0502020204030204" pitchFamily="34" charset="0"/>
            </a:endParaRPr>
          </a:p>
        </p:txBody>
      </p:sp>
      <p:pic>
        <p:nvPicPr>
          <p:cNvPr id="12" name="Picture 11" descr="Qr code&#10;&#10;AI-generated content may be incorrect.">
            <a:extLst>
              <a:ext uri="{FF2B5EF4-FFF2-40B4-BE49-F238E27FC236}">
                <a16:creationId xmlns:a16="http://schemas.microsoft.com/office/drawing/2014/main" id="{86880B33-FEF9-3329-5694-4A57FDB4FE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366" y="4150075"/>
            <a:ext cx="1812140" cy="1812140"/>
          </a:xfrm>
          <a:prstGeom prst="rect">
            <a:avLst/>
          </a:prstGeom>
        </p:spPr>
      </p:pic>
    </p:spTree>
    <p:extLst>
      <p:ext uri="{BB962C8B-B14F-4D97-AF65-F5344CB8AC3E}">
        <p14:creationId xmlns:p14="http://schemas.microsoft.com/office/powerpoint/2010/main" val="184950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2F36-A724-4690-ADAB-81012AD8CA22}"/>
              </a:ext>
            </a:extLst>
          </p:cNvPr>
          <p:cNvSpPr>
            <a:spLocks noGrp="1"/>
          </p:cNvSpPr>
          <p:nvPr>
            <p:ph type="title"/>
          </p:nvPr>
        </p:nvSpPr>
        <p:spPr/>
        <p:txBody>
          <a:bodyPr>
            <a:normAutofit/>
          </a:bodyPr>
          <a:lstStyle/>
          <a:p>
            <a:r>
              <a:rPr lang="en-US" sz="4000" dirty="0"/>
              <a:t>Port Performance Freight Statistics Program</a:t>
            </a:r>
          </a:p>
        </p:txBody>
      </p:sp>
      <p:sp>
        <p:nvSpPr>
          <p:cNvPr id="3" name="Content Placeholder 2">
            <a:extLst>
              <a:ext uri="{FF2B5EF4-FFF2-40B4-BE49-F238E27FC236}">
                <a16:creationId xmlns:a16="http://schemas.microsoft.com/office/drawing/2014/main" id="{25C775C4-D3BC-415D-BECB-229380DA736B}"/>
              </a:ext>
            </a:extLst>
          </p:cNvPr>
          <p:cNvSpPr>
            <a:spLocks noGrp="1"/>
          </p:cNvSpPr>
          <p:nvPr>
            <p:ph sz="half" idx="1"/>
          </p:nvPr>
        </p:nvSpPr>
        <p:spPr>
          <a:xfrm>
            <a:off x="609600" y="1600201"/>
            <a:ext cx="4591722" cy="4525963"/>
          </a:xfrm>
        </p:spPr>
        <p:txBody>
          <a:bodyPr vert="horz" lIns="91440" tIns="45720" rIns="91440" bIns="45720" rtlCol="0" anchor="t">
            <a:normAutofit lnSpcReduction="10000"/>
          </a:bodyPr>
          <a:lstStyle/>
          <a:p>
            <a:r>
              <a:rPr lang="en-US" sz="2400" dirty="0"/>
              <a:t>Purpose: Provide nationally consistent performance measures on capacity and throughput for the Nation’s largest tonnage, container, and dry bulk ports</a:t>
            </a:r>
          </a:p>
          <a:p>
            <a:r>
              <a:rPr lang="en-US" sz="2400" dirty="0"/>
              <a:t>Annual Report to Congress</a:t>
            </a:r>
          </a:p>
          <a:p>
            <a:r>
              <a:rPr lang="en-US" sz="2400" dirty="0"/>
              <a:t>11 dashboards including Port Profiles, Vessel Dwell Time at Berth, and more</a:t>
            </a:r>
          </a:p>
          <a:p>
            <a:r>
              <a:rPr lang="en-US" sz="2400" dirty="0"/>
              <a:t>Port-related Data Spotlight Articles</a:t>
            </a:r>
            <a:endParaRPr lang="en-US" sz="2800" dirty="0">
              <a:latin typeface="Open Sans"/>
              <a:ea typeface="Open Sans"/>
              <a:cs typeface="Open Sans"/>
            </a:endParaRPr>
          </a:p>
        </p:txBody>
      </p:sp>
      <p:sp>
        <p:nvSpPr>
          <p:cNvPr id="29" name="Content Placeholder 28">
            <a:extLst>
              <a:ext uri="{FF2B5EF4-FFF2-40B4-BE49-F238E27FC236}">
                <a16:creationId xmlns:a16="http://schemas.microsoft.com/office/drawing/2014/main" id="{42F3EFF4-439A-ED30-2E2F-ED19E54A271D}"/>
              </a:ext>
            </a:extLst>
          </p:cNvPr>
          <p:cNvSpPr>
            <a:spLocks noGrp="1"/>
          </p:cNvSpPr>
          <p:nvPr>
            <p:ph sz="half" idx="2"/>
          </p:nvPr>
        </p:nvSpPr>
        <p:spPr/>
        <p:txBody>
          <a:bodyPr>
            <a:normAutofit lnSpcReduction="10000"/>
          </a:bodyPr>
          <a:lstStyle/>
          <a:p>
            <a:endParaRPr lang="en-US" dirty="0"/>
          </a:p>
        </p:txBody>
      </p:sp>
      <p:sp>
        <p:nvSpPr>
          <p:cNvPr id="4" name="Slide Number Placeholder 3">
            <a:extLst>
              <a:ext uri="{FF2B5EF4-FFF2-40B4-BE49-F238E27FC236}">
                <a16:creationId xmlns:a16="http://schemas.microsoft.com/office/drawing/2014/main" id="{E9966879-BA28-4972-974C-8473BD296831}"/>
              </a:ext>
            </a:extLst>
          </p:cNvPr>
          <p:cNvSpPr>
            <a:spLocks noGrp="1"/>
          </p:cNvSpPr>
          <p:nvPr>
            <p:ph type="sldNum" sz="quarter" idx="12"/>
          </p:nvPr>
        </p:nvSpPr>
        <p:spPr/>
        <p:txBody>
          <a:bodyPr/>
          <a:lstStyle/>
          <a:p>
            <a:fld id="{93CDCA99-005F-43F9-B816-A449110734F7}" type="slidenum">
              <a:rPr lang="en-US" smtClean="0"/>
              <a:t>17</a:t>
            </a:fld>
            <a:endParaRPr lang="en-US" dirty="0"/>
          </a:p>
        </p:txBody>
      </p:sp>
      <p:pic>
        <p:nvPicPr>
          <p:cNvPr id="18" name="Picture 17">
            <a:extLst>
              <a:ext uri="{FF2B5EF4-FFF2-40B4-BE49-F238E27FC236}">
                <a16:creationId xmlns:a16="http://schemas.microsoft.com/office/drawing/2014/main" id="{9CA56D0B-11C9-A5D6-7981-B6E370FAB23F}"/>
              </a:ext>
            </a:extLst>
          </p:cNvPr>
          <p:cNvPicPr>
            <a:picLocks noChangeAspect="1"/>
          </p:cNvPicPr>
          <p:nvPr/>
        </p:nvPicPr>
        <p:blipFill>
          <a:blip r:embed="rId2"/>
          <a:stretch>
            <a:fillRect/>
          </a:stretch>
        </p:blipFill>
        <p:spPr>
          <a:xfrm>
            <a:off x="5330413" y="1289417"/>
            <a:ext cx="6468309" cy="5062727"/>
          </a:xfrm>
          <a:prstGeom prst="rect">
            <a:avLst/>
          </a:prstGeom>
        </p:spPr>
      </p:pic>
      <p:sp>
        <p:nvSpPr>
          <p:cNvPr id="24" name="TextBox 23">
            <a:extLst>
              <a:ext uri="{FF2B5EF4-FFF2-40B4-BE49-F238E27FC236}">
                <a16:creationId xmlns:a16="http://schemas.microsoft.com/office/drawing/2014/main" id="{3B59123C-B560-B527-F883-497A3DBB7AA0}"/>
              </a:ext>
            </a:extLst>
          </p:cNvPr>
          <p:cNvSpPr txBox="1"/>
          <p:nvPr/>
        </p:nvSpPr>
        <p:spPr>
          <a:xfrm>
            <a:off x="4450698" y="6352144"/>
            <a:ext cx="2773555" cy="369332"/>
          </a:xfrm>
          <a:prstGeom prst="rect">
            <a:avLst/>
          </a:prstGeom>
          <a:noFill/>
        </p:spPr>
        <p:txBody>
          <a:bodyPr wrap="square">
            <a:spAutoFit/>
          </a:bodyPr>
          <a:lstStyle/>
          <a:p>
            <a:r>
              <a:rPr lang="en-US" dirty="0">
                <a:hlinkClick r:id="rId3"/>
              </a:rPr>
              <a:t>https://www.bts.gov/ports</a:t>
            </a:r>
            <a:r>
              <a:rPr lang="en-US" dirty="0"/>
              <a:t> </a:t>
            </a:r>
          </a:p>
        </p:txBody>
      </p:sp>
    </p:spTree>
    <p:extLst>
      <p:ext uri="{BB962C8B-B14F-4D97-AF65-F5344CB8AC3E}">
        <p14:creationId xmlns:p14="http://schemas.microsoft.com/office/powerpoint/2010/main" val="323538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8532B-C73E-6527-6615-9C8A6B4322E9}"/>
              </a:ext>
            </a:extLst>
          </p:cNvPr>
          <p:cNvSpPr>
            <a:spLocks noGrp="1"/>
          </p:cNvSpPr>
          <p:nvPr>
            <p:ph type="title"/>
          </p:nvPr>
        </p:nvSpPr>
        <p:spPr>
          <a:xfrm>
            <a:off x="649624" y="565079"/>
            <a:ext cx="10972800" cy="654117"/>
          </a:xfrm>
        </p:spPr>
        <p:txBody>
          <a:bodyPr vert="horz" lIns="91440" tIns="45720" rIns="91440" bIns="45720" rtlCol="0" anchor="t">
            <a:noAutofit/>
          </a:bodyPr>
          <a:lstStyle/>
          <a:p>
            <a:r>
              <a:rPr lang="en-US" sz="3600" dirty="0">
                <a:solidFill>
                  <a:schemeClr val="tx1"/>
                </a:solidFill>
                <a:latin typeface="+mj-lt"/>
              </a:rPr>
              <a:t>National Transportation Atlas Database (NTAD)</a:t>
            </a:r>
          </a:p>
        </p:txBody>
      </p:sp>
      <p:sp>
        <p:nvSpPr>
          <p:cNvPr id="2" name="Slide Number Placeholder 1">
            <a:extLst>
              <a:ext uri="{FF2B5EF4-FFF2-40B4-BE49-F238E27FC236}">
                <a16:creationId xmlns:a16="http://schemas.microsoft.com/office/drawing/2014/main" id="{46043EDC-037A-3A19-2D92-08DD65893513}"/>
              </a:ext>
            </a:extLst>
          </p:cNvPr>
          <p:cNvSpPr>
            <a:spLocks noGrp="1"/>
          </p:cNvSpPr>
          <p:nvPr>
            <p:ph type="sldNum" sz="quarter" idx="12"/>
          </p:nvPr>
        </p:nvSpPr>
        <p:spPr/>
        <p:txBody>
          <a:bodyPr vert="horz" lIns="91440" tIns="45720" rIns="91440" bIns="45720" rtlCol="0" anchor="ctr">
            <a:normAutofit/>
          </a:bodyPr>
          <a:lstStyle/>
          <a:p>
            <a:pPr>
              <a:spcAft>
                <a:spcPts val="600"/>
              </a:spcAft>
            </a:pPr>
            <a:fld id="{F159FA97-ED9E-4089-875E-1D64D6BFF736}" type="slidenum">
              <a:rPr lang="en-US" smtClean="0">
                <a:solidFill>
                  <a:schemeClr val="tx1">
                    <a:tint val="75000"/>
                  </a:schemeClr>
                </a:solidFill>
                <a:latin typeface="+mn-lt"/>
                <a:cs typeface="+mn-cs"/>
              </a:rPr>
              <a:pPr>
                <a:spcAft>
                  <a:spcPts val="600"/>
                </a:spcAft>
              </a:pPr>
              <a:t>18</a:t>
            </a:fld>
            <a:endParaRPr lang="en-US" dirty="0">
              <a:solidFill>
                <a:schemeClr val="tx1">
                  <a:tint val="75000"/>
                </a:schemeClr>
              </a:solidFill>
              <a:latin typeface="+mn-lt"/>
              <a:cs typeface="+mn-cs"/>
            </a:endParaRPr>
          </a:p>
        </p:txBody>
      </p:sp>
      <p:sp>
        <p:nvSpPr>
          <p:cNvPr id="6" name="TextBox 5">
            <a:extLst>
              <a:ext uri="{FF2B5EF4-FFF2-40B4-BE49-F238E27FC236}">
                <a16:creationId xmlns:a16="http://schemas.microsoft.com/office/drawing/2014/main" id="{65D13A88-6A39-06F9-D4AE-03571E9369E8}"/>
              </a:ext>
            </a:extLst>
          </p:cNvPr>
          <p:cNvSpPr txBox="1"/>
          <p:nvPr/>
        </p:nvSpPr>
        <p:spPr>
          <a:xfrm>
            <a:off x="-1202057" y="1504661"/>
            <a:ext cx="4451749" cy="458665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Bef>
                <a:spcPts val="1200"/>
              </a:spcBef>
              <a:spcAft>
                <a:spcPts val="600"/>
              </a:spcAft>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CDC4166B-1976-3FAB-C9AB-B2BE010A4E3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49624" y="3839610"/>
            <a:ext cx="5559759" cy="2251702"/>
          </a:xfrm>
          <a:prstGeom prst="rect">
            <a:avLst/>
          </a:prstGeom>
        </p:spPr>
      </p:pic>
      <p:sp>
        <p:nvSpPr>
          <p:cNvPr id="14" name="TextBox 13">
            <a:extLst>
              <a:ext uri="{FF2B5EF4-FFF2-40B4-BE49-F238E27FC236}">
                <a16:creationId xmlns:a16="http://schemas.microsoft.com/office/drawing/2014/main" id="{6521680E-2F4B-C26D-BB6F-EF2AAD1612D5}"/>
              </a:ext>
            </a:extLst>
          </p:cNvPr>
          <p:cNvSpPr txBox="1"/>
          <p:nvPr/>
        </p:nvSpPr>
        <p:spPr>
          <a:xfrm>
            <a:off x="6308605" y="1600201"/>
            <a:ext cx="4705292" cy="341632"/>
          </a:xfrm>
          <a:prstGeom prst="rect">
            <a:avLst/>
          </a:prstGeom>
          <a:noFill/>
        </p:spPr>
        <p:txBody>
          <a:bodyPr wrap="square" rtlCol="0">
            <a:spAutoFit/>
          </a:bodyPr>
          <a:lstStyle/>
          <a:p>
            <a:pPr marL="57150">
              <a:lnSpc>
                <a:spcPct val="90000"/>
              </a:lnSpc>
              <a:spcBef>
                <a:spcPts val="1200"/>
              </a:spcBef>
              <a:spcAft>
                <a:spcPts val="600"/>
              </a:spcAft>
            </a:pPr>
            <a:r>
              <a:rPr lang="en-US" dirty="0"/>
              <a:t>Production and potential updates: </a:t>
            </a:r>
          </a:p>
        </p:txBody>
      </p:sp>
      <p:sp>
        <p:nvSpPr>
          <p:cNvPr id="8" name="TextBox 7">
            <a:extLst>
              <a:ext uri="{FF2B5EF4-FFF2-40B4-BE49-F238E27FC236}">
                <a16:creationId xmlns:a16="http://schemas.microsoft.com/office/drawing/2014/main" id="{4FF9F3DB-BC8B-F5E9-7E2D-1F9FAC9B95F2}"/>
              </a:ext>
            </a:extLst>
          </p:cNvPr>
          <p:cNvSpPr txBox="1"/>
          <p:nvPr/>
        </p:nvSpPr>
        <p:spPr>
          <a:xfrm>
            <a:off x="4982461" y="6292921"/>
            <a:ext cx="3755139" cy="369332"/>
          </a:xfrm>
          <a:prstGeom prst="rect">
            <a:avLst/>
          </a:prstGeom>
          <a:noFill/>
        </p:spPr>
        <p:txBody>
          <a:bodyPr wrap="square">
            <a:spAutoFit/>
          </a:bodyPr>
          <a:lstStyle/>
          <a:p>
            <a:r>
              <a:rPr lang="en-US" dirty="0"/>
              <a:t> </a:t>
            </a:r>
            <a:r>
              <a:rPr lang="en-US" dirty="0">
                <a:hlinkClick r:id="rId5"/>
              </a:rPr>
              <a:t>https://geodata.bts.gov/</a:t>
            </a:r>
            <a:r>
              <a:rPr lang="en-US" dirty="0"/>
              <a:t> </a:t>
            </a:r>
          </a:p>
        </p:txBody>
      </p:sp>
      <p:sp>
        <p:nvSpPr>
          <p:cNvPr id="17" name="Content Placeholder 16">
            <a:extLst>
              <a:ext uri="{FF2B5EF4-FFF2-40B4-BE49-F238E27FC236}">
                <a16:creationId xmlns:a16="http://schemas.microsoft.com/office/drawing/2014/main" id="{A631C309-8013-9275-F4C8-30402BE2CBBA}"/>
              </a:ext>
            </a:extLst>
          </p:cNvPr>
          <p:cNvSpPr>
            <a:spLocks noGrp="1"/>
          </p:cNvSpPr>
          <p:nvPr>
            <p:ph sz="half" idx="1"/>
          </p:nvPr>
        </p:nvSpPr>
        <p:spPr>
          <a:xfrm>
            <a:off x="1178104" y="1370011"/>
            <a:ext cx="5092068" cy="2481893"/>
          </a:xfrm>
        </p:spPr>
        <p:txBody>
          <a:bodyPr>
            <a:normAutofit/>
          </a:bodyPr>
          <a:lstStyle/>
          <a:p>
            <a:pPr marL="285750" indent="-228600">
              <a:lnSpc>
                <a:spcPct val="90000"/>
              </a:lnSpc>
              <a:spcBef>
                <a:spcPts val="0"/>
              </a:spcBef>
              <a:spcAft>
                <a:spcPts val="600"/>
              </a:spcAft>
              <a:buFont typeface="Arial" panose="020B0604020202020204" pitchFamily="34" charset="0"/>
              <a:buChar char="•"/>
            </a:pPr>
            <a:r>
              <a:rPr lang="en-US" sz="1600" dirty="0"/>
              <a:t>Legislatively mandated by Congress</a:t>
            </a:r>
          </a:p>
          <a:p>
            <a:pPr marL="285750" indent="-228600">
              <a:lnSpc>
                <a:spcPct val="90000"/>
              </a:lnSpc>
              <a:spcBef>
                <a:spcPts val="0"/>
              </a:spcBef>
              <a:spcAft>
                <a:spcPts val="600"/>
              </a:spcAft>
              <a:buFont typeface="Arial" panose="020B0604020202020204" pitchFamily="34" charset="0"/>
              <a:buChar char="•"/>
            </a:pPr>
            <a:r>
              <a:rPr lang="en-US" sz="1600" dirty="0"/>
              <a:t>NTAD comprises 120+ geospatial datasets hosted on ArcGIS Online (AGOL)</a:t>
            </a:r>
          </a:p>
          <a:p>
            <a:pPr marL="285750" indent="-228600">
              <a:lnSpc>
                <a:spcPct val="90000"/>
              </a:lnSpc>
              <a:spcBef>
                <a:spcPts val="0"/>
              </a:spcBef>
              <a:spcAft>
                <a:spcPts val="600"/>
              </a:spcAft>
              <a:buFont typeface="Arial" panose="020B0604020202020204" pitchFamily="34" charset="0"/>
              <a:buChar char="•"/>
            </a:pPr>
            <a:r>
              <a:rPr lang="en-US" sz="1600" dirty="0"/>
              <a:t>These data support research, analysis, and decision-making across all modes of transportation</a:t>
            </a:r>
          </a:p>
          <a:p>
            <a:pPr marL="285750" indent="-228600">
              <a:lnSpc>
                <a:spcPct val="90000"/>
              </a:lnSpc>
              <a:spcBef>
                <a:spcPts val="0"/>
              </a:spcBef>
              <a:spcAft>
                <a:spcPts val="600"/>
              </a:spcAft>
              <a:buFont typeface="Arial" panose="020B0604020202020204" pitchFamily="34" charset="0"/>
              <a:buChar char="•"/>
            </a:pPr>
            <a:r>
              <a:rPr lang="en-US" sz="1600" dirty="0"/>
              <a:t>The datasets are primarily national in scale, but have major applications at regional, state, and local scales throughout the transportation community </a:t>
            </a:r>
          </a:p>
          <a:p>
            <a:pPr marL="285750" indent="-228600">
              <a:lnSpc>
                <a:spcPct val="90000"/>
              </a:lnSpc>
              <a:spcBef>
                <a:spcPts val="0"/>
              </a:spcBef>
              <a:spcAft>
                <a:spcPts val="600"/>
              </a:spcAft>
            </a:pPr>
            <a:r>
              <a:rPr lang="en-US" sz="1600" dirty="0"/>
              <a:t>Contains 5 intermodal freight facility databases</a:t>
            </a:r>
          </a:p>
          <a:p>
            <a:endParaRPr lang="en-US" sz="1600" dirty="0"/>
          </a:p>
        </p:txBody>
      </p:sp>
      <p:pic>
        <p:nvPicPr>
          <p:cNvPr id="19" name="Content Placeholder 4">
            <a:extLst>
              <a:ext uri="{FF2B5EF4-FFF2-40B4-BE49-F238E27FC236}">
                <a16:creationId xmlns:a16="http://schemas.microsoft.com/office/drawing/2014/main" id="{690B59C9-EAAE-D365-79AF-F5E758CB0D69}"/>
              </a:ext>
            </a:extLst>
          </p:cNvPr>
          <p:cNvPicPr>
            <a:picLocks noChangeAspect="1"/>
          </p:cNvPicPr>
          <p:nvPr/>
        </p:nvPicPr>
        <p:blipFill>
          <a:blip r:embed="rId6" cstate="print">
            <a:extLst>
              <a:ext uri="{28A0092B-C50C-407E-A947-70E740481C1C}">
                <a14:useLocalDpi xmlns:a14="http://schemas.microsoft.com/office/drawing/2010/main" val="0"/>
              </a:ext>
            </a:extLst>
          </a:blip>
          <a:stretch/>
        </p:blipFill>
        <p:spPr>
          <a:xfrm>
            <a:off x="229376" y="410744"/>
            <a:ext cx="1230343" cy="1616903"/>
          </a:xfrm>
          <a:prstGeom prst="rect">
            <a:avLst/>
          </a:prstGeom>
        </p:spPr>
      </p:pic>
      <p:pic>
        <p:nvPicPr>
          <p:cNvPr id="20" name="Content Placeholder 19">
            <a:extLst>
              <a:ext uri="{FF2B5EF4-FFF2-40B4-BE49-F238E27FC236}">
                <a16:creationId xmlns:a16="http://schemas.microsoft.com/office/drawing/2014/main" id="{973EBA11-4C98-255F-1D38-5135A24055A4}"/>
              </a:ext>
            </a:extLst>
          </p:cNvPr>
          <p:cNvPicPr>
            <a:picLocks noGrp="1" noChangeAspect="1"/>
          </p:cNvPicPr>
          <p:nvPr>
            <p:ph sz="half" idx="2"/>
          </p:nvPr>
        </p:nvPicPr>
        <p:blipFill>
          <a:blip r:embed="rId7"/>
          <a:stretch>
            <a:fillRect/>
          </a:stretch>
        </p:blipFill>
        <p:spPr>
          <a:xfrm>
            <a:off x="6197600" y="2219654"/>
            <a:ext cx="5384800" cy="3287054"/>
          </a:xfrm>
          <a:prstGeom prst="rect">
            <a:avLst/>
          </a:prstGeom>
        </p:spPr>
      </p:pic>
    </p:spTree>
    <p:extLst>
      <p:ext uri="{BB962C8B-B14F-4D97-AF65-F5344CB8AC3E}">
        <p14:creationId xmlns:p14="http://schemas.microsoft.com/office/powerpoint/2010/main" val="189860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582DB8-22CA-2601-EB00-DBC414BFEA83}"/>
              </a:ext>
            </a:extLst>
          </p:cNvPr>
          <p:cNvSpPr txBox="1"/>
          <p:nvPr/>
        </p:nvSpPr>
        <p:spPr>
          <a:xfrm>
            <a:off x="569576" y="1219196"/>
            <a:ext cx="10783368" cy="2585323"/>
          </a:xfrm>
          <a:prstGeom prst="rect">
            <a:avLst/>
          </a:prstGeom>
          <a:noFill/>
        </p:spPr>
        <p:txBody>
          <a:bodyPr wrap="square">
            <a:spAutoFit/>
          </a:bodyPr>
          <a:lstStyle/>
          <a:p>
            <a:pPr marL="285750" indent="-285750">
              <a:buFont typeface="Arial" panose="020B0604020202020204" pitchFamily="34" charset="0"/>
              <a:buChar char="•"/>
            </a:pPr>
            <a:r>
              <a:rPr lang="en-US" dirty="0"/>
              <a:t>The FLOW program is a community of supply chain stakeholders that share individual logistics data with the U.S. Department of Transportation and in return receive an aggregate, anonymous, and holistic view of the relationship between incoming containers (demand) and the available assets to move containers (supply) at a given supply chain node.</a:t>
            </a:r>
          </a:p>
          <a:p>
            <a:pPr marL="285750" indent="-285750">
              <a:buFont typeface="Arial" panose="020B0604020202020204" pitchFamily="34" charset="0"/>
              <a:buChar char="•"/>
            </a:pPr>
            <a:r>
              <a:rPr lang="en-US" dirty="0"/>
              <a:t>The program is voluntary, and data shared with FLOW is secure, subject to the Confidential Information Protection and Statistical Efficiency Act (CIPSEA) and analyzed by the Bureau of Transportation Statistics.</a:t>
            </a:r>
          </a:p>
          <a:p>
            <a:pPr marL="285750" indent="-285750">
              <a:buFont typeface="Arial" panose="020B0604020202020204" pitchFamily="34" charset="0"/>
              <a:buChar char="•"/>
            </a:pPr>
            <a:r>
              <a:rPr lang="en-US" dirty="0"/>
              <a:t>FLOW is currently scoped for containerized import freight ​</a:t>
            </a:r>
          </a:p>
          <a:p>
            <a:pPr marL="285750" indent="-285750">
              <a:buFont typeface="Arial" panose="020B0604020202020204" pitchFamily="34" charset="0"/>
              <a:buChar char="•"/>
            </a:pPr>
            <a:r>
              <a:rPr lang="en-US" dirty="0"/>
              <a:t>Eligible participants include shippers and logistics service providers</a:t>
            </a:r>
          </a:p>
          <a:p>
            <a:pPr marL="285750" indent="-285750">
              <a:buFont typeface="Arial" panose="020B0604020202020204" pitchFamily="34" charset="0"/>
              <a:buChar char="•"/>
            </a:pPr>
            <a:r>
              <a:rPr lang="en-US" dirty="0"/>
              <a:t>Nearly 90 U.S. stakeholder participants</a:t>
            </a:r>
          </a:p>
        </p:txBody>
      </p:sp>
      <p:pic>
        <p:nvPicPr>
          <p:cNvPr id="7" name="Picture 6">
            <a:extLst>
              <a:ext uri="{FF2B5EF4-FFF2-40B4-BE49-F238E27FC236}">
                <a16:creationId xmlns:a16="http://schemas.microsoft.com/office/drawing/2014/main" id="{26D8AA7B-4625-B086-072A-69951D58BF20}"/>
              </a:ext>
            </a:extLst>
          </p:cNvPr>
          <p:cNvPicPr>
            <a:picLocks noChangeAspect="1"/>
          </p:cNvPicPr>
          <p:nvPr/>
        </p:nvPicPr>
        <p:blipFill>
          <a:blip r:embed="rId2"/>
          <a:stretch>
            <a:fillRect/>
          </a:stretch>
        </p:blipFill>
        <p:spPr>
          <a:xfrm>
            <a:off x="1797976" y="3712246"/>
            <a:ext cx="7444162" cy="2458685"/>
          </a:xfrm>
          <a:prstGeom prst="rect">
            <a:avLst/>
          </a:prstGeom>
        </p:spPr>
      </p:pic>
      <p:sp>
        <p:nvSpPr>
          <p:cNvPr id="2" name="Title 1">
            <a:extLst>
              <a:ext uri="{FF2B5EF4-FFF2-40B4-BE49-F238E27FC236}">
                <a16:creationId xmlns:a16="http://schemas.microsoft.com/office/drawing/2014/main" id="{EB68E318-B730-DB30-9E68-A746A6C03E0E}"/>
              </a:ext>
            </a:extLst>
          </p:cNvPr>
          <p:cNvSpPr>
            <a:spLocks noGrp="1"/>
          </p:cNvSpPr>
          <p:nvPr>
            <p:ph type="title"/>
          </p:nvPr>
        </p:nvSpPr>
        <p:spPr/>
        <p:txBody>
          <a:bodyPr>
            <a:normAutofit/>
          </a:bodyPr>
          <a:lstStyle/>
          <a:p>
            <a:r>
              <a:rPr lang="en-US" sz="4400" dirty="0"/>
              <a:t>FLOW: Freight Logistics Optimization Works</a:t>
            </a:r>
            <a:endParaRPr lang="en-US" dirty="0"/>
          </a:p>
        </p:txBody>
      </p:sp>
      <p:sp>
        <p:nvSpPr>
          <p:cNvPr id="4" name="TextBox 3">
            <a:extLst>
              <a:ext uri="{FF2B5EF4-FFF2-40B4-BE49-F238E27FC236}">
                <a16:creationId xmlns:a16="http://schemas.microsoft.com/office/drawing/2014/main" id="{09C6C0FB-6695-9719-0C99-97148AD81C03}"/>
              </a:ext>
            </a:extLst>
          </p:cNvPr>
          <p:cNvSpPr txBox="1"/>
          <p:nvPr/>
        </p:nvSpPr>
        <p:spPr>
          <a:xfrm>
            <a:off x="4213258" y="6387007"/>
            <a:ext cx="2613599" cy="369332"/>
          </a:xfrm>
          <a:prstGeom prst="rect">
            <a:avLst/>
          </a:prstGeom>
          <a:noFill/>
        </p:spPr>
        <p:txBody>
          <a:bodyPr wrap="square">
            <a:spAutoFit/>
          </a:bodyPr>
          <a:lstStyle/>
          <a:p>
            <a:r>
              <a:rPr lang="en-US" dirty="0">
                <a:hlinkClick r:id="rId3"/>
              </a:rPr>
              <a:t>https://www.bts.gov/flow</a:t>
            </a:r>
            <a:endParaRPr lang="en-US" dirty="0"/>
          </a:p>
        </p:txBody>
      </p:sp>
    </p:spTree>
    <p:extLst>
      <p:ext uri="{BB962C8B-B14F-4D97-AF65-F5344CB8AC3E}">
        <p14:creationId xmlns:p14="http://schemas.microsoft.com/office/powerpoint/2010/main" val="124780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5117-006F-4212-2EB7-DD4CC8C138B9}"/>
              </a:ext>
            </a:extLst>
          </p:cNvPr>
          <p:cNvSpPr>
            <a:spLocks noGrp="1"/>
          </p:cNvSpPr>
          <p:nvPr>
            <p:ph type="title"/>
          </p:nvPr>
        </p:nvSpPr>
        <p:spPr/>
        <p:txBody>
          <a:bodyPr/>
          <a:lstStyle/>
          <a:p>
            <a:r>
              <a:rPr lang="en-US" dirty="0"/>
              <a:t>BTS Freight Data Products</a:t>
            </a:r>
          </a:p>
        </p:txBody>
      </p:sp>
      <p:sp>
        <p:nvSpPr>
          <p:cNvPr id="5" name="Text Placeholder 4">
            <a:extLst>
              <a:ext uri="{FF2B5EF4-FFF2-40B4-BE49-F238E27FC236}">
                <a16:creationId xmlns:a16="http://schemas.microsoft.com/office/drawing/2014/main" id="{A0D860E7-61C3-1344-2C8E-C6C9269AE431}"/>
              </a:ext>
            </a:extLst>
          </p:cNvPr>
          <p:cNvSpPr>
            <a:spLocks noGrp="1"/>
          </p:cNvSpPr>
          <p:nvPr>
            <p:ph type="body" idx="1"/>
          </p:nvPr>
        </p:nvSpPr>
        <p:spPr/>
        <p:txBody>
          <a:bodyPr>
            <a:normAutofit fontScale="92500"/>
          </a:bodyPr>
          <a:lstStyle/>
          <a:p>
            <a:r>
              <a:rPr lang="en-US" dirty="0"/>
              <a:t>Origin-Destination (OD) Flows</a:t>
            </a:r>
          </a:p>
        </p:txBody>
      </p:sp>
      <p:sp>
        <p:nvSpPr>
          <p:cNvPr id="3" name="Content Placeholder 2">
            <a:extLst>
              <a:ext uri="{FF2B5EF4-FFF2-40B4-BE49-F238E27FC236}">
                <a16:creationId xmlns:a16="http://schemas.microsoft.com/office/drawing/2014/main" id="{A6771929-1A82-9648-C6E8-52E0E760DBA5}"/>
              </a:ext>
            </a:extLst>
          </p:cNvPr>
          <p:cNvSpPr>
            <a:spLocks noGrp="1"/>
          </p:cNvSpPr>
          <p:nvPr>
            <p:ph sz="half" idx="2"/>
          </p:nvPr>
        </p:nvSpPr>
        <p:spPr/>
        <p:txBody>
          <a:bodyPr>
            <a:normAutofit lnSpcReduction="10000"/>
          </a:bodyPr>
          <a:lstStyle/>
          <a:p>
            <a:r>
              <a:rPr lang="en-US" sz="2200" dirty="0">
                <a:latin typeface="Calibri"/>
                <a:cs typeface="Calibri"/>
              </a:rPr>
              <a:t>Commodity Flow Survey (CFS)</a:t>
            </a:r>
          </a:p>
          <a:p>
            <a:r>
              <a:rPr lang="en-US" sz="2200" dirty="0">
                <a:latin typeface="Calibri"/>
                <a:cs typeface="Calibri"/>
              </a:rPr>
              <a:t>Freight Analysis Framework (FAF)</a:t>
            </a:r>
          </a:p>
          <a:p>
            <a:r>
              <a:rPr lang="en-US" sz="2200" dirty="0">
                <a:latin typeface="Calibri"/>
                <a:cs typeface="Calibri"/>
              </a:rPr>
              <a:t>Freight Mobility Institute (FMI)</a:t>
            </a:r>
          </a:p>
          <a:p>
            <a:r>
              <a:rPr lang="en-US" sz="2200" dirty="0">
                <a:latin typeface="Calibri"/>
                <a:cs typeface="Calibri"/>
              </a:rPr>
              <a:t>Port Performance </a:t>
            </a:r>
          </a:p>
          <a:p>
            <a:r>
              <a:rPr lang="en-US" sz="2200" dirty="0">
                <a:latin typeface="Calibri"/>
                <a:cs typeface="Calibri"/>
              </a:rPr>
              <a:t>Transborder/Border Crossing </a:t>
            </a:r>
          </a:p>
          <a:p>
            <a:r>
              <a:rPr lang="en-US" sz="2200" dirty="0">
                <a:latin typeface="Calibri"/>
                <a:cs typeface="Calibri"/>
              </a:rPr>
              <a:t>Aviation: T-100 Air Cargo</a:t>
            </a:r>
          </a:p>
        </p:txBody>
      </p:sp>
      <p:sp>
        <p:nvSpPr>
          <p:cNvPr id="6" name="Text Placeholder 5">
            <a:extLst>
              <a:ext uri="{FF2B5EF4-FFF2-40B4-BE49-F238E27FC236}">
                <a16:creationId xmlns:a16="http://schemas.microsoft.com/office/drawing/2014/main" id="{FC4036A4-DDB8-7C3B-AC18-D298FEEC6B11}"/>
              </a:ext>
            </a:extLst>
          </p:cNvPr>
          <p:cNvSpPr>
            <a:spLocks noGrp="1"/>
          </p:cNvSpPr>
          <p:nvPr>
            <p:ph type="body" sz="quarter" idx="3"/>
          </p:nvPr>
        </p:nvSpPr>
        <p:spPr/>
        <p:txBody>
          <a:bodyPr>
            <a:normAutofit fontScale="92500"/>
          </a:bodyPr>
          <a:lstStyle/>
          <a:p>
            <a:r>
              <a:rPr lang="en-US" dirty="0"/>
              <a:t>Other Freight Data Products &amp; Compilations</a:t>
            </a:r>
          </a:p>
        </p:txBody>
      </p:sp>
      <p:sp>
        <p:nvSpPr>
          <p:cNvPr id="7" name="Content Placeholder 6">
            <a:extLst>
              <a:ext uri="{FF2B5EF4-FFF2-40B4-BE49-F238E27FC236}">
                <a16:creationId xmlns:a16="http://schemas.microsoft.com/office/drawing/2014/main" id="{F70B0828-4DC8-86B6-9487-E4256BD78BFE}"/>
              </a:ext>
            </a:extLst>
          </p:cNvPr>
          <p:cNvSpPr>
            <a:spLocks noGrp="1"/>
          </p:cNvSpPr>
          <p:nvPr>
            <p:ph sz="quarter" idx="4"/>
          </p:nvPr>
        </p:nvSpPr>
        <p:spPr/>
        <p:txBody>
          <a:bodyPr>
            <a:normAutofit lnSpcReduction="10000"/>
          </a:bodyPr>
          <a:lstStyle/>
          <a:p>
            <a:r>
              <a:rPr lang="en-US" sz="2000" dirty="0">
                <a:latin typeface="Calibri"/>
                <a:cs typeface="Calibri"/>
              </a:rPr>
              <a:t>Geospatial layers: National Transportation Atlas Data (NTAD) </a:t>
            </a:r>
          </a:p>
          <a:p>
            <a:r>
              <a:rPr lang="en-US" sz="2000" dirty="0">
                <a:latin typeface="Calibri"/>
                <a:cs typeface="Calibri"/>
              </a:rPr>
              <a:t>Vehicle Inventory and Use Survey (VIUS; with US Census)</a:t>
            </a:r>
          </a:p>
          <a:p>
            <a:r>
              <a:rPr lang="en-US" sz="2000" dirty="0">
                <a:latin typeface="Calibri"/>
                <a:cs typeface="Calibri"/>
              </a:rPr>
              <a:t>Freight Logistics Optimization Workflow (FLOW; confidential) </a:t>
            </a:r>
          </a:p>
          <a:p>
            <a:r>
              <a:rPr lang="en-US" sz="2000" dirty="0">
                <a:latin typeface="Calibri"/>
                <a:cs typeface="Calibri"/>
              </a:rPr>
              <a:t>Freight Transportation Services Index (TSI) </a:t>
            </a:r>
          </a:p>
          <a:p>
            <a:r>
              <a:rPr lang="en-US" sz="2000" dirty="0">
                <a:latin typeface="Calibri"/>
                <a:cs typeface="Calibri"/>
              </a:rPr>
              <a:t>Transportation Satellite Accounts (TSA)</a:t>
            </a:r>
          </a:p>
          <a:p>
            <a:r>
              <a:rPr lang="en-US" sz="2000" dirty="0">
                <a:latin typeface="Calibri"/>
                <a:cs typeface="Calibri"/>
              </a:rPr>
              <a:t>Supply Chain Indicators </a:t>
            </a:r>
          </a:p>
          <a:p>
            <a:r>
              <a:rPr lang="en-US" sz="2000" dirty="0">
                <a:latin typeface="Calibri"/>
                <a:cs typeface="Calibri"/>
              </a:rPr>
              <a:t>Freight Facts &amp; Figures</a:t>
            </a:r>
          </a:p>
          <a:p>
            <a:r>
              <a:rPr lang="en-US" sz="2000" dirty="0">
                <a:latin typeface="Calibri"/>
                <a:cs typeface="Calibri"/>
              </a:rPr>
              <a:t>Transportation Statistics Annual Report (TSAR) Freight Chapter</a:t>
            </a:r>
          </a:p>
        </p:txBody>
      </p:sp>
      <p:sp>
        <p:nvSpPr>
          <p:cNvPr id="4" name="Slide Number Placeholder 3">
            <a:extLst>
              <a:ext uri="{FF2B5EF4-FFF2-40B4-BE49-F238E27FC236}">
                <a16:creationId xmlns:a16="http://schemas.microsoft.com/office/drawing/2014/main" id="{A86FD386-97C3-2822-F94E-D65896D0C9AF}"/>
              </a:ext>
            </a:extLst>
          </p:cNvPr>
          <p:cNvSpPr>
            <a:spLocks noGrp="1"/>
          </p:cNvSpPr>
          <p:nvPr>
            <p:ph type="sldNum" sz="quarter" idx="12"/>
          </p:nvPr>
        </p:nvSpPr>
        <p:spPr/>
        <p:txBody>
          <a:bodyPr/>
          <a:lstStyle/>
          <a:p>
            <a:fld id="{93CDCA99-005F-43F9-B816-A449110734F7}" type="slidenum">
              <a:rPr lang="en-US" smtClean="0"/>
              <a:t>2</a:t>
            </a:fld>
            <a:endParaRPr lang="en-US" dirty="0"/>
          </a:p>
        </p:txBody>
      </p:sp>
    </p:spTree>
    <p:extLst>
      <p:ext uri="{BB962C8B-B14F-4D97-AF65-F5344CB8AC3E}">
        <p14:creationId xmlns:p14="http://schemas.microsoft.com/office/powerpoint/2010/main" val="183543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0144-9049-FB82-AA7E-980B35E053F4}"/>
              </a:ext>
            </a:extLst>
          </p:cNvPr>
          <p:cNvSpPr>
            <a:spLocks noGrp="1"/>
          </p:cNvSpPr>
          <p:nvPr>
            <p:ph type="title"/>
          </p:nvPr>
        </p:nvSpPr>
        <p:spPr/>
        <p:txBody>
          <a:bodyPr/>
          <a:lstStyle/>
          <a:p>
            <a:r>
              <a:rPr lang="en-US" dirty="0">
                <a:cs typeface="Calibri"/>
              </a:rPr>
              <a:t>Vehicle Inventory and Use Survey (VIUS)</a:t>
            </a:r>
          </a:p>
        </p:txBody>
      </p:sp>
      <p:sp>
        <p:nvSpPr>
          <p:cNvPr id="3" name="Content Placeholder 2">
            <a:extLst>
              <a:ext uri="{FF2B5EF4-FFF2-40B4-BE49-F238E27FC236}">
                <a16:creationId xmlns:a16="http://schemas.microsoft.com/office/drawing/2014/main" id="{05F0A25F-3801-D817-743A-7101A3399F2A}"/>
              </a:ext>
            </a:extLst>
          </p:cNvPr>
          <p:cNvSpPr>
            <a:spLocks noGrp="1"/>
          </p:cNvSpPr>
          <p:nvPr>
            <p:ph idx="1"/>
          </p:nvPr>
        </p:nvSpPr>
        <p:spPr>
          <a:xfrm>
            <a:off x="207818" y="1291398"/>
            <a:ext cx="7694098" cy="2898218"/>
          </a:xfrm>
        </p:spPr>
        <p:txBody>
          <a:bodyPr vert="horz" lIns="91440" tIns="45720" rIns="91440" bIns="45720" rtlCol="0" anchor="t">
            <a:normAutofit lnSpcReduction="10000"/>
          </a:bodyPr>
          <a:lstStyle/>
          <a:p>
            <a:pPr marL="457200" indent="-228600">
              <a:lnSpc>
                <a:spcPct val="110000"/>
              </a:lnSpc>
              <a:spcBef>
                <a:spcPts val="500"/>
              </a:spcBef>
            </a:pPr>
            <a:r>
              <a:rPr lang="en-US" sz="1900" dirty="0">
                <a:solidFill>
                  <a:srgbClr val="000000"/>
                </a:solidFill>
                <a:cs typeface="Calibri"/>
              </a:rPr>
              <a:t>The principal data source on the physical and operational characteristics of the truck population in the U.S.</a:t>
            </a:r>
          </a:p>
          <a:p>
            <a:pPr marL="457200" indent="-228600">
              <a:lnSpc>
                <a:spcPct val="110000"/>
              </a:lnSpc>
              <a:spcBef>
                <a:spcPts val="500"/>
              </a:spcBef>
            </a:pPr>
            <a:r>
              <a:rPr lang="en-US" sz="1900" dirty="0">
                <a:solidFill>
                  <a:srgbClr val="000000"/>
                </a:solidFill>
                <a:cs typeface="Calibri"/>
              </a:rPr>
              <a:t>2021 VIUS surveyed 150,000 owners of trucks with GVWR classes 1-8; collected information on vehicle body type, safety and technology features, fuel type, VMT, use type, product carried, etc.</a:t>
            </a:r>
          </a:p>
          <a:p>
            <a:pPr marL="457200" indent="-228600">
              <a:lnSpc>
                <a:spcPct val="110000"/>
              </a:lnSpc>
              <a:spcBef>
                <a:spcPts val="500"/>
              </a:spcBef>
            </a:pPr>
            <a:r>
              <a:rPr lang="en-US" sz="1900" dirty="0">
                <a:solidFill>
                  <a:srgbClr val="000000"/>
                </a:solidFill>
                <a:cs typeface="Calibri"/>
              </a:rPr>
              <a:t>VIUS data are used in informing transportation infrastructure investment decisions, freight demand modeling, air quality modeling, safety analysis, estimating energy consumption, and understanding the role of trucks in economy</a:t>
            </a:r>
          </a:p>
          <a:p>
            <a:pPr marL="0" indent="0">
              <a:buNone/>
            </a:pPr>
            <a:endParaRPr lang="en-US" sz="1900" dirty="0">
              <a:cs typeface="Calibri"/>
            </a:endParaRPr>
          </a:p>
          <a:p>
            <a:pPr marL="822960" lvl="1" indent="-365760"/>
            <a:endParaRPr lang="en-US" sz="1900" dirty="0">
              <a:cs typeface="Calibri"/>
            </a:endParaRPr>
          </a:p>
          <a:p>
            <a:pPr marL="822960" lvl="1" indent="-365760"/>
            <a:endParaRPr lang="en-US" sz="1900" dirty="0">
              <a:cs typeface="Calibri"/>
            </a:endParaRPr>
          </a:p>
          <a:p>
            <a:pPr marL="822960" lvl="1" indent="-365760"/>
            <a:endParaRPr lang="en-US" sz="1900" dirty="0">
              <a:cs typeface="Calibri"/>
            </a:endParaRPr>
          </a:p>
        </p:txBody>
      </p:sp>
      <p:sp>
        <p:nvSpPr>
          <p:cNvPr id="4" name="Slide Number Placeholder 3">
            <a:extLst>
              <a:ext uri="{FF2B5EF4-FFF2-40B4-BE49-F238E27FC236}">
                <a16:creationId xmlns:a16="http://schemas.microsoft.com/office/drawing/2014/main" id="{D603666E-4D2A-7F66-E24F-B1D77DA37CE2}"/>
              </a:ext>
            </a:extLst>
          </p:cNvPr>
          <p:cNvSpPr>
            <a:spLocks noGrp="1"/>
          </p:cNvSpPr>
          <p:nvPr>
            <p:ph type="sldNum" sz="quarter" idx="12"/>
          </p:nvPr>
        </p:nvSpPr>
        <p:spPr/>
        <p:txBody>
          <a:bodyPr/>
          <a:lstStyle/>
          <a:p>
            <a:fld id="{91D0BABE-6C04-4A68-B311-4D4BE11C83AA}" type="slidenum">
              <a:rPr lang="en-US" smtClean="0"/>
              <a:t>20</a:t>
            </a:fld>
            <a:endParaRPr lang="en-US" dirty="0"/>
          </a:p>
        </p:txBody>
      </p:sp>
      <p:pic>
        <p:nvPicPr>
          <p:cNvPr id="6" name="Picture 5">
            <a:extLst>
              <a:ext uri="{FF2B5EF4-FFF2-40B4-BE49-F238E27FC236}">
                <a16:creationId xmlns:a16="http://schemas.microsoft.com/office/drawing/2014/main" id="{6EB718C5-B055-B0C5-E8D4-8023A3790E0C}"/>
              </a:ext>
            </a:extLst>
          </p:cNvPr>
          <p:cNvPicPr>
            <a:picLocks noChangeAspect="1"/>
          </p:cNvPicPr>
          <p:nvPr/>
        </p:nvPicPr>
        <p:blipFill rotWithShape="1">
          <a:blip r:embed="rId3"/>
          <a:srcRect l="3209" t="3577"/>
          <a:stretch/>
        </p:blipFill>
        <p:spPr>
          <a:xfrm>
            <a:off x="7901916" y="1219196"/>
            <a:ext cx="3680484" cy="3336179"/>
          </a:xfrm>
          <a:prstGeom prst="rect">
            <a:avLst/>
          </a:prstGeom>
        </p:spPr>
      </p:pic>
      <p:sp>
        <p:nvSpPr>
          <p:cNvPr id="8" name="TextBox 7">
            <a:extLst>
              <a:ext uri="{FF2B5EF4-FFF2-40B4-BE49-F238E27FC236}">
                <a16:creationId xmlns:a16="http://schemas.microsoft.com/office/drawing/2014/main" id="{413F0E72-F22F-F762-B0BD-840E1F3FB936}"/>
              </a:ext>
            </a:extLst>
          </p:cNvPr>
          <p:cNvSpPr txBox="1"/>
          <p:nvPr/>
        </p:nvSpPr>
        <p:spPr>
          <a:xfrm>
            <a:off x="3568161" y="6369636"/>
            <a:ext cx="4168345" cy="338554"/>
          </a:xfrm>
          <a:prstGeom prst="rect">
            <a:avLst/>
          </a:prstGeom>
          <a:noFill/>
        </p:spPr>
        <p:txBody>
          <a:bodyPr wrap="square">
            <a:spAutoFit/>
          </a:bodyPr>
          <a:lstStyle/>
          <a:p>
            <a:pPr algn="ctr"/>
            <a:r>
              <a:rPr lang="en-US" sz="1600" dirty="0">
                <a:solidFill>
                  <a:schemeClr val="tx2"/>
                </a:solidFill>
                <a:cs typeface="Calibri"/>
                <a:hlinkClick r:id="rId4"/>
              </a:rPr>
              <a:t>https://www.bts.gov/vius</a:t>
            </a:r>
            <a:r>
              <a:rPr lang="en-US" sz="1600" dirty="0">
                <a:solidFill>
                  <a:schemeClr val="tx2"/>
                </a:solidFill>
                <a:cs typeface="Calibri"/>
              </a:rPr>
              <a:t> </a:t>
            </a:r>
            <a:r>
              <a:rPr lang="en-US" sz="1600" dirty="0"/>
              <a:t> </a:t>
            </a:r>
          </a:p>
        </p:txBody>
      </p:sp>
      <p:sp>
        <p:nvSpPr>
          <p:cNvPr id="10" name="Content Placeholder 2">
            <a:extLst>
              <a:ext uri="{FF2B5EF4-FFF2-40B4-BE49-F238E27FC236}">
                <a16:creationId xmlns:a16="http://schemas.microsoft.com/office/drawing/2014/main" id="{DCBD4630-8DA5-5DA1-FBDD-ED7B6F45E767}"/>
              </a:ext>
            </a:extLst>
          </p:cNvPr>
          <p:cNvSpPr txBox="1">
            <a:spLocks/>
          </p:cNvSpPr>
          <p:nvPr/>
        </p:nvSpPr>
        <p:spPr>
          <a:xfrm>
            <a:off x="207818" y="4117493"/>
            <a:ext cx="11414606" cy="223885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nSpc>
                <a:spcPct val="110000"/>
              </a:lnSpc>
              <a:spcBef>
                <a:spcPts val="500"/>
              </a:spcBef>
              <a:buNone/>
            </a:pPr>
            <a:r>
              <a:rPr lang="en-US" sz="1900" b="1" dirty="0">
                <a:solidFill>
                  <a:srgbClr val="0070C0"/>
                </a:solidFill>
                <a:cs typeface="Calibri"/>
              </a:rPr>
              <a:t>VIUS Data Products</a:t>
            </a:r>
          </a:p>
          <a:p>
            <a:pPr marL="457200" indent="-228600">
              <a:lnSpc>
                <a:spcPct val="110000"/>
              </a:lnSpc>
              <a:spcBef>
                <a:spcPts val="500"/>
              </a:spcBef>
            </a:pPr>
            <a:r>
              <a:rPr lang="en-US" sz="1900" b="1" dirty="0">
                <a:solidFill>
                  <a:srgbClr val="000000"/>
                </a:solidFill>
                <a:cs typeface="Calibri"/>
              </a:rPr>
              <a:t>Data Tables: </a:t>
            </a:r>
            <a:r>
              <a:rPr lang="en-US" sz="1900" dirty="0">
                <a:solidFill>
                  <a:srgbClr val="000000"/>
                </a:solidFill>
                <a:cs typeface="Calibri"/>
              </a:rPr>
              <a:t>aggregate data on number of vehicles, VMT, and average miles per vehicle for the entire U.S. (or by state) by different variables (e.g., vehicle type, body type, GVWR, model year)</a:t>
            </a:r>
          </a:p>
          <a:p>
            <a:pPr marL="457200" indent="-228600">
              <a:lnSpc>
                <a:spcPct val="110000"/>
              </a:lnSpc>
              <a:spcBef>
                <a:spcPts val="500"/>
              </a:spcBef>
            </a:pPr>
            <a:r>
              <a:rPr lang="en-US" sz="1900" b="1" dirty="0">
                <a:solidFill>
                  <a:srgbClr val="000000"/>
                </a:solidFill>
                <a:cs typeface="Calibri"/>
              </a:rPr>
              <a:t>Public Use File: </a:t>
            </a:r>
            <a:r>
              <a:rPr lang="en-US" sz="1900" dirty="0">
                <a:solidFill>
                  <a:srgbClr val="000000"/>
                </a:solidFill>
                <a:cs typeface="Calibri"/>
              </a:rPr>
              <a:t>disaggregate (i.e., vehicle-level) data</a:t>
            </a:r>
          </a:p>
          <a:p>
            <a:pPr marL="457200" indent="-228600">
              <a:lnSpc>
                <a:spcPct val="110000"/>
              </a:lnSpc>
              <a:spcBef>
                <a:spcPts val="500"/>
              </a:spcBef>
            </a:pPr>
            <a:r>
              <a:rPr lang="en-US" sz="1900" b="1" dirty="0">
                <a:solidFill>
                  <a:srgbClr val="000000"/>
                </a:solidFill>
                <a:cs typeface="Calibri"/>
              </a:rPr>
              <a:t>Data Tabulation Tool: </a:t>
            </a:r>
            <a:r>
              <a:rPr lang="en-US" sz="1900" dirty="0">
                <a:solidFill>
                  <a:srgbClr val="000000"/>
                </a:solidFill>
                <a:cs typeface="Calibri"/>
              </a:rPr>
              <a:t>cross tabulation of vehicle counts by up to two variables (for entire U.S. and by state), and tabulation of miles per gallon by one variable</a:t>
            </a:r>
            <a:endParaRPr lang="en-US" sz="1900" dirty="0">
              <a:cs typeface="Calibri"/>
            </a:endParaRPr>
          </a:p>
        </p:txBody>
      </p:sp>
    </p:spTree>
    <p:extLst>
      <p:ext uri="{BB962C8B-B14F-4D97-AF65-F5344CB8AC3E}">
        <p14:creationId xmlns:p14="http://schemas.microsoft.com/office/powerpoint/2010/main" val="77621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A96C44-EEF1-48B9-A523-DA9F47F2D808}"/>
              </a:ext>
            </a:extLst>
          </p:cNvPr>
          <p:cNvSpPr>
            <a:spLocks noGrp="1"/>
          </p:cNvSpPr>
          <p:nvPr>
            <p:ph type="sldNum" sz="quarter" idx="12"/>
          </p:nvPr>
        </p:nvSpPr>
        <p:spPr>
          <a:xfrm>
            <a:off x="8077200" y="6356351"/>
            <a:ext cx="2133600" cy="365125"/>
          </a:xfrm>
        </p:spPr>
        <p:txBody>
          <a:bodyPr/>
          <a:lstStyle/>
          <a:p>
            <a:fld id="{93CDCA99-005F-43F9-B816-A449110734F7}" type="slidenum">
              <a:rPr lang="en-US" smtClean="0"/>
              <a:t>21</a:t>
            </a:fld>
            <a:endParaRPr lang="en-US" dirty="0"/>
          </a:p>
        </p:txBody>
      </p:sp>
      <p:sp>
        <p:nvSpPr>
          <p:cNvPr id="5" name="Title 4">
            <a:extLst>
              <a:ext uri="{FF2B5EF4-FFF2-40B4-BE49-F238E27FC236}">
                <a16:creationId xmlns:a16="http://schemas.microsoft.com/office/drawing/2014/main" id="{8E342280-E431-4774-B824-CC9D1D771FCE}"/>
              </a:ext>
            </a:extLst>
          </p:cNvPr>
          <p:cNvSpPr>
            <a:spLocks noGrp="1"/>
          </p:cNvSpPr>
          <p:nvPr>
            <p:ph type="title"/>
          </p:nvPr>
        </p:nvSpPr>
        <p:spPr/>
        <p:txBody>
          <a:bodyPr/>
          <a:lstStyle/>
          <a:p>
            <a:r>
              <a:rPr lang="en-US" dirty="0"/>
              <a:t>Supply Chain Indicators</a:t>
            </a:r>
          </a:p>
        </p:txBody>
      </p:sp>
      <p:sp>
        <p:nvSpPr>
          <p:cNvPr id="8" name="Content Placeholder 7">
            <a:extLst>
              <a:ext uri="{FF2B5EF4-FFF2-40B4-BE49-F238E27FC236}">
                <a16:creationId xmlns:a16="http://schemas.microsoft.com/office/drawing/2014/main" id="{5EE677FB-6C68-42C9-AE63-D9FC13129CB1}"/>
              </a:ext>
            </a:extLst>
          </p:cNvPr>
          <p:cNvSpPr>
            <a:spLocks noGrp="1"/>
          </p:cNvSpPr>
          <p:nvPr>
            <p:ph idx="1"/>
          </p:nvPr>
        </p:nvSpPr>
        <p:spPr>
          <a:xfrm>
            <a:off x="609600" y="1447812"/>
            <a:ext cx="5105400" cy="4678352"/>
          </a:xfrm>
        </p:spPr>
        <p:txBody>
          <a:bodyPr/>
          <a:lstStyle/>
          <a:p>
            <a:r>
              <a:rPr lang="en-US" dirty="0"/>
              <a:t>BTS leads an Interagency Working Group which provides metrics on the supply chain</a:t>
            </a:r>
          </a:p>
          <a:p>
            <a:r>
              <a:rPr lang="en-US" dirty="0"/>
              <a:t>46 graphs covering:</a:t>
            </a:r>
          </a:p>
          <a:p>
            <a:pPr lvl="1"/>
            <a:r>
              <a:rPr lang="en-US" dirty="0"/>
              <a:t>Port data inside the gate</a:t>
            </a:r>
          </a:p>
          <a:p>
            <a:pPr lvl="1"/>
            <a:r>
              <a:rPr lang="en-US" dirty="0"/>
              <a:t>Port data outside the gate</a:t>
            </a:r>
          </a:p>
          <a:p>
            <a:pPr lvl="1"/>
            <a:r>
              <a:rPr lang="en-US" dirty="0"/>
              <a:t>Freight movement</a:t>
            </a:r>
          </a:p>
          <a:p>
            <a:pPr lvl="1"/>
            <a:r>
              <a:rPr lang="en-US" dirty="0"/>
              <a:t>Labor capacity and tightness</a:t>
            </a:r>
          </a:p>
        </p:txBody>
      </p:sp>
      <p:graphicFrame>
        <p:nvGraphicFramePr>
          <p:cNvPr id="4" name="Chart 3">
            <a:extLst>
              <a:ext uri="{FF2B5EF4-FFF2-40B4-BE49-F238E27FC236}">
                <a16:creationId xmlns:a16="http://schemas.microsoft.com/office/drawing/2014/main" id="{B947AB43-8919-061B-309F-DD7933225996}"/>
              </a:ext>
            </a:extLst>
          </p:cNvPr>
          <p:cNvGraphicFramePr/>
          <p:nvPr/>
        </p:nvGraphicFramePr>
        <p:xfrm>
          <a:off x="5715000" y="1447812"/>
          <a:ext cx="2971800" cy="2133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4298C6D-D84E-4224-5988-63CAC63A4942}"/>
              </a:ext>
            </a:extLst>
          </p:cNvPr>
          <p:cNvGraphicFramePr/>
          <p:nvPr/>
        </p:nvGraphicFramePr>
        <p:xfrm>
          <a:off x="8915400" y="1447812"/>
          <a:ext cx="2971800" cy="21335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1BEDF4D1-22FE-4690-1AFC-7B343B857D95}"/>
              </a:ext>
            </a:extLst>
          </p:cNvPr>
          <p:cNvGraphicFramePr/>
          <p:nvPr/>
        </p:nvGraphicFramePr>
        <p:xfrm>
          <a:off x="5715000" y="3810000"/>
          <a:ext cx="29718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E8731FF0-16CF-C871-CC88-A729D98CEEAF}"/>
              </a:ext>
            </a:extLst>
          </p:cNvPr>
          <p:cNvGraphicFramePr/>
          <p:nvPr/>
        </p:nvGraphicFramePr>
        <p:xfrm>
          <a:off x="8919927" y="3810000"/>
          <a:ext cx="2971800" cy="21336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D6799D1B-710A-A435-0F76-537C956DB870}"/>
              </a:ext>
            </a:extLst>
          </p:cNvPr>
          <p:cNvSpPr txBox="1"/>
          <p:nvPr/>
        </p:nvSpPr>
        <p:spPr>
          <a:xfrm>
            <a:off x="3047114" y="6339723"/>
            <a:ext cx="6097772" cy="369332"/>
          </a:xfrm>
          <a:prstGeom prst="rect">
            <a:avLst/>
          </a:prstGeom>
          <a:noFill/>
        </p:spPr>
        <p:txBody>
          <a:bodyPr wrap="square">
            <a:spAutoFit/>
          </a:bodyPr>
          <a:lstStyle/>
          <a:p>
            <a:pPr algn="ctr"/>
            <a:r>
              <a:rPr lang="en-US" dirty="0">
                <a:hlinkClick r:id="rId7"/>
              </a:rPr>
              <a:t>https://www.bts.gov/freight-indicators</a:t>
            </a:r>
            <a:r>
              <a:rPr lang="en-US" dirty="0"/>
              <a:t> </a:t>
            </a:r>
          </a:p>
        </p:txBody>
      </p:sp>
    </p:spTree>
    <p:extLst>
      <p:ext uri="{BB962C8B-B14F-4D97-AF65-F5344CB8AC3E}">
        <p14:creationId xmlns:p14="http://schemas.microsoft.com/office/powerpoint/2010/main" val="255298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4A00-8678-43A1-1A6B-652BA4FC5E84}"/>
              </a:ext>
            </a:extLst>
          </p:cNvPr>
          <p:cNvSpPr>
            <a:spLocks noGrp="1"/>
          </p:cNvSpPr>
          <p:nvPr>
            <p:ph type="title"/>
          </p:nvPr>
        </p:nvSpPr>
        <p:spPr/>
        <p:txBody>
          <a:bodyPr/>
          <a:lstStyle/>
          <a:p>
            <a:r>
              <a:rPr lang="en-US" dirty="0"/>
              <a:t>Freight Transportation Services Index (TSI)</a:t>
            </a:r>
          </a:p>
        </p:txBody>
      </p:sp>
      <p:sp>
        <p:nvSpPr>
          <p:cNvPr id="3" name="Content Placeholder 2">
            <a:extLst>
              <a:ext uri="{FF2B5EF4-FFF2-40B4-BE49-F238E27FC236}">
                <a16:creationId xmlns:a16="http://schemas.microsoft.com/office/drawing/2014/main" id="{EA174DB9-6E05-B39E-DBC3-99F45626A308}"/>
              </a:ext>
            </a:extLst>
          </p:cNvPr>
          <p:cNvSpPr>
            <a:spLocks noGrp="1"/>
          </p:cNvSpPr>
          <p:nvPr>
            <p:ph sz="half" idx="1"/>
          </p:nvPr>
        </p:nvSpPr>
        <p:spPr/>
        <p:txBody>
          <a:bodyPr>
            <a:normAutofit fontScale="77500" lnSpcReduction="20000"/>
          </a:bodyPr>
          <a:lstStyle/>
          <a:p>
            <a:r>
              <a:rPr lang="en-US" dirty="0"/>
              <a:t>Freight TSI is a monthly measure of the output of the domestic for hire freight transportation industry </a:t>
            </a:r>
          </a:p>
          <a:p>
            <a:r>
              <a:rPr lang="en-US" dirty="0"/>
              <a:t>It is based on ton miles (where available, proxies such as tonnage or rail carloads where ton miles are not available) shipped by rail, truck, inland water, pipeline and air freight</a:t>
            </a:r>
          </a:p>
          <a:p>
            <a:r>
              <a:rPr lang="en-US" dirty="0"/>
              <a:t>Each series is indexed, seasonally adjusted, and weighted based on value-added (the difference between an industry’s revenues and input costs, which sums to GDP across industries)</a:t>
            </a:r>
          </a:p>
          <a:p>
            <a:r>
              <a:rPr lang="en-US" dirty="0"/>
              <a:t>Freight TSI has led the business cycle/growth cycle </a:t>
            </a:r>
          </a:p>
        </p:txBody>
      </p:sp>
      <p:pic>
        <p:nvPicPr>
          <p:cNvPr id="10" name="Content Placeholder 9" descr="Chart, line chart&#10;&#10;AI-generated content may be incorrect.">
            <a:extLst>
              <a:ext uri="{FF2B5EF4-FFF2-40B4-BE49-F238E27FC236}">
                <a16:creationId xmlns:a16="http://schemas.microsoft.com/office/drawing/2014/main" id="{17D9A1D5-2EBD-1AB6-1E6B-B60085EDA5E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068248"/>
            <a:ext cx="5384800" cy="3589866"/>
          </a:xfrm>
        </p:spPr>
      </p:pic>
      <p:sp>
        <p:nvSpPr>
          <p:cNvPr id="7" name="TextBox 6">
            <a:extLst>
              <a:ext uri="{FF2B5EF4-FFF2-40B4-BE49-F238E27FC236}">
                <a16:creationId xmlns:a16="http://schemas.microsoft.com/office/drawing/2014/main" id="{0F9DEE31-81C2-88FF-6391-A6EE9ACF5385}"/>
              </a:ext>
            </a:extLst>
          </p:cNvPr>
          <p:cNvSpPr txBox="1"/>
          <p:nvPr/>
        </p:nvSpPr>
        <p:spPr>
          <a:xfrm>
            <a:off x="2792228" y="6417784"/>
            <a:ext cx="6097772" cy="307777"/>
          </a:xfrm>
          <a:prstGeom prst="rect">
            <a:avLst/>
          </a:prstGeom>
          <a:noFill/>
        </p:spPr>
        <p:txBody>
          <a:bodyPr wrap="square">
            <a:spAutoFit/>
          </a:bodyPr>
          <a:lstStyle/>
          <a:p>
            <a:r>
              <a:rPr lang="en-US" sz="1400" dirty="0">
                <a:hlinkClick r:id="rId3"/>
              </a:rPr>
              <a:t>https://data.bts.gov/stories/s/Transportation-as-an-Economic-Indicator/9czv-tjte</a:t>
            </a:r>
            <a:r>
              <a:rPr lang="en-US" sz="1400" dirty="0"/>
              <a:t> </a:t>
            </a:r>
          </a:p>
        </p:txBody>
      </p:sp>
    </p:spTree>
    <p:extLst>
      <p:ext uri="{BB962C8B-B14F-4D97-AF65-F5344CB8AC3E}">
        <p14:creationId xmlns:p14="http://schemas.microsoft.com/office/powerpoint/2010/main" val="1267859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649624" y="242395"/>
            <a:ext cx="10972800" cy="976802"/>
          </a:xfrm>
        </p:spPr>
        <p:txBody>
          <a:bodyPr>
            <a:noAutofit/>
          </a:bodyPr>
          <a:lstStyle/>
          <a:p>
            <a:r>
              <a:rPr lang="en-US" dirty="0"/>
              <a:t>Transportation Satellite Accounts (TSA)</a:t>
            </a:r>
          </a:p>
        </p:txBody>
      </p:sp>
      <p:sp>
        <p:nvSpPr>
          <p:cNvPr id="2" name="Text Placeholder 1">
            <a:extLst>
              <a:ext uri="{FF2B5EF4-FFF2-40B4-BE49-F238E27FC236}">
                <a16:creationId xmlns:a16="http://schemas.microsoft.com/office/drawing/2014/main" id="{3FD6546F-0A7C-0F1C-BDDB-EF9DC94B5DC1}"/>
              </a:ext>
            </a:extLst>
          </p:cNvPr>
          <p:cNvSpPr>
            <a:spLocks noGrp="1"/>
          </p:cNvSpPr>
          <p:nvPr>
            <p:ph type="body" idx="1"/>
          </p:nvPr>
        </p:nvSpPr>
        <p:spPr/>
        <p:txBody>
          <a:bodyPr>
            <a:normAutofit fontScale="70000" lnSpcReduction="20000"/>
          </a:bodyPr>
          <a:lstStyle/>
          <a:p>
            <a:r>
              <a:rPr lang="en-US" sz="2400" dirty="0"/>
              <a:t>Transportation (of Passengers and Freight*) Contributed $1.8 Trillion (6.5%) to the U.S. Economy in 2023</a:t>
            </a:r>
            <a:endParaRPr lang="en-US" dirty="0"/>
          </a:p>
        </p:txBody>
      </p:sp>
      <p:sp>
        <p:nvSpPr>
          <p:cNvPr id="5" name="Text Placeholder 4">
            <a:extLst>
              <a:ext uri="{FF2B5EF4-FFF2-40B4-BE49-F238E27FC236}">
                <a16:creationId xmlns:a16="http://schemas.microsoft.com/office/drawing/2014/main" id="{547A8568-CBCB-B787-3DC8-FD5662A52A13}"/>
              </a:ext>
            </a:extLst>
          </p:cNvPr>
          <p:cNvSpPr>
            <a:spLocks noGrp="1"/>
          </p:cNvSpPr>
          <p:nvPr>
            <p:ph type="body" sz="quarter" idx="3"/>
          </p:nvPr>
        </p:nvSpPr>
        <p:spPr/>
        <p:txBody>
          <a:bodyPr>
            <a:normAutofit fontScale="70000" lnSpcReduction="20000"/>
          </a:bodyPr>
          <a:lstStyle/>
          <a:p>
            <a:r>
              <a:rPr lang="en-US" sz="2400" dirty="0"/>
              <a:t>Wholesale and Retail Trade Required More Transportation Per Dollar of Output Than Any Other Industry in 2023</a:t>
            </a:r>
            <a:endParaRPr lang="en-US" dirty="0"/>
          </a:p>
        </p:txBody>
      </p:sp>
      <p:sp>
        <p:nvSpPr>
          <p:cNvPr id="4" name="Slide Number Placeholder 3"/>
          <p:cNvSpPr>
            <a:spLocks noGrp="1"/>
          </p:cNvSpPr>
          <p:nvPr>
            <p:ph type="sldNum" sz="quarter" idx="12"/>
          </p:nvPr>
        </p:nvSpPr>
        <p:spPr/>
        <p:txBody>
          <a:bodyPr/>
          <a:lstStyle/>
          <a:p>
            <a:fld id="{93CDCA99-005F-43F9-B816-A449110734F7}" type="slidenum">
              <a:rPr lang="en-US" smtClean="0"/>
              <a:pPr/>
              <a:t>23</a:t>
            </a:fld>
            <a:endParaRPr lang="en-US" dirty="0"/>
          </a:p>
        </p:txBody>
      </p:sp>
      <p:sp>
        <p:nvSpPr>
          <p:cNvPr id="16" name="TextBox 15"/>
          <p:cNvSpPr txBox="1"/>
          <p:nvPr/>
        </p:nvSpPr>
        <p:spPr>
          <a:xfrm>
            <a:off x="4405403" y="6354432"/>
            <a:ext cx="5181600" cy="338554"/>
          </a:xfrm>
          <a:prstGeom prst="rect">
            <a:avLst/>
          </a:prstGeom>
          <a:noFill/>
        </p:spPr>
        <p:txBody>
          <a:bodyPr wrap="square" rtlCol="0">
            <a:spAutoFit/>
          </a:bodyPr>
          <a:lstStyle/>
          <a:p>
            <a:r>
              <a:rPr lang="en-US" sz="1600" dirty="0">
                <a:hlinkClick r:id="rId3"/>
              </a:rPr>
              <a:t>https://www.bts.gov/satellite-accounts</a:t>
            </a:r>
            <a:endParaRPr lang="en-US" sz="1600" dirty="0"/>
          </a:p>
        </p:txBody>
      </p:sp>
      <p:graphicFrame>
        <p:nvGraphicFramePr>
          <p:cNvPr id="7" name="Content Placeholder 6">
            <a:extLst>
              <a:ext uri="{FF2B5EF4-FFF2-40B4-BE49-F238E27FC236}">
                <a16:creationId xmlns:a16="http://schemas.microsoft.com/office/drawing/2014/main" id="{8E4B8B9B-AAE3-4465-B534-5721B5CD98CF}"/>
              </a:ext>
            </a:extLst>
          </p:cNvPr>
          <p:cNvGraphicFramePr>
            <a:graphicFrameLocks noGrp="1"/>
          </p:cNvGraphicFramePr>
          <p:nvPr>
            <p:ph sz="quarter" idx="4"/>
          </p:nvPr>
        </p:nvGraphicFramePr>
        <p:xfrm>
          <a:off x="6192838" y="2174875"/>
          <a:ext cx="5389562" cy="3951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14">
            <a:extLst>
              <a:ext uri="{FF2B5EF4-FFF2-40B4-BE49-F238E27FC236}">
                <a16:creationId xmlns:a16="http://schemas.microsoft.com/office/drawing/2014/main" id="{7777570B-6C46-7D37-6CBF-A0202191AAC3}"/>
              </a:ext>
            </a:extLst>
          </p:cNvPr>
          <p:cNvGraphicFramePr>
            <a:graphicFrameLocks noGrp="1"/>
          </p:cNvGraphicFramePr>
          <p:nvPr>
            <p:ph sz="half" idx="2"/>
          </p:nvPr>
        </p:nvGraphicFramePr>
        <p:xfrm>
          <a:off x="609600" y="2174875"/>
          <a:ext cx="5386388" cy="3951288"/>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
            <a:extLst>
              <a:ext uri="{FF2B5EF4-FFF2-40B4-BE49-F238E27FC236}">
                <a16:creationId xmlns:a16="http://schemas.microsoft.com/office/drawing/2014/main" id="{9D3CB6B0-B5DE-BE10-5DE8-DC756F9952E2}"/>
              </a:ext>
            </a:extLst>
          </p:cNvPr>
          <p:cNvSpPr txBox="1"/>
          <p:nvPr/>
        </p:nvSpPr>
        <p:spPr>
          <a:xfrm>
            <a:off x="1588580" y="4260400"/>
            <a:ext cx="1904464" cy="3272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solidFill>
                  <a:prstClr val="black"/>
                </a:solidFill>
                <a:latin typeface="Gill Sans MT" panose="020B0502020104020203" pitchFamily="34" charset="0"/>
              </a:rPr>
              <a:t>For-hire: $22.0; In-house $3.7</a:t>
            </a:r>
          </a:p>
        </p:txBody>
      </p:sp>
      <p:sp>
        <p:nvSpPr>
          <p:cNvPr id="19" name="TextBox 1">
            <a:extLst>
              <a:ext uri="{FF2B5EF4-FFF2-40B4-BE49-F238E27FC236}">
                <a16:creationId xmlns:a16="http://schemas.microsoft.com/office/drawing/2014/main" id="{CA8D795E-4CC4-3696-6D84-FE596E644C92}"/>
              </a:ext>
            </a:extLst>
          </p:cNvPr>
          <p:cNvSpPr txBox="1"/>
          <p:nvPr/>
        </p:nvSpPr>
        <p:spPr>
          <a:xfrm>
            <a:off x="1740207" y="3812028"/>
            <a:ext cx="1904464" cy="3272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solidFill>
                  <a:prstClr val="black"/>
                </a:solidFill>
                <a:latin typeface="Gill Sans MT" panose="020B0502020104020203" pitchFamily="34" charset="0"/>
              </a:rPr>
              <a:t>For-hire: $51.70; In-house $0.15</a:t>
            </a:r>
          </a:p>
        </p:txBody>
      </p:sp>
      <p:sp>
        <p:nvSpPr>
          <p:cNvPr id="20" name="TextBox 19">
            <a:extLst>
              <a:ext uri="{FF2B5EF4-FFF2-40B4-BE49-F238E27FC236}">
                <a16:creationId xmlns:a16="http://schemas.microsoft.com/office/drawing/2014/main" id="{D363B044-DD82-A9F6-4807-445901D13CAB}"/>
              </a:ext>
            </a:extLst>
          </p:cNvPr>
          <p:cNvSpPr txBox="1"/>
          <p:nvPr/>
        </p:nvSpPr>
        <p:spPr>
          <a:xfrm>
            <a:off x="886753" y="6071710"/>
            <a:ext cx="5209247" cy="276999"/>
          </a:xfrm>
          <a:prstGeom prst="rect">
            <a:avLst/>
          </a:prstGeom>
          <a:noFill/>
        </p:spPr>
        <p:txBody>
          <a:bodyPr wrap="none" rtlCol="0">
            <a:spAutoFit/>
          </a:bodyPr>
          <a:lstStyle/>
          <a:p>
            <a:r>
              <a:rPr lang="en-US" sz="1200" dirty="0"/>
              <a:t>*Truck is all freight (other, air, rail, and water include both passenger and freight)</a:t>
            </a:r>
          </a:p>
        </p:txBody>
      </p:sp>
    </p:spTree>
    <p:extLst>
      <p:ext uri="{BB962C8B-B14F-4D97-AF65-F5344CB8AC3E}">
        <p14:creationId xmlns:p14="http://schemas.microsoft.com/office/powerpoint/2010/main" val="83446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7794-F144-DA02-73BE-1ACB84448BFE}"/>
              </a:ext>
            </a:extLst>
          </p:cNvPr>
          <p:cNvSpPr>
            <a:spLocks noGrp="1"/>
          </p:cNvSpPr>
          <p:nvPr>
            <p:ph type="title"/>
          </p:nvPr>
        </p:nvSpPr>
        <p:spPr/>
        <p:txBody>
          <a:bodyPr/>
          <a:lstStyle/>
          <a:p>
            <a:r>
              <a:rPr lang="en-US" dirty="0"/>
              <a:t>Freight Facts and Figures</a:t>
            </a:r>
          </a:p>
        </p:txBody>
      </p:sp>
      <p:sp>
        <p:nvSpPr>
          <p:cNvPr id="3" name="Content Placeholder 2">
            <a:extLst>
              <a:ext uri="{FF2B5EF4-FFF2-40B4-BE49-F238E27FC236}">
                <a16:creationId xmlns:a16="http://schemas.microsoft.com/office/drawing/2014/main" id="{8DB0463A-85C7-7A84-0E9B-D86509035B5D}"/>
              </a:ext>
            </a:extLst>
          </p:cNvPr>
          <p:cNvSpPr>
            <a:spLocks noGrp="1"/>
          </p:cNvSpPr>
          <p:nvPr>
            <p:ph idx="1"/>
          </p:nvPr>
        </p:nvSpPr>
        <p:spPr>
          <a:xfrm>
            <a:off x="557793" y="2405012"/>
            <a:ext cx="11152457" cy="2994660"/>
          </a:xfrm>
        </p:spPr>
        <p:txBody>
          <a:bodyPr>
            <a:normAutofit fontScale="92500"/>
          </a:bodyPr>
          <a:lstStyle/>
          <a:p>
            <a:pPr marL="0" indent="0">
              <a:buNone/>
            </a:pPr>
            <a:r>
              <a:rPr lang="en-US" b="0" i="0" dirty="0">
                <a:solidFill>
                  <a:schemeClr val="tx1"/>
                </a:solidFill>
                <a:effectLst/>
                <a:latin typeface="Calibri" panose="020F0502020204030204" pitchFamily="34" charset="0"/>
                <a:cs typeface="Calibri" panose="020F0502020204030204" pitchFamily="34" charset="0"/>
              </a:rPr>
              <a:t>Provides a snapshot of </a:t>
            </a:r>
          </a:p>
          <a:p>
            <a:pPr lvl="1">
              <a:buFont typeface="Wingdings" panose="05000000000000000000" pitchFamily="2" charset="2"/>
              <a:buChar char="Ø"/>
            </a:pPr>
            <a:r>
              <a:rPr lang="en-US" b="0" i="0" dirty="0">
                <a:solidFill>
                  <a:schemeClr val="tx1"/>
                </a:solidFill>
                <a:effectLst/>
                <a:latin typeface="Calibri" panose="020F0502020204030204" pitchFamily="34" charset="0"/>
                <a:cs typeface="Calibri" panose="020F0502020204030204" pitchFamily="34" charset="0"/>
              </a:rPr>
              <a:t>freight movement; </a:t>
            </a:r>
          </a:p>
          <a:p>
            <a:pPr lvl="1">
              <a:buFont typeface="Wingdings" panose="05000000000000000000" pitchFamily="2" charset="2"/>
              <a:buChar char="Ø"/>
            </a:pPr>
            <a:r>
              <a:rPr lang="en-US" b="0" i="0" dirty="0">
                <a:solidFill>
                  <a:schemeClr val="tx1"/>
                </a:solidFill>
                <a:effectLst/>
                <a:latin typeface="Calibri" panose="020F0502020204030204" pitchFamily="34" charset="0"/>
                <a:cs typeface="Calibri" panose="020F0502020204030204" pitchFamily="34" charset="0"/>
              </a:rPr>
              <a:t>the extent, condition, and performance of the freight transportation system; </a:t>
            </a:r>
          </a:p>
          <a:p>
            <a:pPr lvl="1">
              <a:buFont typeface="Wingdings" panose="05000000000000000000" pitchFamily="2" charset="2"/>
              <a:buChar char="Ø"/>
            </a:pPr>
            <a:r>
              <a:rPr lang="en-US" b="0" i="0" dirty="0">
                <a:solidFill>
                  <a:schemeClr val="tx1"/>
                </a:solidFill>
                <a:effectLst/>
                <a:latin typeface="Calibri" panose="020F0502020204030204" pitchFamily="34" charset="0"/>
                <a:cs typeface="Calibri" panose="020F0502020204030204" pitchFamily="34" charset="0"/>
              </a:rPr>
              <a:t>the economic characteristics of the transportation industry and its contribution to the U.S. economy; and </a:t>
            </a:r>
          </a:p>
          <a:p>
            <a:pPr lvl="1">
              <a:buFont typeface="Wingdings" panose="05000000000000000000" pitchFamily="2" charset="2"/>
              <a:buChar char="Ø"/>
            </a:pPr>
            <a:r>
              <a:rPr lang="en-US" b="0" i="0" dirty="0">
                <a:solidFill>
                  <a:schemeClr val="tx1"/>
                </a:solidFill>
                <a:effectLst/>
                <a:latin typeface="Calibri" panose="020F0502020204030204" pitchFamily="34" charset="0"/>
                <a:cs typeface="Calibri" panose="020F0502020204030204" pitchFamily="34" charset="0"/>
              </a:rPr>
              <a:t>the safety and energy aspects of freight transportation</a:t>
            </a:r>
            <a:endParaRPr lang="en-US"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B902BA1-FDDF-4E51-D3B6-6729B76E69AC}"/>
              </a:ext>
            </a:extLst>
          </p:cNvPr>
          <p:cNvPicPr>
            <a:picLocks noChangeAspect="1"/>
          </p:cNvPicPr>
          <p:nvPr/>
        </p:nvPicPr>
        <p:blipFill>
          <a:blip r:embed="rId3"/>
          <a:stretch>
            <a:fillRect/>
          </a:stretch>
        </p:blipFill>
        <p:spPr>
          <a:xfrm>
            <a:off x="4488398" y="1707756"/>
            <a:ext cx="7212775" cy="1567559"/>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638CA53D-316F-6224-2840-C760C9D056D6}"/>
              </a:ext>
            </a:extLst>
          </p:cNvPr>
          <p:cNvSpPr txBox="1"/>
          <p:nvPr/>
        </p:nvSpPr>
        <p:spPr>
          <a:xfrm>
            <a:off x="3470097" y="6387007"/>
            <a:ext cx="5355404" cy="369332"/>
          </a:xfrm>
          <a:prstGeom prst="rect">
            <a:avLst/>
          </a:prstGeom>
          <a:noFill/>
        </p:spPr>
        <p:txBody>
          <a:bodyPr wrap="square">
            <a:spAutoFit/>
          </a:bodyPr>
          <a:lstStyle/>
          <a:p>
            <a:r>
              <a:rPr lang="en-US" dirty="0">
                <a:hlinkClick r:id="rId4"/>
              </a:rPr>
              <a:t>https://www.bts.gov/product/freight-facts-and-figures</a:t>
            </a:r>
            <a:r>
              <a:rPr lang="en-US" dirty="0"/>
              <a:t> </a:t>
            </a:r>
          </a:p>
        </p:txBody>
      </p:sp>
    </p:spTree>
    <p:extLst>
      <p:ext uri="{BB962C8B-B14F-4D97-AF65-F5344CB8AC3E}">
        <p14:creationId xmlns:p14="http://schemas.microsoft.com/office/powerpoint/2010/main" val="41949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7794-F144-DA02-73BE-1ACB84448BFE}"/>
              </a:ext>
            </a:extLst>
          </p:cNvPr>
          <p:cNvSpPr>
            <a:spLocks noGrp="1"/>
          </p:cNvSpPr>
          <p:nvPr>
            <p:ph type="title"/>
          </p:nvPr>
        </p:nvSpPr>
        <p:spPr>
          <a:xfrm>
            <a:off x="649624" y="18867"/>
            <a:ext cx="10972800" cy="1200329"/>
          </a:xfrm>
        </p:spPr>
        <p:txBody>
          <a:bodyPr>
            <a:normAutofit fontScale="90000"/>
          </a:bodyPr>
          <a:lstStyle/>
          <a:p>
            <a:r>
              <a:rPr lang="en-US" dirty="0"/>
              <a:t>Transportation Statistics Annual Report:</a:t>
            </a:r>
            <a:br>
              <a:rPr lang="en-US" dirty="0"/>
            </a:br>
            <a:r>
              <a:rPr lang="en-US" dirty="0"/>
              <a:t>Freight chapter</a:t>
            </a:r>
          </a:p>
        </p:txBody>
      </p:sp>
      <p:sp>
        <p:nvSpPr>
          <p:cNvPr id="3" name="Content Placeholder 2">
            <a:extLst>
              <a:ext uri="{FF2B5EF4-FFF2-40B4-BE49-F238E27FC236}">
                <a16:creationId xmlns:a16="http://schemas.microsoft.com/office/drawing/2014/main" id="{8DB0463A-85C7-7A84-0E9B-D86509035B5D}"/>
              </a:ext>
            </a:extLst>
          </p:cNvPr>
          <p:cNvSpPr>
            <a:spLocks noGrp="1"/>
          </p:cNvSpPr>
          <p:nvPr>
            <p:ph idx="1"/>
          </p:nvPr>
        </p:nvSpPr>
        <p:spPr>
          <a:xfrm>
            <a:off x="302049" y="2773379"/>
            <a:ext cx="4373468" cy="3439360"/>
          </a:xfrm>
        </p:spPr>
        <p:txBody>
          <a:bodyPr>
            <a:normAutofit fontScale="92500" lnSpcReduction="10000"/>
          </a:bodyPr>
          <a:lstStyle/>
          <a:p>
            <a:r>
              <a:rPr lang="en-US" sz="2400" b="0" i="0" dirty="0">
                <a:solidFill>
                  <a:schemeClr val="tx1"/>
                </a:solidFill>
                <a:effectLst/>
                <a:latin typeface="Calibri" panose="020F0502020204030204" pitchFamily="34" charset="0"/>
                <a:cs typeface="Calibri" panose="020F0502020204030204" pitchFamily="34" charset="0"/>
              </a:rPr>
              <a:t>  </a:t>
            </a:r>
            <a:r>
              <a:rPr lang="en-US" sz="2600" b="0" i="0" dirty="0">
                <a:solidFill>
                  <a:schemeClr val="tx1"/>
                </a:solidFill>
                <a:effectLst/>
                <a:latin typeface="Calibri" panose="020F0502020204030204" pitchFamily="34" charset="0"/>
                <a:cs typeface="Calibri" panose="020F0502020204030204" pitchFamily="34" charset="0"/>
              </a:rPr>
              <a:t>2024 Highlights:</a:t>
            </a:r>
          </a:p>
          <a:p>
            <a:pPr marL="0" indent="0">
              <a:buNone/>
            </a:pPr>
            <a:endParaRPr lang="en-US" sz="2600" b="0" i="0" dirty="0">
              <a:solidFill>
                <a:schemeClr val="tx1"/>
              </a:solidFill>
              <a:effectLst/>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700" b="0" i="0" dirty="0">
                <a:solidFill>
                  <a:schemeClr val="tx1"/>
                </a:solidFill>
                <a:effectLst/>
                <a:latin typeface="Calibri" panose="020F0502020204030204" pitchFamily="34" charset="0"/>
                <a:cs typeface="Calibri" panose="020F0502020204030204" pitchFamily="34" charset="0"/>
              </a:rPr>
              <a:t>The U.S. freight system accommodated around 5,465 billion ton-miles in 2023, with trucking dominating short-haul distances below 100 miles; </a:t>
            </a:r>
          </a:p>
          <a:p>
            <a:pPr marL="914400" lvl="2" indent="0">
              <a:buNone/>
            </a:pPr>
            <a:endParaRPr lang="en-US" sz="1700" b="0" i="0" dirty="0">
              <a:solidFill>
                <a:schemeClr val="tx1"/>
              </a:solidFill>
              <a:effectLst/>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1700" b="0" i="0" dirty="0">
                <a:solidFill>
                  <a:schemeClr val="tx1"/>
                </a:solidFill>
                <a:effectLst/>
                <a:latin typeface="Calibri" panose="020F0502020204030204" pitchFamily="34" charset="0"/>
                <a:cs typeface="Calibri" panose="020F0502020204030204" pitchFamily="34" charset="0"/>
              </a:rPr>
              <a:t>Emerging issues for the freight sector include concerns over potential overcapacity in the liner shipping industry, ongoing vessel diversions around the Suez Canal; </a:t>
            </a:r>
          </a:p>
          <a:p>
            <a:pPr marL="457200" lvl="1" indent="0">
              <a:buNone/>
            </a:pPr>
            <a:endParaRPr lang="en-US" sz="200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7F69B29-7C7D-F767-1226-95C8503803C8}"/>
              </a:ext>
            </a:extLst>
          </p:cNvPr>
          <p:cNvSpPr txBox="1"/>
          <p:nvPr/>
        </p:nvSpPr>
        <p:spPr>
          <a:xfrm>
            <a:off x="371061" y="1396123"/>
            <a:ext cx="10959879"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15396C"/>
              </a:buClr>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Efficient U.S. freight transportation is essential to the country’s economic strength, directly impacting industries’ abilities to access materials, ship products, and manage logistics operations.</a:t>
            </a:r>
          </a:p>
        </p:txBody>
      </p:sp>
      <p:pic>
        <p:nvPicPr>
          <p:cNvPr id="5" name="Picture 4">
            <a:extLst>
              <a:ext uri="{FF2B5EF4-FFF2-40B4-BE49-F238E27FC236}">
                <a16:creationId xmlns:a16="http://schemas.microsoft.com/office/drawing/2014/main" id="{895E6AB3-BBEA-7B11-8FE0-745E22D4449A}"/>
              </a:ext>
            </a:extLst>
          </p:cNvPr>
          <p:cNvPicPr>
            <a:picLocks noChangeAspect="1"/>
          </p:cNvPicPr>
          <p:nvPr/>
        </p:nvPicPr>
        <p:blipFill>
          <a:blip r:embed="rId3"/>
          <a:stretch>
            <a:fillRect/>
          </a:stretch>
        </p:blipFill>
        <p:spPr>
          <a:xfrm>
            <a:off x="5124091" y="2380891"/>
            <a:ext cx="6765860" cy="4158767"/>
          </a:xfrm>
          <a:prstGeom prst="rect">
            <a:avLst/>
          </a:prstGeom>
        </p:spPr>
      </p:pic>
      <p:sp>
        <p:nvSpPr>
          <p:cNvPr id="9" name="TextBox 8">
            <a:extLst>
              <a:ext uri="{FF2B5EF4-FFF2-40B4-BE49-F238E27FC236}">
                <a16:creationId xmlns:a16="http://schemas.microsoft.com/office/drawing/2014/main" id="{53E0BE1E-7E57-4AAD-2C97-51C518488A53}"/>
              </a:ext>
            </a:extLst>
          </p:cNvPr>
          <p:cNvSpPr txBox="1"/>
          <p:nvPr/>
        </p:nvSpPr>
        <p:spPr>
          <a:xfrm>
            <a:off x="4209836" y="6488668"/>
            <a:ext cx="2560834" cy="369332"/>
          </a:xfrm>
          <a:prstGeom prst="rect">
            <a:avLst/>
          </a:prstGeom>
          <a:noFill/>
        </p:spPr>
        <p:txBody>
          <a:bodyPr wrap="square">
            <a:spAutoFit/>
          </a:bodyPr>
          <a:lstStyle/>
          <a:p>
            <a:r>
              <a:rPr lang="en-US" dirty="0">
                <a:hlinkClick r:id="rId4"/>
              </a:rPr>
              <a:t>https://www.bts.gov/tsar</a:t>
            </a:r>
            <a:r>
              <a:rPr lang="en-US" dirty="0"/>
              <a:t> </a:t>
            </a:r>
          </a:p>
        </p:txBody>
      </p:sp>
    </p:spTree>
    <p:extLst>
      <p:ext uri="{BB962C8B-B14F-4D97-AF65-F5344CB8AC3E}">
        <p14:creationId xmlns:p14="http://schemas.microsoft.com/office/powerpoint/2010/main" val="17673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0144-9049-FB82-AA7E-980B35E053F4}"/>
              </a:ext>
            </a:extLst>
          </p:cNvPr>
          <p:cNvSpPr>
            <a:spLocks noGrp="1"/>
          </p:cNvSpPr>
          <p:nvPr>
            <p:ph type="title"/>
          </p:nvPr>
        </p:nvSpPr>
        <p:spPr>
          <a:xfrm>
            <a:off x="649624" y="77211"/>
            <a:ext cx="10972800" cy="1141985"/>
          </a:xfrm>
        </p:spPr>
        <p:txBody>
          <a:bodyPr>
            <a:normAutofit fontScale="90000"/>
          </a:bodyPr>
          <a:lstStyle/>
          <a:p>
            <a:r>
              <a:rPr lang="en-US" dirty="0">
                <a:cs typeface="Calibri"/>
              </a:rPr>
              <a:t>2022 Commodity Flow Survey (CFS): </a:t>
            </a:r>
            <a:br>
              <a:rPr lang="en-US" dirty="0">
                <a:cs typeface="Calibri"/>
              </a:rPr>
            </a:br>
            <a:r>
              <a:rPr lang="en-US" dirty="0">
                <a:cs typeface="Calibri"/>
              </a:rPr>
              <a:t>A Survey of ~165,000 U.S. Shippers</a:t>
            </a:r>
          </a:p>
        </p:txBody>
      </p:sp>
      <p:sp>
        <p:nvSpPr>
          <p:cNvPr id="3" name="Content Placeholder 2">
            <a:extLst>
              <a:ext uri="{FF2B5EF4-FFF2-40B4-BE49-F238E27FC236}">
                <a16:creationId xmlns:a16="http://schemas.microsoft.com/office/drawing/2014/main" id="{05F0A25F-3801-D817-743A-7101A3399F2A}"/>
              </a:ext>
            </a:extLst>
          </p:cNvPr>
          <p:cNvSpPr>
            <a:spLocks noGrp="1"/>
          </p:cNvSpPr>
          <p:nvPr>
            <p:ph sz="half" idx="1"/>
          </p:nvPr>
        </p:nvSpPr>
        <p:spPr>
          <a:xfrm>
            <a:off x="207818" y="1310572"/>
            <a:ext cx="5989782" cy="4966937"/>
          </a:xfrm>
        </p:spPr>
        <p:txBody>
          <a:bodyPr vert="horz" lIns="91440" tIns="45720" rIns="91440" bIns="45720" rtlCol="0" anchor="t">
            <a:noAutofit/>
          </a:bodyPr>
          <a:lstStyle/>
          <a:p>
            <a:pPr marL="457200" indent="-228600">
              <a:lnSpc>
                <a:spcPct val="110000"/>
              </a:lnSpc>
              <a:spcBef>
                <a:spcPts val="500"/>
              </a:spcBef>
            </a:pPr>
            <a:r>
              <a:rPr lang="en-US" sz="1600" dirty="0">
                <a:cs typeface="Calibri"/>
              </a:rPr>
              <a:t>The only publicly available data source for highway freight, providing comprehensive, multimodal data of national freight flows in the U.S.</a:t>
            </a:r>
          </a:p>
          <a:p>
            <a:pPr marL="457200" indent="-228600">
              <a:lnSpc>
                <a:spcPct val="110000"/>
              </a:lnSpc>
              <a:spcBef>
                <a:spcPts val="500"/>
              </a:spcBef>
            </a:pPr>
            <a:r>
              <a:rPr lang="en-US" sz="1600" dirty="0">
                <a:solidFill>
                  <a:srgbClr val="000000"/>
                </a:solidFill>
                <a:cs typeface="Calibri"/>
              </a:rPr>
              <a:t>Sampling frame: mining, manufacturing, wholesale, and select retail/service industries that ship</a:t>
            </a:r>
          </a:p>
          <a:p>
            <a:pPr marL="457200" indent="-228600">
              <a:lnSpc>
                <a:spcPct val="110000"/>
              </a:lnSpc>
              <a:spcBef>
                <a:spcPts val="500"/>
              </a:spcBef>
            </a:pPr>
            <a:r>
              <a:rPr lang="en-US" sz="1600" dirty="0">
                <a:cs typeface="Calibri"/>
              </a:rPr>
              <a:t>Uses include goods movement trends analysis &amp; forecasting; guiding investment decisions on transportation infrastructure</a:t>
            </a:r>
          </a:p>
          <a:p>
            <a:pPr marL="457200" indent="-228600">
              <a:lnSpc>
                <a:spcPct val="110000"/>
              </a:lnSpc>
              <a:spcBef>
                <a:spcPts val="500"/>
              </a:spcBef>
            </a:pPr>
            <a:r>
              <a:rPr lang="en-US" sz="1600" dirty="0">
                <a:cs typeface="Calibri"/>
              </a:rPr>
              <a:t>Main data source for the Freight Analysis Framework (FAF), but unlike FAF, contains Hazmat, temperature control, &amp; NAICS detail</a:t>
            </a:r>
          </a:p>
          <a:p>
            <a:pPr marL="457200" indent="-228600">
              <a:lnSpc>
                <a:spcPct val="110000"/>
              </a:lnSpc>
              <a:spcBef>
                <a:spcPts val="500"/>
              </a:spcBef>
            </a:pPr>
            <a:r>
              <a:rPr lang="en-US" sz="1600" dirty="0">
                <a:cs typeface="Calibri"/>
              </a:rPr>
              <a:t>~80M shipment records in 2022</a:t>
            </a:r>
          </a:p>
          <a:p>
            <a:pPr marL="228600" indent="0">
              <a:lnSpc>
                <a:spcPct val="110000"/>
              </a:lnSpc>
              <a:spcBef>
                <a:spcPts val="500"/>
              </a:spcBef>
              <a:buNone/>
            </a:pPr>
            <a:r>
              <a:rPr lang="en-US" sz="1600" u="sng" dirty="0">
                <a:cs typeface="Calibri"/>
              </a:rPr>
              <a:t>Products:</a:t>
            </a:r>
            <a:endParaRPr lang="en-US" sz="1600" b="1" dirty="0">
              <a:cs typeface="Calibri"/>
            </a:endParaRPr>
          </a:p>
          <a:p>
            <a:pPr marL="228600" indent="0">
              <a:lnSpc>
                <a:spcPct val="110000"/>
              </a:lnSpc>
              <a:spcBef>
                <a:spcPts val="500"/>
              </a:spcBef>
              <a:buNone/>
            </a:pPr>
            <a:r>
              <a:rPr lang="en-US" sz="1600" b="1" dirty="0">
                <a:solidFill>
                  <a:srgbClr val="000000"/>
                </a:solidFill>
                <a:cs typeface="Calibri"/>
              </a:rPr>
              <a:t>Data Tables: </a:t>
            </a:r>
            <a:r>
              <a:rPr lang="en-US" sz="1600" dirty="0">
                <a:solidFill>
                  <a:srgbClr val="000000"/>
                </a:solidFill>
                <a:cs typeface="Calibri"/>
              </a:rPr>
              <a:t>aggregate data on shipment attributes (e.g., value, weight, distance) by origin, destination, mode</a:t>
            </a:r>
          </a:p>
          <a:p>
            <a:pPr marL="228600" indent="0">
              <a:lnSpc>
                <a:spcPct val="110000"/>
              </a:lnSpc>
              <a:spcBef>
                <a:spcPts val="500"/>
              </a:spcBef>
              <a:buNone/>
            </a:pPr>
            <a:r>
              <a:rPr lang="en-US" sz="1600" b="1" dirty="0">
                <a:solidFill>
                  <a:srgbClr val="000000"/>
                </a:solidFill>
                <a:cs typeface="Calibri"/>
              </a:rPr>
              <a:t>*Public Use File: </a:t>
            </a:r>
            <a:r>
              <a:rPr lang="en-US" sz="1600" dirty="0">
                <a:solidFill>
                  <a:srgbClr val="000000"/>
                </a:solidFill>
                <a:cs typeface="Calibri"/>
              </a:rPr>
              <a:t>shipment-level data</a:t>
            </a:r>
            <a:endParaRPr lang="en-US" sz="1050" dirty="0">
              <a:solidFill>
                <a:srgbClr val="000000"/>
              </a:solidFill>
              <a:cs typeface="Calibri"/>
            </a:endParaRPr>
          </a:p>
          <a:p>
            <a:pPr marL="228600" indent="0">
              <a:lnSpc>
                <a:spcPct val="110000"/>
              </a:lnSpc>
              <a:spcBef>
                <a:spcPts val="500"/>
              </a:spcBef>
              <a:buNone/>
            </a:pPr>
            <a:r>
              <a:rPr lang="en-US" sz="1600" b="1" dirty="0">
                <a:solidFill>
                  <a:srgbClr val="000000"/>
                </a:solidFill>
                <a:cs typeface="Calibri"/>
              </a:rPr>
              <a:t>*Subarea Estimates: </a:t>
            </a:r>
            <a:r>
              <a:rPr lang="en-US" sz="1600" dirty="0">
                <a:solidFill>
                  <a:srgbClr val="000000"/>
                </a:solidFill>
                <a:cs typeface="Calibri"/>
              </a:rPr>
              <a:t>experimental data product with additional geographic granularity (329 subareas vs. 132 zones in 2017)</a:t>
            </a:r>
            <a:endParaRPr lang="en-US" sz="1600" dirty="0">
              <a:cs typeface="Calibri"/>
            </a:endParaRPr>
          </a:p>
          <a:p>
            <a:pPr marL="0" indent="0">
              <a:buNone/>
            </a:pPr>
            <a:endParaRPr lang="en-US" sz="1600" dirty="0">
              <a:cs typeface="Calibri"/>
            </a:endParaRPr>
          </a:p>
          <a:p>
            <a:pPr marL="822960" lvl="1" indent="-365760"/>
            <a:endParaRPr lang="en-US" sz="1600" dirty="0">
              <a:cs typeface="Calibri"/>
            </a:endParaRPr>
          </a:p>
          <a:p>
            <a:pPr marL="822960" lvl="1" indent="-365760"/>
            <a:endParaRPr lang="en-US" sz="1600" dirty="0">
              <a:cs typeface="Calibri"/>
            </a:endParaRPr>
          </a:p>
          <a:p>
            <a:pPr marL="822960" lvl="1" indent="-365760"/>
            <a:endParaRPr lang="en-US" sz="1600" dirty="0">
              <a:cs typeface="Calibri"/>
            </a:endParaRPr>
          </a:p>
        </p:txBody>
      </p:sp>
      <p:sp>
        <p:nvSpPr>
          <p:cNvPr id="4" name="Slide Number Placeholder 3">
            <a:extLst>
              <a:ext uri="{FF2B5EF4-FFF2-40B4-BE49-F238E27FC236}">
                <a16:creationId xmlns:a16="http://schemas.microsoft.com/office/drawing/2014/main" id="{D603666E-4D2A-7F66-E24F-B1D77DA37CE2}"/>
              </a:ext>
            </a:extLst>
          </p:cNvPr>
          <p:cNvSpPr>
            <a:spLocks noGrp="1"/>
          </p:cNvSpPr>
          <p:nvPr>
            <p:ph type="sldNum" sz="quarter" idx="12"/>
          </p:nvPr>
        </p:nvSpPr>
        <p:spPr/>
        <p:txBody>
          <a:bodyPr/>
          <a:lstStyle/>
          <a:p>
            <a:fld id="{91D0BABE-6C04-4A68-B311-4D4BE11C83AA}" type="slidenum">
              <a:rPr lang="en-US" smtClean="0"/>
              <a:t>3</a:t>
            </a:fld>
            <a:endParaRPr lang="en-US" dirty="0"/>
          </a:p>
        </p:txBody>
      </p:sp>
      <p:sp>
        <p:nvSpPr>
          <p:cNvPr id="8" name="TextBox 7">
            <a:extLst>
              <a:ext uri="{FF2B5EF4-FFF2-40B4-BE49-F238E27FC236}">
                <a16:creationId xmlns:a16="http://schemas.microsoft.com/office/drawing/2014/main" id="{413F0E72-F22F-F762-B0BD-840E1F3FB936}"/>
              </a:ext>
            </a:extLst>
          </p:cNvPr>
          <p:cNvSpPr txBox="1"/>
          <p:nvPr/>
        </p:nvSpPr>
        <p:spPr>
          <a:xfrm>
            <a:off x="4428576" y="6454259"/>
            <a:ext cx="3859875" cy="338554"/>
          </a:xfrm>
          <a:prstGeom prst="rect">
            <a:avLst/>
          </a:prstGeom>
          <a:noFill/>
        </p:spPr>
        <p:txBody>
          <a:bodyPr wrap="square">
            <a:spAutoFit/>
          </a:bodyPr>
          <a:lstStyle/>
          <a:p>
            <a:pPr algn="ctr"/>
            <a:r>
              <a:rPr lang="en-US" sz="1600" dirty="0">
                <a:solidFill>
                  <a:schemeClr val="tx2"/>
                </a:solidFill>
                <a:cs typeface="Calibri"/>
                <a:hlinkClick r:id="rId3"/>
              </a:rPr>
              <a:t>https://www.bts.gov/cfs</a:t>
            </a:r>
            <a:r>
              <a:rPr lang="en-US" sz="1600" dirty="0">
                <a:solidFill>
                  <a:schemeClr val="tx2"/>
                </a:solidFill>
                <a:cs typeface="Calibri"/>
              </a:rPr>
              <a:t> </a:t>
            </a:r>
            <a:r>
              <a:rPr lang="en-US" sz="1600" dirty="0"/>
              <a:t> </a:t>
            </a:r>
          </a:p>
        </p:txBody>
      </p:sp>
      <p:sp>
        <p:nvSpPr>
          <p:cNvPr id="10" name="Content Placeholder 2">
            <a:extLst>
              <a:ext uri="{FF2B5EF4-FFF2-40B4-BE49-F238E27FC236}">
                <a16:creationId xmlns:a16="http://schemas.microsoft.com/office/drawing/2014/main" id="{DCBD4630-8DA5-5DA1-FBDD-ED7B6F45E767}"/>
              </a:ext>
            </a:extLst>
          </p:cNvPr>
          <p:cNvSpPr txBox="1">
            <a:spLocks/>
          </p:cNvSpPr>
          <p:nvPr/>
        </p:nvSpPr>
        <p:spPr>
          <a:xfrm>
            <a:off x="2581148" y="380865"/>
            <a:ext cx="11414606" cy="187309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nSpc>
                <a:spcPct val="110000"/>
              </a:lnSpc>
              <a:spcBef>
                <a:spcPts val="500"/>
              </a:spcBef>
              <a:buNone/>
            </a:pPr>
            <a:endParaRPr lang="en-US" sz="1300" dirty="0">
              <a:solidFill>
                <a:srgbClr val="000000"/>
              </a:solidFill>
              <a:cs typeface="Calibri"/>
            </a:endParaRPr>
          </a:p>
        </p:txBody>
      </p:sp>
      <p:sp>
        <p:nvSpPr>
          <p:cNvPr id="11" name="TextBox 10">
            <a:extLst>
              <a:ext uri="{FF2B5EF4-FFF2-40B4-BE49-F238E27FC236}">
                <a16:creationId xmlns:a16="http://schemas.microsoft.com/office/drawing/2014/main" id="{7CE3D11B-CDBA-EB60-9494-2B12B35329F1}"/>
              </a:ext>
            </a:extLst>
          </p:cNvPr>
          <p:cNvSpPr txBox="1"/>
          <p:nvPr/>
        </p:nvSpPr>
        <p:spPr>
          <a:xfrm>
            <a:off x="1718824" y="6362883"/>
            <a:ext cx="3426306" cy="307777"/>
          </a:xfrm>
          <a:prstGeom prst="rect">
            <a:avLst/>
          </a:prstGeom>
          <a:noFill/>
        </p:spPr>
        <p:txBody>
          <a:bodyPr wrap="square">
            <a:spAutoFit/>
          </a:bodyPr>
          <a:lstStyle/>
          <a:p>
            <a:r>
              <a:rPr lang="en-US" sz="1400" b="1" dirty="0">
                <a:solidFill>
                  <a:srgbClr val="000000"/>
                </a:solidFill>
                <a:cs typeface="Calibri"/>
              </a:rPr>
              <a:t>*</a:t>
            </a:r>
            <a:r>
              <a:rPr lang="en-US" sz="1400" dirty="0">
                <a:solidFill>
                  <a:srgbClr val="000000"/>
                </a:solidFill>
                <a:cs typeface="Calibri"/>
              </a:rPr>
              <a:t>Release expected by November 2025 </a:t>
            </a:r>
            <a:endParaRPr lang="en-US" sz="1400" dirty="0"/>
          </a:p>
        </p:txBody>
      </p:sp>
      <p:graphicFrame>
        <p:nvGraphicFramePr>
          <p:cNvPr id="9" name="Content Placeholder 8">
            <a:extLst>
              <a:ext uri="{FF2B5EF4-FFF2-40B4-BE49-F238E27FC236}">
                <a16:creationId xmlns:a16="http://schemas.microsoft.com/office/drawing/2014/main" id="{C1527629-AECA-1B68-8185-A070D16FF76B}"/>
              </a:ext>
            </a:extLst>
          </p:cNvPr>
          <p:cNvGraphicFramePr>
            <a:graphicFrameLocks noGrp="1" noChangeAspect="1"/>
          </p:cNvGraphicFramePr>
          <p:nvPr>
            <p:ph sz="half" idx="2"/>
            <p:extLst>
              <p:ext uri="{D42A27DB-BD31-4B8C-83A1-F6EECF244321}">
                <p14:modId xmlns:p14="http://schemas.microsoft.com/office/powerpoint/2010/main" val="3902754838"/>
              </p:ext>
            </p:extLst>
          </p:nvPr>
        </p:nvGraphicFramePr>
        <p:xfrm>
          <a:off x="6197600" y="1782691"/>
          <a:ext cx="5384800" cy="4160981"/>
        </p:xfrm>
        <a:graphic>
          <a:graphicData uri="http://schemas.openxmlformats.org/presentationml/2006/ole">
            <mc:AlternateContent xmlns:mc="http://schemas.openxmlformats.org/markup-compatibility/2006">
              <mc:Choice xmlns:v="urn:schemas-microsoft-com:vml" Requires="v">
                <p:oleObj name="Acrobat Document" r:id="rId4" imgW="7543540" imgH="5829184" progId="Acrobat.Document.DC">
                  <p:embed/>
                </p:oleObj>
              </mc:Choice>
              <mc:Fallback>
                <p:oleObj name="Acrobat Document" r:id="rId4" imgW="7543540" imgH="5829184" progId="Acrobat.Document.DC">
                  <p:embed/>
                  <p:pic>
                    <p:nvPicPr>
                      <p:cNvPr id="5" name="Object 4">
                        <a:extLst>
                          <a:ext uri="{FF2B5EF4-FFF2-40B4-BE49-F238E27FC236}">
                            <a16:creationId xmlns:a16="http://schemas.microsoft.com/office/drawing/2014/main" id="{C1527629-AECA-1B68-8185-A070D16FF76B}"/>
                          </a:ext>
                        </a:extLst>
                      </p:cNvPr>
                      <p:cNvPicPr/>
                      <p:nvPr/>
                    </p:nvPicPr>
                    <p:blipFill>
                      <a:blip r:embed="rId5"/>
                      <a:stretch>
                        <a:fillRect/>
                      </a:stretch>
                    </p:blipFill>
                    <p:spPr>
                      <a:xfrm>
                        <a:off x="6197600" y="1782691"/>
                        <a:ext cx="5384800" cy="4160981"/>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EA011F3-2A72-5262-DF92-55080B06E4FD}"/>
              </a:ext>
            </a:extLst>
          </p:cNvPr>
          <p:cNvSpPr txBox="1"/>
          <p:nvPr/>
        </p:nvSpPr>
        <p:spPr>
          <a:xfrm>
            <a:off x="7187471" y="1436182"/>
            <a:ext cx="2992166" cy="369332"/>
          </a:xfrm>
          <a:prstGeom prst="rect">
            <a:avLst/>
          </a:prstGeom>
          <a:noFill/>
        </p:spPr>
        <p:txBody>
          <a:bodyPr wrap="none" rtlCol="0">
            <a:spAutoFit/>
          </a:bodyPr>
          <a:lstStyle/>
          <a:p>
            <a:r>
              <a:rPr lang="en-US" b="1" dirty="0"/>
              <a:t>Subareas for Iowa and Illinois</a:t>
            </a:r>
          </a:p>
        </p:txBody>
      </p:sp>
    </p:spTree>
    <p:extLst>
      <p:ext uri="{BB962C8B-B14F-4D97-AF65-F5344CB8AC3E}">
        <p14:creationId xmlns:p14="http://schemas.microsoft.com/office/powerpoint/2010/main" val="382115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1BB7EF-2998-4585-B801-CF3A76E32540}"/>
              </a:ext>
            </a:extLst>
          </p:cNvPr>
          <p:cNvSpPr>
            <a:spLocks noGrp="1"/>
          </p:cNvSpPr>
          <p:nvPr>
            <p:ph type="title"/>
          </p:nvPr>
        </p:nvSpPr>
        <p:spPr>
          <a:xfrm>
            <a:off x="649624" y="143211"/>
            <a:ext cx="10972800" cy="1075985"/>
          </a:xfrm>
        </p:spPr>
        <p:txBody>
          <a:bodyPr>
            <a:normAutofit fontScale="90000"/>
          </a:bodyPr>
          <a:lstStyle/>
          <a:p>
            <a:r>
              <a:rPr lang="en-US" dirty="0"/>
              <a:t>The Freight Analysis Framework (FAF) Provides Estimates of US Freight Flows</a:t>
            </a:r>
          </a:p>
        </p:txBody>
      </p:sp>
      <p:grpSp>
        <p:nvGrpSpPr>
          <p:cNvPr id="9" name="Group 8">
            <a:extLst>
              <a:ext uri="{FF2B5EF4-FFF2-40B4-BE49-F238E27FC236}">
                <a16:creationId xmlns:a16="http://schemas.microsoft.com/office/drawing/2014/main" id="{235CE5DD-2745-6567-2C4D-28297AA6421E}"/>
              </a:ext>
            </a:extLst>
          </p:cNvPr>
          <p:cNvGrpSpPr/>
          <p:nvPr/>
        </p:nvGrpSpPr>
        <p:grpSpPr>
          <a:xfrm>
            <a:off x="570663" y="1501285"/>
            <a:ext cx="4975539" cy="3575024"/>
            <a:chOff x="741680" y="1944210"/>
            <a:chExt cx="4975539" cy="3575024"/>
          </a:xfrm>
        </p:grpSpPr>
        <p:pic>
          <p:nvPicPr>
            <p:cNvPr id="13" name="Picture 12" descr="Map&#10;&#10;Description automatically generated">
              <a:extLst>
                <a:ext uri="{FF2B5EF4-FFF2-40B4-BE49-F238E27FC236}">
                  <a16:creationId xmlns:a16="http://schemas.microsoft.com/office/drawing/2014/main" id="{80CE9861-501D-4EE6-A801-D1EBA62961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69"/>
            <a:stretch/>
          </p:blipFill>
          <p:spPr>
            <a:xfrm>
              <a:off x="1469968" y="3101383"/>
              <a:ext cx="3516535" cy="2417851"/>
            </a:xfrm>
            <a:prstGeom prst="rect">
              <a:avLst/>
            </a:prstGeom>
          </p:spPr>
        </p:pic>
        <p:sp>
          <p:nvSpPr>
            <p:cNvPr id="2" name="Content Placeholder 2">
              <a:extLst>
                <a:ext uri="{FF2B5EF4-FFF2-40B4-BE49-F238E27FC236}">
                  <a16:creationId xmlns:a16="http://schemas.microsoft.com/office/drawing/2014/main" id="{7BEC2400-5B59-6E21-9CD0-15ED15BBCA68}"/>
                </a:ext>
              </a:extLst>
            </p:cNvPr>
            <p:cNvSpPr txBox="1">
              <a:spLocks/>
            </p:cNvSpPr>
            <p:nvPr/>
          </p:nvSpPr>
          <p:spPr>
            <a:xfrm>
              <a:off x="741680" y="1944210"/>
              <a:ext cx="4975539" cy="132831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nSpc>
                  <a:spcPct val="90000"/>
                </a:lnSpc>
                <a:buNone/>
              </a:pPr>
              <a:r>
                <a:rPr lang="en-US" sz="1800" b="1" u="sng" dirty="0"/>
                <a:t>Product 1:</a:t>
              </a:r>
              <a:r>
                <a:rPr lang="en-US" sz="1800" b="1" dirty="0"/>
                <a:t> Database of flows </a:t>
              </a:r>
              <a:r>
                <a:rPr lang="en-US" sz="1800" dirty="0"/>
                <a:t>by Origin (O), Destination (D), 42 Commodities, *8 Modes </a:t>
              </a:r>
            </a:p>
            <a:p>
              <a:pPr marL="457200">
                <a:lnSpc>
                  <a:spcPct val="90000"/>
                </a:lnSpc>
              </a:pPr>
              <a:r>
                <a:rPr lang="en-US" sz="1600" dirty="0"/>
                <a:t>Includes foreign O/D and mode (if applicable)</a:t>
              </a:r>
            </a:p>
            <a:p>
              <a:pPr marL="457200">
                <a:lnSpc>
                  <a:spcPct val="90000"/>
                </a:lnSpc>
              </a:pPr>
              <a:r>
                <a:rPr lang="en-US" sz="1600" dirty="0"/>
                <a:t>Volumes: tons, </a:t>
              </a:r>
              <a:r>
                <a:rPr lang="en-US" altLang="en-US" sz="1600" dirty="0"/>
                <a:t>value, and ton-miles</a:t>
              </a:r>
            </a:p>
          </p:txBody>
        </p:sp>
      </p:grpSp>
      <p:grpSp>
        <p:nvGrpSpPr>
          <p:cNvPr id="10" name="Group 9">
            <a:extLst>
              <a:ext uri="{FF2B5EF4-FFF2-40B4-BE49-F238E27FC236}">
                <a16:creationId xmlns:a16="http://schemas.microsoft.com/office/drawing/2014/main" id="{261101F5-D16A-6F19-797E-7156FDB0E280}"/>
              </a:ext>
            </a:extLst>
          </p:cNvPr>
          <p:cNvGrpSpPr/>
          <p:nvPr/>
        </p:nvGrpSpPr>
        <p:grpSpPr>
          <a:xfrm>
            <a:off x="6674675" y="1501285"/>
            <a:ext cx="4909299" cy="4492955"/>
            <a:chOff x="6864593" y="2178734"/>
            <a:chExt cx="4909299" cy="4492955"/>
          </a:xfrm>
        </p:grpSpPr>
        <p:sp>
          <p:nvSpPr>
            <p:cNvPr id="5" name="Content Placeholder 2">
              <a:extLst>
                <a:ext uri="{FF2B5EF4-FFF2-40B4-BE49-F238E27FC236}">
                  <a16:creationId xmlns:a16="http://schemas.microsoft.com/office/drawing/2014/main" id="{AE11E92E-0A0A-A241-24B1-6BF21A272FB7}"/>
                </a:ext>
              </a:extLst>
            </p:cNvPr>
            <p:cNvSpPr txBox="1">
              <a:spLocks/>
            </p:cNvSpPr>
            <p:nvPr/>
          </p:nvSpPr>
          <p:spPr>
            <a:xfrm>
              <a:off x="6915146" y="2178734"/>
              <a:ext cx="4852676" cy="82164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800" b="1" u="sng" dirty="0"/>
                <a:t>Product 2:</a:t>
              </a:r>
              <a:r>
                <a:rPr lang="en-US" sz="1800" dirty="0"/>
                <a:t> </a:t>
              </a:r>
              <a:r>
                <a:rPr lang="en-US" sz="1800" b="1" dirty="0"/>
                <a:t>Network flows** </a:t>
              </a:r>
              <a:r>
                <a:rPr lang="en-US" sz="1800" dirty="0"/>
                <a:t>by Truck, Rail and Water (e.g., estimated volumes on interstates)</a:t>
              </a:r>
            </a:p>
          </p:txBody>
        </p:sp>
        <p:pic>
          <p:nvPicPr>
            <p:cNvPr id="6" name="Picture 2" descr="Map of the US showing the flow of freight in 2018 by mode of transport">
              <a:extLst>
                <a:ext uri="{FF2B5EF4-FFF2-40B4-BE49-F238E27FC236}">
                  <a16:creationId xmlns:a16="http://schemas.microsoft.com/office/drawing/2014/main" id="{BB233675-2C5B-7166-0E09-25F7BA4277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0" b="19506"/>
            <a:stretch/>
          </p:blipFill>
          <p:spPr bwMode="auto">
            <a:xfrm>
              <a:off x="6864593" y="3128963"/>
              <a:ext cx="4909299" cy="3542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ap of the US showing the flow of freight in 2018 by mode of transport">
              <a:extLst>
                <a:ext uri="{FF2B5EF4-FFF2-40B4-BE49-F238E27FC236}">
                  <a16:creationId xmlns:a16="http://schemas.microsoft.com/office/drawing/2014/main" id="{FC0107AD-D4F0-91D9-87D5-EB23A428E9C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095" b="5303"/>
            <a:stretch/>
          </p:blipFill>
          <p:spPr bwMode="auto">
            <a:xfrm>
              <a:off x="7330930" y="6205274"/>
              <a:ext cx="3692890" cy="46641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a:extLst>
              <a:ext uri="{FF2B5EF4-FFF2-40B4-BE49-F238E27FC236}">
                <a16:creationId xmlns:a16="http://schemas.microsoft.com/office/drawing/2014/main" id="{2B5BB55D-AF59-35E7-8008-FC5C2D836D89}"/>
              </a:ext>
            </a:extLst>
          </p:cNvPr>
          <p:cNvSpPr/>
          <p:nvPr/>
        </p:nvSpPr>
        <p:spPr>
          <a:xfrm>
            <a:off x="570663" y="1501285"/>
            <a:ext cx="5152096" cy="4536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C03DEC3-3C4A-AF30-728A-C35FABD86F8E}"/>
              </a:ext>
            </a:extLst>
          </p:cNvPr>
          <p:cNvSpPr/>
          <p:nvPr/>
        </p:nvSpPr>
        <p:spPr>
          <a:xfrm>
            <a:off x="6472831" y="1505853"/>
            <a:ext cx="5149593" cy="4536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09E215F-1302-4D6E-656C-7346582D36DB}"/>
              </a:ext>
            </a:extLst>
          </p:cNvPr>
          <p:cNvSpPr txBox="1"/>
          <p:nvPr/>
        </p:nvSpPr>
        <p:spPr>
          <a:xfrm>
            <a:off x="1623125" y="6554732"/>
            <a:ext cx="9954779" cy="286232"/>
          </a:xfrm>
          <a:prstGeom prst="rect">
            <a:avLst/>
          </a:prstGeom>
          <a:noFill/>
        </p:spPr>
        <p:txBody>
          <a:bodyPr wrap="square">
            <a:spAutoFit/>
          </a:bodyPr>
          <a:lstStyle/>
          <a:p>
            <a:pPr indent="-228600">
              <a:lnSpc>
                <a:spcPct val="90000"/>
              </a:lnSpc>
            </a:pPr>
            <a:r>
              <a:rPr lang="en-US" sz="1400" dirty="0"/>
              <a:t>FAF5 is developed by BTS in partnership with Federal Highway Administration (FHWA)</a:t>
            </a:r>
          </a:p>
        </p:txBody>
      </p:sp>
      <p:graphicFrame>
        <p:nvGraphicFramePr>
          <p:cNvPr id="3" name="Table 4">
            <a:extLst>
              <a:ext uri="{FF2B5EF4-FFF2-40B4-BE49-F238E27FC236}">
                <a16:creationId xmlns:a16="http://schemas.microsoft.com/office/drawing/2014/main" id="{EFAF9FE9-7689-3153-1CB6-2E67840BED9A}"/>
              </a:ext>
            </a:extLst>
          </p:cNvPr>
          <p:cNvGraphicFramePr>
            <a:graphicFrameLocks/>
          </p:cNvGraphicFramePr>
          <p:nvPr/>
        </p:nvGraphicFramePr>
        <p:xfrm>
          <a:off x="658942" y="5057647"/>
          <a:ext cx="4975538" cy="936593"/>
        </p:xfrm>
        <a:graphic>
          <a:graphicData uri="http://schemas.openxmlformats.org/drawingml/2006/table">
            <a:tbl>
              <a:tblPr firstRow="1" bandRow="1">
                <a:tableStyleId>{5C22544A-7EE6-4342-B048-85BDC9FD1C3A}</a:tableStyleId>
              </a:tblPr>
              <a:tblGrid>
                <a:gridCol w="833652">
                  <a:extLst>
                    <a:ext uri="{9D8B030D-6E8A-4147-A177-3AD203B41FA5}">
                      <a16:colId xmlns:a16="http://schemas.microsoft.com/office/drawing/2014/main" val="1562555476"/>
                    </a:ext>
                  </a:extLst>
                </a:gridCol>
                <a:gridCol w="681794">
                  <a:extLst>
                    <a:ext uri="{9D8B030D-6E8A-4147-A177-3AD203B41FA5}">
                      <a16:colId xmlns:a16="http://schemas.microsoft.com/office/drawing/2014/main" val="3133845314"/>
                    </a:ext>
                  </a:extLst>
                </a:gridCol>
                <a:gridCol w="577518">
                  <a:extLst>
                    <a:ext uri="{9D8B030D-6E8A-4147-A177-3AD203B41FA5}">
                      <a16:colId xmlns:a16="http://schemas.microsoft.com/office/drawing/2014/main" val="685366390"/>
                    </a:ext>
                  </a:extLst>
                </a:gridCol>
                <a:gridCol w="441160">
                  <a:extLst>
                    <a:ext uri="{9D8B030D-6E8A-4147-A177-3AD203B41FA5}">
                      <a16:colId xmlns:a16="http://schemas.microsoft.com/office/drawing/2014/main" val="2356231281"/>
                    </a:ext>
                  </a:extLst>
                </a:gridCol>
                <a:gridCol w="481266">
                  <a:extLst>
                    <a:ext uri="{9D8B030D-6E8A-4147-A177-3AD203B41FA5}">
                      <a16:colId xmlns:a16="http://schemas.microsoft.com/office/drawing/2014/main" val="1526177264"/>
                    </a:ext>
                  </a:extLst>
                </a:gridCol>
                <a:gridCol w="497308">
                  <a:extLst>
                    <a:ext uri="{9D8B030D-6E8A-4147-A177-3AD203B41FA5}">
                      <a16:colId xmlns:a16="http://schemas.microsoft.com/office/drawing/2014/main" val="1168049849"/>
                    </a:ext>
                  </a:extLst>
                </a:gridCol>
                <a:gridCol w="802110">
                  <a:extLst>
                    <a:ext uri="{9D8B030D-6E8A-4147-A177-3AD203B41FA5}">
                      <a16:colId xmlns:a16="http://schemas.microsoft.com/office/drawing/2014/main" val="3773945404"/>
                    </a:ext>
                  </a:extLst>
                </a:gridCol>
                <a:gridCol w="660730">
                  <a:extLst>
                    <a:ext uri="{9D8B030D-6E8A-4147-A177-3AD203B41FA5}">
                      <a16:colId xmlns:a16="http://schemas.microsoft.com/office/drawing/2014/main" val="1482764209"/>
                    </a:ext>
                  </a:extLst>
                </a:gridCol>
              </a:tblGrid>
              <a:tr h="401397">
                <a:tc>
                  <a:txBody>
                    <a:bodyPr/>
                    <a:lstStyle/>
                    <a:p>
                      <a:r>
                        <a:rPr lang="en-US" sz="1200" dirty="0"/>
                        <a:t>Origin</a:t>
                      </a:r>
                    </a:p>
                  </a:txBody>
                  <a:tcPr marL="45720" marR="0" marT="0" marB="0"/>
                </a:tc>
                <a:tc>
                  <a:txBody>
                    <a:bodyPr/>
                    <a:lstStyle/>
                    <a:p>
                      <a:r>
                        <a:rPr lang="en-US" sz="1200" dirty="0"/>
                        <a:t>Destin-ation</a:t>
                      </a:r>
                    </a:p>
                  </a:txBody>
                  <a:tcPr marL="45720" marR="0" marT="0" marB="0"/>
                </a:tc>
                <a:tc>
                  <a:txBody>
                    <a:bodyPr/>
                    <a:lstStyle/>
                    <a:p>
                      <a:r>
                        <a:rPr lang="en-US" sz="1200" dirty="0"/>
                        <a:t>SCTG2</a:t>
                      </a:r>
                    </a:p>
                  </a:txBody>
                  <a:tcPr marL="45720" marR="0" marT="0" marB="0"/>
                </a:tc>
                <a:tc>
                  <a:txBody>
                    <a:bodyPr/>
                    <a:lstStyle/>
                    <a:p>
                      <a:r>
                        <a:rPr lang="en-US" sz="1200" dirty="0"/>
                        <a:t>Tons</a:t>
                      </a:r>
                    </a:p>
                  </a:txBody>
                  <a:tcPr marL="45720" marR="0" marT="0" marB="0"/>
                </a:tc>
                <a:tc>
                  <a:txBody>
                    <a:bodyPr/>
                    <a:lstStyle/>
                    <a:p>
                      <a:r>
                        <a:rPr lang="en-US" sz="1200" dirty="0"/>
                        <a:t>Value</a:t>
                      </a:r>
                    </a:p>
                  </a:txBody>
                  <a:tcPr marL="45720" marR="0" marT="0" marB="0"/>
                </a:tc>
                <a:tc>
                  <a:txBody>
                    <a:bodyPr/>
                    <a:lstStyle/>
                    <a:p>
                      <a:r>
                        <a:rPr lang="en-US" sz="1200" dirty="0"/>
                        <a:t>Ton-miles</a:t>
                      </a:r>
                    </a:p>
                  </a:txBody>
                  <a:tcPr marL="45720" marR="0" marT="0" marB="0"/>
                </a:tc>
                <a:tc>
                  <a:txBody>
                    <a:bodyPr/>
                    <a:lstStyle/>
                    <a:p>
                      <a:r>
                        <a:rPr lang="en-US" sz="1200" dirty="0"/>
                        <a:t>Domestic Mode</a:t>
                      </a:r>
                    </a:p>
                  </a:txBody>
                  <a:tcPr marL="45720" marR="0" marT="0" marB="0"/>
                </a:tc>
                <a:tc>
                  <a:txBody>
                    <a:bodyPr/>
                    <a:lstStyle/>
                    <a:p>
                      <a:r>
                        <a:rPr lang="en-US" sz="1200" dirty="0"/>
                        <a:t>Foreign Mode</a:t>
                      </a:r>
                    </a:p>
                  </a:txBody>
                  <a:tcPr marL="45720" marR="0" marT="0" marB="0"/>
                </a:tc>
                <a:extLst>
                  <a:ext uri="{0D108BD9-81ED-4DB2-BD59-A6C34878D82A}">
                    <a16:rowId xmlns:a16="http://schemas.microsoft.com/office/drawing/2014/main" val="2413382859"/>
                  </a:ext>
                </a:extLst>
              </a:tr>
              <a:tr h="401397">
                <a:tc>
                  <a:txBody>
                    <a:bodyPr/>
                    <a:lstStyle/>
                    <a:p>
                      <a:r>
                        <a:rPr lang="en-US" sz="1200" dirty="0"/>
                        <a:t>Wyoming</a:t>
                      </a:r>
                    </a:p>
                  </a:txBody>
                  <a:tcPr marL="45720" marR="0" marT="0" marB="0"/>
                </a:tc>
                <a:tc>
                  <a:txBody>
                    <a:bodyPr/>
                    <a:lstStyle/>
                    <a:p>
                      <a:r>
                        <a:rPr lang="en-US" sz="1200" dirty="0"/>
                        <a:t>Chicago region</a:t>
                      </a:r>
                    </a:p>
                  </a:txBody>
                  <a:tcPr marL="45720" marR="0" marT="0" marB="0"/>
                </a:tc>
                <a:tc>
                  <a:txBody>
                    <a:bodyPr/>
                    <a:lstStyle/>
                    <a:p>
                      <a:r>
                        <a:rPr lang="en-US" sz="1200" dirty="0"/>
                        <a:t>Coal</a:t>
                      </a:r>
                    </a:p>
                  </a:txBody>
                  <a:tcPr marL="45720" marR="0" marT="0" marB="0"/>
                </a:tc>
                <a:tc>
                  <a:txBody>
                    <a:bodyPr/>
                    <a:lstStyle/>
                    <a:p>
                      <a:r>
                        <a:rPr lang="en-US" sz="1200" dirty="0"/>
                        <a:t>xx</a:t>
                      </a:r>
                    </a:p>
                  </a:txBody>
                  <a:tcPr marL="45720" marR="0" marT="0" marB="0"/>
                </a:tc>
                <a:tc>
                  <a:txBody>
                    <a:bodyPr/>
                    <a:lstStyle/>
                    <a:p>
                      <a:r>
                        <a:rPr lang="en-US" sz="1200" dirty="0"/>
                        <a:t>xx</a:t>
                      </a:r>
                    </a:p>
                  </a:txBody>
                  <a:tcPr marL="45720" marR="0" marT="0" marB="0"/>
                </a:tc>
                <a:tc>
                  <a:txBody>
                    <a:bodyPr/>
                    <a:lstStyle/>
                    <a:p>
                      <a:r>
                        <a:rPr lang="en-US" sz="1200" dirty="0"/>
                        <a:t>xx</a:t>
                      </a:r>
                    </a:p>
                  </a:txBody>
                  <a:tcPr marL="45720" marR="0" marT="0" marB="0"/>
                </a:tc>
                <a:tc>
                  <a:txBody>
                    <a:bodyPr/>
                    <a:lstStyle/>
                    <a:p>
                      <a:r>
                        <a:rPr lang="en-US" sz="1200" dirty="0"/>
                        <a:t>xx</a:t>
                      </a:r>
                    </a:p>
                  </a:txBody>
                  <a:tcPr marL="45720" marR="0" marT="0" marB="0"/>
                </a:tc>
                <a:tc>
                  <a:txBody>
                    <a:bodyPr/>
                    <a:lstStyle/>
                    <a:p>
                      <a:r>
                        <a:rPr lang="en-US" sz="1200" dirty="0"/>
                        <a:t>xx</a:t>
                      </a:r>
                    </a:p>
                  </a:txBody>
                  <a:tcPr marL="45720" marR="0" marT="0" marB="0"/>
                </a:tc>
                <a:extLst>
                  <a:ext uri="{0D108BD9-81ED-4DB2-BD59-A6C34878D82A}">
                    <a16:rowId xmlns:a16="http://schemas.microsoft.com/office/drawing/2014/main" val="3473945625"/>
                  </a:ext>
                </a:extLst>
              </a:tr>
              <a:tr h="133799">
                <a:tc>
                  <a:txBody>
                    <a:bodyPr/>
                    <a:lstStyle/>
                    <a:p>
                      <a:r>
                        <a:rPr lang="en-US" sz="800" dirty="0"/>
                        <a:t>…</a:t>
                      </a:r>
                    </a:p>
                  </a:txBody>
                  <a:tcPr marL="0" marR="0" marT="0" marB="0"/>
                </a:tc>
                <a:tc>
                  <a:txBody>
                    <a:bodyPr/>
                    <a:lstStyle/>
                    <a:p>
                      <a:r>
                        <a:rPr lang="en-US" sz="800" dirty="0"/>
                        <a:t>…</a:t>
                      </a:r>
                    </a:p>
                  </a:txBody>
                  <a:tcPr marL="0" marR="0" marT="0" marB="0"/>
                </a:tc>
                <a:tc>
                  <a:txBody>
                    <a:bodyPr/>
                    <a:lstStyle/>
                    <a:p>
                      <a:r>
                        <a:rPr lang="en-US" sz="800" dirty="0"/>
                        <a:t>…</a:t>
                      </a:r>
                    </a:p>
                  </a:txBody>
                  <a:tcPr marL="0" marR="0" marT="0" marB="0"/>
                </a:tc>
                <a:tc>
                  <a:txBody>
                    <a:bodyPr/>
                    <a:lstStyle/>
                    <a:p>
                      <a:r>
                        <a:rPr lang="en-US" sz="800" dirty="0"/>
                        <a:t>…</a:t>
                      </a:r>
                    </a:p>
                  </a:txBody>
                  <a:tcPr marL="0" marR="0" marT="0" marB="0"/>
                </a:tc>
                <a:tc>
                  <a:txBody>
                    <a:bodyPr/>
                    <a:lstStyle/>
                    <a:p>
                      <a:r>
                        <a:rPr lang="en-US" sz="800" dirty="0"/>
                        <a:t>…</a:t>
                      </a:r>
                    </a:p>
                  </a:txBody>
                  <a:tcPr marL="0" marR="0" marT="0" marB="0"/>
                </a:tc>
                <a:tc>
                  <a:txBody>
                    <a:bodyPr/>
                    <a:lstStyle/>
                    <a:p>
                      <a:r>
                        <a:rPr lang="en-US" sz="800" dirty="0"/>
                        <a:t>…</a:t>
                      </a:r>
                    </a:p>
                  </a:txBody>
                  <a:tcPr marL="0" marR="0" marT="0" marB="0"/>
                </a:tc>
                <a:tc>
                  <a:txBody>
                    <a:bodyPr/>
                    <a:lstStyle/>
                    <a:p>
                      <a:endParaRPr lang="en-US" sz="800" dirty="0"/>
                    </a:p>
                  </a:txBody>
                  <a:tcPr marL="0" marR="0" marT="0" marB="0"/>
                </a:tc>
                <a:tc>
                  <a:txBody>
                    <a:bodyPr/>
                    <a:lstStyle/>
                    <a:p>
                      <a:endParaRPr lang="en-US" sz="800" dirty="0"/>
                    </a:p>
                  </a:txBody>
                  <a:tcPr marL="0" marR="0" marT="0" marB="0"/>
                </a:tc>
                <a:extLst>
                  <a:ext uri="{0D108BD9-81ED-4DB2-BD59-A6C34878D82A}">
                    <a16:rowId xmlns:a16="http://schemas.microsoft.com/office/drawing/2014/main" val="384752627"/>
                  </a:ext>
                </a:extLst>
              </a:tr>
            </a:tbl>
          </a:graphicData>
        </a:graphic>
      </p:graphicFrame>
      <p:graphicFrame>
        <p:nvGraphicFramePr>
          <p:cNvPr id="4" name="Table 3">
            <a:extLst>
              <a:ext uri="{FF2B5EF4-FFF2-40B4-BE49-F238E27FC236}">
                <a16:creationId xmlns:a16="http://schemas.microsoft.com/office/drawing/2014/main" id="{D99B4069-D177-C51B-582E-961DA410B2DF}"/>
              </a:ext>
            </a:extLst>
          </p:cNvPr>
          <p:cNvGraphicFramePr>
            <a:graphicFrameLocks noGrp="1"/>
          </p:cNvGraphicFramePr>
          <p:nvPr>
            <p:extLst>
              <p:ext uri="{D42A27DB-BD31-4B8C-83A1-F6EECF244321}">
                <p14:modId xmlns:p14="http://schemas.microsoft.com/office/powerpoint/2010/main" val="3947831545"/>
              </p:ext>
            </p:extLst>
          </p:nvPr>
        </p:nvGraphicFramePr>
        <p:xfrm>
          <a:off x="570663" y="6120392"/>
          <a:ext cx="10782281" cy="434340"/>
        </p:xfrm>
        <a:graphic>
          <a:graphicData uri="http://schemas.openxmlformats.org/drawingml/2006/table">
            <a:tbl>
              <a:tblPr>
                <a:tableStyleId>{2D5ABB26-0587-4C30-8999-92F81FD0307C}</a:tableStyleId>
              </a:tblPr>
              <a:tblGrid>
                <a:gridCol w="10782281">
                  <a:extLst>
                    <a:ext uri="{9D8B030D-6E8A-4147-A177-3AD203B41FA5}">
                      <a16:colId xmlns:a16="http://schemas.microsoft.com/office/drawing/2014/main" val="2362684912"/>
                    </a:ext>
                  </a:extLst>
                </a:gridCol>
              </a:tblGrid>
              <a:tr h="182880">
                <a:tc>
                  <a:txBody>
                    <a:bodyPr/>
                    <a:lstStyle/>
                    <a:p>
                      <a:pPr marL="0" indent="0" algn="l" fontAlgn="ctr">
                        <a:buFont typeface="Arial" panose="020B0604020202020204" pitchFamily="34" charset="0"/>
                        <a:buNone/>
                      </a:pPr>
                      <a:r>
                        <a:rPr lang="en-US" sz="1400" u="none" strike="noStrike" dirty="0">
                          <a:effectLst/>
                        </a:rPr>
                        <a:t>*Modes: Truck, Rail, Water, Air, Multiple Modes &amp; Mail, Pipeline, Other/unknown, No domestic mode</a:t>
                      </a:r>
                    </a:p>
                    <a:p>
                      <a:pPr marL="0" indent="0" algn="l" fontAlgn="ctr">
                        <a:buFont typeface="Arial" panose="020B0604020202020204" pitchFamily="34" charset="0"/>
                        <a:buNone/>
                      </a:pPr>
                      <a:r>
                        <a:rPr lang="en-US" sz="1400" b="0" i="0" u="none" strike="noStrike" dirty="0">
                          <a:solidFill>
                            <a:srgbClr val="000000"/>
                          </a:solidFill>
                          <a:effectLst/>
                          <a:latin typeface="Calibri" panose="020F0502020204030204" pitchFamily="34" charset="0"/>
                        </a:rPr>
                        <a:t>**Truck is assigned volumes; rail, water are currently provided by the Federal Railroad Administration and the US Army Corps of Engineers</a:t>
                      </a:r>
                    </a:p>
                  </a:txBody>
                  <a:tcPr marL="7620" marR="7620" marT="7620" marB="0" anchor="ctr"/>
                </a:tc>
                <a:extLst>
                  <a:ext uri="{0D108BD9-81ED-4DB2-BD59-A6C34878D82A}">
                    <a16:rowId xmlns:a16="http://schemas.microsoft.com/office/drawing/2014/main" val="3140586622"/>
                  </a:ext>
                </a:extLst>
              </a:tr>
            </a:tbl>
          </a:graphicData>
        </a:graphic>
      </p:graphicFrame>
    </p:spTree>
    <p:extLst>
      <p:ext uri="{BB962C8B-B14F-4D97-AF65-F5344CB8AC3E}">
        <p14:creationId xmlns:p14="http://schemas.microsoft.com/office/powerpoint/2010/main" val="413426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24638A-4EA3-516B-881B-2DE1D2996CB4}"/>
              </a:ext>
            </a:extLst>
          </p:cNvPr>
          <p:cNvSpPr/>
          <p:nvPr/>
        </p:nvSpPr>
        <p:spPr>
          <a:xfrm>
            <a:off x="6350366" y="-1410791"/>
            <a:ext cx="5246638" cy="71398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p>
        </p:txBody>
      </p:sp>
      <p:sp>
        <p:nvSpPr>
          <p:cNvPr id="2" name="Title 1">
            <a:extLst>
              <a:ext uri="{FF2B5EF4-FFF2-40B4-BE49-F238E27FC236}">
                <a16:creationId xmlns:a16="http://schemas.microsoft.com/office/drawing/2014/main" id="{4F9C3C4D-4984-C54C-8944-6A90E73209D2}"/>
              </a:ext>
            </a:extLst>
          </p:cNvPr>
          <p:cNvSpPr>
            <a:spLocks noGrp="1"/>
          </p:cNvSpPr>
          <p:nvPr>
            <p:ph type="title"/>
          </p:nvPr>
        </p:nvSpPr>
        <p:spPr>
          <a:xfrm>
            <a:off x="594996" y="101959"/>
            <a:ext cx="5783449" cy="1143000"/>
          </a:xfrm>
        </p:spPr>
        <p:txBody>
          <a:bodyPr>
            <a:normAutofit fontScale="90000"/>
          </a:bodyPr>
          <a:lstStyle/>
          <a:p>
            <a:r>
              <a:rPr lang="en-US" dirty="0"/>
              <a:t>Experimental County-level OD Flows</a:t>
            </a:r>
          </a:p>
        </p:txBody>
      </p:sp>
      <p:sp>
        <p:nvSpPr>
          <p:cNvPr id="4" name="Text Placeholder 3">
            <a:extLst>
              <a:ext uri="{FF2B5EF4-FFF2-40B4-BE49-F238E27FC236}">
                <a16:creationId xmlns:a16="http://schemas.microsoft.com/office/drawing/2014/main" id="{FBEF6C80-A9D5-674B-0013-DED548479EE6}"/>
              </a:ext>
            </a:extLst>
          </p:cNvPr>
          <p:cNvSpPr>
            <a:spLocks noGrp="1"/>
          </p:cNvSpPr>
          <p:nvPr>
            <p:ph sz="half" idx="1"/>
          </p:nvPr>
        </p:nvSpPr>
        <p:spPr>
          <a:xfrm>
            <a:off x="594996" y="1457008"/>
            <a:ext cx="5587998" cy="1143001"/>
          </a:xfrm>
        </p:spPr>
        <p:txBody>
          <a:bodyPr>
            <a:normAutofit fontScale="77500" lnSpcReduction="20000"/>
          </a:bodyPr>
          <a:lstStyle/>
          <a:p>
            <a:pPr marL="285750" indent="-285750"/>
            <a:r>
              <a:rPr lang="en-US" sz="2400" dirty="0"/>
              <a:t>Disaggregated FAF OD flows from 132 regions to 3,000+ counties</a:t>
            </a:r>
          </a:p>
          <a:p>
            <a:pPr marL="285750" indent="-285750">
              <a:buFont typeface="Arial" panose="020B0604020202020204" pitchFamily="34" charset="0"/>
              <a:buChar char="•"/>
            </a:pPr>
            <a:r>
              <a:rPr lang="en-US" sz="2400" dirty="0"/>
              <a:t>Approach: composite method with regression</a:t>
            </a:r>
          </a:p>
          <a:p>
            <a:pPr marL="285750" indent="-285750">
              <a:buFont typeface="Arial" panose="020B0604020202020204" pitchFamily="34" charset="0"/>
              <a:buChar char="•"/>
            </a:pPr>
            <a:r>
              <a:rPr lang="en-US" sz="2400" dirty="0"/>
              <a:t>Released January 5, 2025</a:t>
            </a:r>
          </a:p>
        </p:txBody>
      </p:sp>
      <p:sp>
        <p:nvSpPr>
          <p:cNvPr id="6" name="Slide Number Placeholder 5">
            <a:extLst>
              <a:ext uri="{FF2B5EF4-FFF2-40B4-BE49-F238E27FC236}">
                <a16:creationId xmlns:a16="http://schemas.microsoft.com/office/drawing/2014/main" id="{0F0025F3-E5F5-1DEA-471B-3EC5A5928DA7}"/>
              </a:ext>
            </a:extLst>
          </p:cNvPr>
          <p:cNvSpPr>
            <a:spLocks noGrp="1"/>
          </p:cNvSpPr>
          <p:nvPr>
            <p:ph type="sldNum" sz="quarter" idx="12"/>
          </p:nvPr>
        </p:nvSpPr>
        <p:spPr/>
        <p:txBody>
          <a:bodyPr/>
          <a:lstStyle/>
          <a:p>
            <a:fld id="{93CDCA99-005F-43F9-B816-A449110734F7}" type="slidenum">
              <a:rPr lang="en-US" smtClean="0">
                <a:solidFill>
                  <a:prstClr val="black">
                    <a:tint val="75000"/>
                  </a:prstClr>
                </a:solidFill>
              </a:rPr>
              <a:pPr/>
              <a:t>5</a:t>
            </a:fld>
            <a:endParaRPr lang="en-US" dirty="0">
              <a:solidFill>
                <a:prstClr val="black">
                  <a:tint val="75000"/>
                </a:prstClr>
              </a:solidFill>
            </a:endParaRPr>
          </a:p>
        </p:txBody>
      </p:sp>
      <p:pic>
        <p:nvPicPr>
          <p:cNvPr id="9" name="Content Placeholder 10">
            <a:extLst>
              <a:ext uri="{FF2B5EF4-FFF2-40B4-BE49-F238E27FC236}">
                <a16:creationId xmlns:a16="http://schemas.microsoft.com/office/drawing/2014/main" id="{DE2CC67B-2A42-ACD7-0E00-C0A88619A3AF}"/>
              </a:ext>
            </a:extLst>
          </p:cNvPr>
          <p:cNvPicPr>
            <a:picLocks noChangeAspect="1"/>
          </p:cNvPicPr>
          <p:nvPr/>
        </p:nvPicPr>
        <p:blipFill>
          <a:blip r:embed="rId2"/>
          <a:stretch>
            <a:fillRect/>
          </a:stretch>
        </p:blipFill>
        <p:spPr>
          <a:xfrm>
            <a:off x="609600" y="2948579"/>
            <a:ext cx="5081209" cy="3249934"/>
          </a:xfrm>
          <a:prstGeom prst="rect">
            <a:avLst/>
          </a:prstGeom>
        </p:spPr>
      </p:pic>
      <p:sp>
        <p:nvSpPr>
          <p:cNvPr id="10" name="Text Placeholder 5">
            <a:extLst>
              <a:ext uri="{FF2B5EF4-FFF2-40B4-BE49-F238E27FC236}">
                <a16:creationId xmlns:a16="http://schemas.microsoft.com/office/drawing/2014/main" id="{ED371BD3-7BFD-F9EC-4C84-7C63559D6E09}"/>
              </a:ext>
            </a:extLst>
          </p:cNvPr>
          <p:cNvSpPr txBox="1">
            <a:spLocks/>
          </p:cNvSpPr>
          <p:nvPr/>
        </p:nvSpPr>
        <p:spPr>
          <a:xfrm>
            <a:off x="1848041" y="2948579"/>
            <a:ext cx="2528028" cy="35900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dirty="0"/>
              <a:t>132 domestic regions</a:t>
            </a:r>
          </a:p>
        </p:txBody>
      </p:sp>
      <p:sp>
        <p:nvSpPr>
          <p:cNvPr id="8" name="Rectangle 7">
            <a:extLst>
              <a:ext uri="{FF2B5EF4-FFF2-40B4-BE49-F238E27FC236}">
                <a16:creationId xmlns:a16="http://schemas.microsoft.com/office/drawing/2014/main" id="{CF342392-8263-ABAA-C0FB-E3F090563BDE}"/>
              </a:ext>
            </a:extLst>
          </p:cNvPr>
          <p:cNvSpPr/>
          <p:nvPr/>
        </p:nvSpPr>
        <p:spPr>
          <a:xfrm>
            <a:off x="6671319" y="333724"/>
            <a:ext cx="4774466" cy="3270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Input data</a:t>
            </a:r>
          </a:p>
        </p:txBody>
      </p:sp>
      <p:sp>
        <p:nvSpPr>
          <p:cNvPr id="11" name="Rectangle 10">
            <a:extLst>
              <a:ext uri="{FF2B5EF4-FFF2-40B4-BE49-F238E27FC236}">
                <a16:creationId xmlns:a16="http://schemas.microsoft.com/office/drawing/2014/main" id="{390386D4-9746-5605-FB9C-1CCFEE66859C}"/>
              </a:ext>
            </a:extLst>
          </p:cNvPr>
          <p:cNvSpPr/>
          <p:nvPr/>
        </p:nvSpPr>
        <p:spPr>
          <a:xfrm>
            <a:off x="6675405" y="1025383"/>
            <a:ext cx="2132771" cy="13395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Disaggregate FAF5.6.1 tons </a:t>
            </a:r>
            <a:r>
              <a:rPr lang="en-US" dirty="0"/>
              <a:t>using three methods</a:t>
            </a:r>
          </a:p>
        </p:txBody>
      </p:sp>
      <p:sp>
        <p:nvSpPr>
          <p:cNvPr id="12" name="Rectangle 11">
            <a:extLst>
              <a:ext uri="{FF2B5EF4-FFF2-40B4-BE49-F238E27FC236}">
                <a16:creationId xmlns:a16="http://schemas.microsoft.com/office/drawing/2014/main" id="{F7C8E7F0-4272-6D6C-17F3-DAE0E9C85351}"/>
              </a:ext>
            </a:extLst>
          </p:cNvPr>
          <p:cNvSpPr/>
          <p:nvPr/>
        </p:nvSpPr>
        <p:spPr>
          <a:xfrm>
            <a:off x="9154739" y="1025383"/>
            <a:ext cx="2291045" cy="13257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Construct validation targets</a:t>
            </a:r>
          </a:p>
        </p:txBody>
      </p:sp>
      <p:sp>
        <p:nvSpPr>
          <p:cNvPr id="20" name="Rectangle: Rounded Corners 19">
            <a:extLst>
              <a:ext uri="{FF2B5EF4-FFF2-40B4-BE49-F238E27FC236}">
                <a16:creationId xmlns:a16="http://schemas.microsoft.com/office/drawing/2014/main" id="{DA89F19C-78B4-28EF-02ED-2F7EDCEB3AC9}"/>
              </a:ext>
            </a:extLst>
          </p:cNvPr>
          <p:cNvSpPr/>
          <p:nvPr/>
        </p:nvSpPr>
        <p:spPr>
          <a:xfrm>
            <a:off x="6675404" y="2600010"/>
            <a:ext cx="2132771" cy="819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t>3 county-level OD estimates (</a:t>
            </a:r>
            <a:r>
              <a:rPr lang="en-US" sz="1700" i="1" dirty="0"/>
              <a:t>M1, M2, M3</a:t>
            </a:r>
            <a:r>
              <a:rPr lang="en-US" sz="1700" dirty="0"/>
              <a:t>) </a:t>
            </a:r>
          </a:p>
        </p:txBody>
      </p:sp>
      <p:sp>
        <p:nvSpPr>
          <p:cNvPr id="21" name="Rectangle 20">
            <a:extLst>
              <a:ext uri="{FF2B5EF4-FFF2-40B4-BE49-F238E27FC236}">
                <a16:creationId xmlns:a16="http://schemas.microsoft.com/office/drawing/2014/main" id="{CE46BD45-94F2-BBE2-B127-20BDE3160519}"/>
              </a:ext>
            </a:extLst>
          </p:cNvPr>
          <p:cNvSpPr/>
          <p:nvPr/>
        </p:nvSpPr>
        <p:spPr>
          <a:xfrm>
            <a:off x="6671318" y="3822125"/>
            <a:ext cx="4774466" cy="16987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Develop 1 composite estimate using OLS:</a:t>
            </a:r>
          </a:p>
          <a:p>
            <a:pPr algn="ctr"/>
            <a:r>
              <a:rPr lang="en-US" i="1" dirty="0"/>
              <a:t>Validation target </a:t>
            </a:r>
            <a:r>
              <a:rPr lang="en-US" dirty="0"/>
              <a:t>= f(</a:t>
            </a:r>
            <a:r>
              <a:rPr lang="en-US" i="1" dirty="0"/>
              <a:t>M1, M2, M3</a:t>
            </a:r>
            <a:r>
              <a:rPr lang="en-US" dirty="0"/>
              <a:t>)</a:t>
            </a:r>
          </a:p>
          <a:p>
            <a:pPr algn="ctr"/>
            <a:endParaRPr lang="en-US" sz="1050" b="1" dirty="0"/>
          </a:p>
          <a:p>
            <a:pPr algn="ctr"/>
            <a:r>
              <a:rPr lang="en-US" sz="1600" b="1" dirty="0"/>
              <a:t>Constraints</a:t>
            </a:r>
            <a:r>
              <a:rPr lang="en-US" sz="1600" dirty="0"/>
              <a:t>: Nonnegative tons; No Rail (Water) in counties with no facilities; County tons sum to FAF zone tons.</a:t>
            </a:r>
          </a:p>
        </p:txBody>
      </p:sp>
      <p:cxnSp>
        <p:nvCxnSpPr>
          <p:cNvPr id="23" name="Connector: Elbow 22">
            <a:extLst>
              <a:ext uri="{FF2B5EF4-FFF2-40B4-BE49-F238E27FC236}">
                <a16:creationId xmlns:a16="http://schemas.microsoft.com/office/drawing/2014/main" id="{0557C4A4-68B5-4BE4-1D52-9643673F3C7B}"/>
              </a:ext>
            </a:extLst>
          </p:cNvPr>
          <p:cNvCxnSpPr>
            <a:cxnSpLocks/>
            <a:stCxn id="8" idx="2"/>
            <a:endCxn id="11" idx="0"/>
          </p:cNvCxnSpPr>
          <p:nvPr/>
        </p:nvCxnSpPr>
        <p:spPr>
          <a:xfrm rot="5400000">
            <a:off x="8217858" y="184688"/>
            <a:ext cx="364629" cy="13167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48E06A1-2DBC-B740-AAD9-FB42862078BC}"/>
              </a:ext>
            </a:extLst>
          </p:cNvPr>
          <p:cNvCxnSpPr>
            <a:cxnSpLocks/>
            <a:stCxn id="8" idx="2"/>
            <a:endCxn id="12" idx="0"/>
          </p:cNvCxnSpPr>
          <p:nvPr/>
        </p:nvCxnSpPr>
        <p:spPr>
          <a:xfrm rot="16200000" flipH="1">
            <a:off x="9497093" y="222213"/>
            <a:ext cx="364629" cy="12417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30089D9-1257-F71E-B8C8-6175EBEBB6F2}"/>
              </a:ext>
            </a:extLst>
          </p:cNvPr>
          <p:cNvCxnSpPr>
            <a:cxnSpLocks/>
            <a:stCxn id="11" idx="2"/>
            <a:endCxn id="20" idx="0"/>
          </p:cNvCxnSpPr>
          <p:nvPr/>
        </p:nvCxnSpPr>
        <p:spPr>
          <a:xfrm flipH="1">
            <a:off x="7741790" y="2364948"/>
            <a:ext cx="1" cy="235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EBEAD73-F891-EE80-6D32-80367270EE01}"/>
              </a:ext>
            </a:extLst>
          </p:cNvPr>
          <p:cNvSpPr/>
          <p:nvPr/>
        </p:nvSpPr>
        <p:spPr>
          <a:xfrm>
            <a:off x="6671318" y="5761380"/>
            <a:ext cx="4774466" cy="5949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Performance analysis: </a:t>
            </a:r>
            <a:r>
              <a:rPr lang="en-US" dirty="0"/>
              <a:t>Compare composite estimates to validation targets</a:t>
            </a:r>
          </a:p>
        </p:txBody>
      </p:sp>
      <p:cxnSp>
        <p:nvCxnSpPr>
          <p:cNvPr id="36" name="Connector: Elbow 35">
            <a:extLst>
              <a:ext uri="{FF2B5EF4-FFF2-40B4-BE49-F238E27FC236}">
                <a16:creationId xmlns:a16="http://schemas.microsoft.com/office/drawing/2014/main" id="{A055F718-DC63-32E3-9C20-2807BE380397}"/>
              </a:ext>
            </a:extLst>
          </p:cNvPr>
          <p:cNvCxnSpPr>
            <a:cxnSpLocks/>
            <a:stCxn id="20" idx="2"/>
            <a:endCxn id="21" idx="0"/>
          </p:cNvCxnSpPr>
          <p:nvPr/>
        </p:nvCxnSpPr>
        <p:spPr>
          <a:xfrm rot="16200000" flipH="1">
            <a:off x="8198878" y="2962451"/>
            <a:ext cx="402585" cy="13167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8FC9297-C4C1-4AA4-50F3-B862C142DFB5}"/>
              </a:ext>
            </a:extLst>
          </p:cNvPr>
          <p:cNvCxnSpPr>
            <a:cxnSpLocks/>
            <a:stCxn id="21" idx="2"/>
            <a:endCxn id="35" idx="0"/>
          </p:cNvCxnSpPr>
          <p:nvPr/>
        </p:nvCxnSpPr>
        <p:spPr>
          <a:xfrm>
            <a:off x="9058551" y="5520924"/>
            <a:ext cx="0" cy="240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07ABA1AE-F6E8-7A80-33F1-CC41C068AC79}"/>
              </a:ext>
            </a:extLst>
          </p:cNvPr>
          <p:cNvSpPr/>
          <p:nvPr/>
        </p:nvSpPr>
        <p:spPr>
          <a:xfrm>
            <a:off x="9162358" y="2600009"/>
            <a:ext cx="2283425" cy="819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Validation targets</a:t>
            </a:r>
          </a:p>
        </p:txBody>
      </p:sp>
      <p:cxnSp>
        <p:nvCxnSpPr>
          <p:cNvPr id="83" name="Connector: Elbow 82">
            <a:extLst>
              <a:ext uri="{FF2B5EF4-FFF2-40B4-BE49-F238E27FC236}">
                <a16:creationId xmlns:a16="http://schemas.microsoft.com/office/drawing/2014/main" id="{9F21A53B-0B54-9775-FEB2-B645206A993E}"/>
              </a:ext>
            </a:extLst>
          </p:cNvPr>
          <p:cNvCxnSpPr>
            <a:cxnSpLocks/>
            <a:stCxn id="80" idx="2"/>
            <a:endCxn id="21" idx="0"/>
          </p:cNvCxnSpPr>
          <p:nvPr/>
        </p:nvCxnSpPr>
        <p:spPr>
          <a:xfrm rot="5400000">
            <a:off x="9480018" y="2998072"/>
            <a:ext cx="402586" cy="124552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CEE36EF-BF03-22D0-0238-C9810F49A864}"/>
              </a:ext>
            </a:extLst>
          </p:cNvPr>
          <p:cNvCxnSpPr>
            <a:cxnSpLocks/>
            <a:stCxn id="12" idx="2"/>
            <a:endCxn id="80" idx="0"/>
          </p:cNvCxnSpPr>
          <p:nvPr/>
        </p:nvCxnSpPr>
        <p:spPr>
          <a:xfrm>
            <a:off x="10300262" y="2351147"/>
            <a:ext cx="3809" cy="24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5BAAE2-22E1-449E-C191-681BC47847FE}"/>
              </a:ext>
            </a:extLst>
          </p:cNvPr>
          <p:cNvSpPr txBox="1"/>
          <p:nvPr/>
        </p:nvSpPr>
        <p:spPr>
          <a:xfrm>
            <a:off x="2970079" y="6489171"/>
            <a:ext cx="3420039" cy="369332"/>
          </a:xfrm>
          <a:prstGeom prst="rect">
            <a:avLst/>
          </a:prstGeom>
          <a:noFill/>
        </p:spPr>
        <p:txBody>
          <a:bodyPr wrap="none" rtlCol="0">
            <a:spAutoFit/>
          </a:bodyPr>
          <a:lstStyle/>
          <a:p>
            <a:r>
              <a:rPr lang="en-US" b="1" dirty="0">
                <a:hlinkClick r:id="rId3"/>
              </a:rPr>
              <a:t>https://www.bts.gov/faf/county</a:t>
            </a:r>
            <a:r>
              <a:rPr lang="en-US" b="1" dirty="0"/>
              <a:t> </a:t>
            </a:r>
          </a:p>
        </p:txBody>
      </p:sp>
    </p:spTree>
    <p:extLst>
      <p:ext uri="{BB962C8B-B14F-4D97-AF65-F5344CB8AC3E}">
        <p14:creationId xmlns:p14="http://schemas.microsoft.com/office/powerpoint/2010/main" val="151110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DFB7F96-B0DF-9A5E-29BB-F985F10C9902}"/>
              </a:ext>
            </a:extLst>
          </p:cNvPr>
          <p:cNvSpPr/>
          <p:nvPr/>
        </p:nvSpPr>
        <p:spPr>
          <a:xfrm>
            <a:off x="571500" y="1144051"/>
            <a:ext cx="11296846" cy="46341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chemeClr val="tx1"/>
              </a:solidFill>
            </a:endParaRPr>
          </a:p>
        </p:txBody>
      </p:sp>
      <p:sp>
        <p:nvSpPr>
          <p:cNvPr id="28" name="Rectangle 27">
            <a:extLst>
              <a:ext uri="{FF2B5EF4-FFF2-40B4-BE49-F238E27FC236}">
                <a16:creationId xmlns:a16="http://schemas.microsoft.com/office/drawing/2014/main" id="{12C6944B-71A6-6290-D9C2-07635C98A42B}"/>
              </a:ext>
            </a:extLst>
          </p:cNvPr>
          <p:cNvSpPr/>
          <p:nvPr/>
        </p:nvSpPr>
        <p:spPr>
          <a:xfrm>
            <a:off x="139133" y="1062796"/>
            <a:ext cx="11658600" cy="179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AB5666B7-D083-E676-974A-68D96AF51310}"/>
              </a:ext>
            </a:extLst>
          </p:cNvPr>
          <p:cNvSpPr/>
          <p:nvPr/>
        </p:nvSpPr>
        <p:spPr>
          <a:xfrm>
            <a:off x="8216451" y="1086168"/>
            <a:ext cx="3430032" cy="522498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D086383-4BC1-3636-5F2D-E71ADF407F89}"/>
              </a:ext>
            </a:extLst>
          </p:cNvPr>
          <p:cNvSpPr/>
          <p:nvPr/>
        </p:nvSpPr>
        <p:spPr>
          <a:xfrm>
            <a:off x="310625" y="1073059"/>
            <a:ext cx="3429000" cy="5238091"/>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2" name="Picture 2" descr="National level shipment modeling">
            <a:extLst>
              <a:ext uri="{FF2B5EF4-FFF2-40B4-BE49-F238E27FC236}">
                <a16:creationId xmlns:a16="http://schemas.microsoft.com/office/drawing/2014/main" id="{DE8AE5E8-71EA-4E9E-AE48-D5BEFC9315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9481" y="2085592"/>
            <a:ext cx="1476798" cy="94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File:Factory icon.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082" y="2293397"/>
            <a:ext cx="322047" cy="201276"/>
          </a:xfrm>
          <a:prstGeom prst="rect">
            <a:avLst/>
          </a:prstGeom>
        </p:spPr>
      </p:pic>
      <p:pic>
        <p:nvPicPr>
          <p:cNvPr id="32" name="Picture 31" descr="File:Factory icon.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1949" y="2375257"/>
            <a:ext cx="322047" cy="201276"/>
          </a:xfrm>
          <a:prstGeom prst="rect">
            <a:avLst/>
          </a:prstGeom>
        </p:spPr>
      </p:pic>
      <p:sp>
        <p:nvSpPr>
          <p:cNvPr id="74" name="TextBox 73"/>
          <p:cNvSpPr txBox="1"/>
          <p:nvPr/>
        </p:nvSpPr>
        <p:spPr>
          <a:xfrm>
            <a:off x="1241751" y="2784338"/>
            <a:ext cx="1148263" cy="276999"/>
          </a:xfrm>
          <a:prstGeom prst="rect">
            <a:avLst/>
          </a:prstGeom>
          <a:noFill/>
        </p:spPr>
        <p:txBody>
          <a:bodyPr wrap="none" rtlCol="0">
            <a:spAutoFit/>
          </a:bodyPr>
          <a:lstStyle/>
          <a:p>
            <a:r>
              <a:rPr lang="en-US" sz="1200" b="1" dirty="0">
                <a:solidFill>
                  <a:srgbClr val="000000"/>
                </a:solidFill>
              </a:rPr>
              <a:t>Establishments</a:t>
            </a:r>
          </a:p>
        </p:txBody>
      </p:sp>
      <p:sp>
        <p:nvSpPr>
          <p:cNvPr id="2" name="Right Arrow 86">
            <a:extLst>
              <a:ext uri="{FF2B5EF4-FFF2-40B4-BE49-F238E27FC236}">
                <a16:creationId xmlns:a16="http://schemas.microsoft.com/office/drawing/2014/main" id="{96F2A481-8BBE-CE6F-72EE-1EE7D9700D06}"/>
              </a:ext>
            </a:extLst>
          </p:cNvPr>
          <p:cNvSpPr/>
          <p:nvPr/>
        </p:nvSpPr>
        <p:spPr>
          <a:xfrm rot="5400000">
            <a:off x="1717146" y="3105983"/>
            <a:ext cx="287465" cy="181754"/>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29014621-3D0A-3044-2490-1F7E2A10F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26026" y="3484438"/>
            <a:ext cx="295921" cy="282182"/>
          </a:xfrm>
          <a:prstGeom prst="rect">
            <a:avLst/>
          </a:prstGeom>
        </p:spPr>
      </p:pic>
      <p:pic>
        <p:nvPicPr>
          <p:cNvPr id="18" name="Graphic 17">
            <a:extLst>
              <a:ext uri="{FF2B5EF4-FFF2-40B4-BE49-F238E27FC236}">
                <a16:creationId xmlns:a16="http://schemas.microsoft.com/office/drawing/2014/main" id="{3FCDA4ED-1ACD-87DE-5071-F7407E6C6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13116" y="3727847"/>
            <a:ext cx="233037" cy="318859"/>
          </a:xfrm>
          <a:prstGeom prst="rect">
            <a:avLst/>
          </a:prstGeom>
        </p:spPr>
      </p:pic>
      <p:pic>
        <p:nvPicPr>
          <p:cNvPr id="19" name="Graphic 18">
            <a:extLst>
              <a:ext uri="{FF2B5EF4-FFF2-40B4-BE49-F238E27FC236}">
                <a16:creationId xmlns:a16="http://schemas.microsoft.com/office/drawing/2014/main" id="{F32BD617-3707-26ED-D0AC-5D449FE391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06128" y="3840337"/>
            <a:ext cx="307285" cy="137033"/>
          </a:xfrm>
          <a:prstGeom prst="rect">
            <a:avLst/>
          </a:prstGeom>
        </p:spPr>
      </p:pic>
      <p:pic>
        <p:nvPicPr>
          <p:cNvPr id="26" name="Graphic 25">
            <a:extLst>
              <a:ext uri="{FF2B5EF4-FFF2-40B4-BE49-F238E27FC236}">
                <a16:creationId xmlns:a16="http://schemas.microsoft.com/office/drawing/2014/main" id="{4CC955B6-87BC-DCC9-EAD2-4FC087551A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08522" y="3461867"/>
            <a:ext cx="242223" cy="235253"/>
          </a:xfrm>
          <a:prstGeom prst="rect">
            <a:avLst/>
          </a:prstGeom>
        </p:spPr>
      </p:pic>
      <p:sp>
        <p:nvSpPr>
          <p:cNvPr id="81" name="TextBox 80"/>
          <p:cNvSpPr txBox="1"/>
          <p:nvPr/>
        </p:nvSpPr>
        <p:spPr>
          <a:xfrm>
            <a:off x="306980" y="1072877"/>
            <a:ext cx="3429000" cy="338554"/>
          </a:xfrm>
          <a:prstGeom prst="rect">
            <a:avLst/>
          </a:prstGeom>
          <a:noFill/>
          <a:ln>
            <a:solidFill>
              <a:schemeClr val="tx1"/>
            </a:solidFill>
          </a:ln>
        </p:spPr>
        <p:txBody>
          <a:bodyPr wrap="square" rtlCol="0">
            <a:spAutoFit/>
          </a:bodyPr>
          <a:lstStyle/>
          <a:p>
            <a:pPr algn="ctr"/>
            <a:r>
              <a:rPr lang="en-US" sz="1600" b="1" i="1" dirty="0"/>
              <a:t>FREIGHT TRANSPORTATION DEMAND</a:t>
            </a:r>
            <a:endParaRPr lang="en-US" sz="1600" dirty="0">
              <a:solidFill>
                <a:srgbClr val="000000"/>
              </a:solidFill>
            </a:endParaRPr>
          </a:p>
        </p:txBody>
      </p:sp>
      <p:pic>
        <p:nvPicPr>
          <p:cNvPr id="27" name="Picture 26">
            <a:extLst>
              <a:ext uri="{FF2B5EF4-FFF2-40B4-BE49-F238E27FC236}">
                <a16:creationId xmlns:a16="http://schemas.microsoft.com/office/drawing/2014/main" id="{08878E55-C12A-F59D-98CC-AF8F54CE139B}"/>
              </a:ext>
            </a:extLst>
          </p:cNvPr>
          <p:cNvPicPr>
            <a:picLocks noChangeAspect="1"/>
          </p:cNvPicPr>
          <p:nvPr/>
        </p:nvPicPr>
        <p:blipFill>
          <a:blip r:embed="rId13"/>
          <a:stretch>
            <a:fillRect/>
          </a:stretch>
        </p:blipFill>
        <p:spPr>
          <a:xfrm>
            <a:off x="370306" y="4634083"/>
            <a:ext cx="3197046" cy="1119535"/>
          </a:xfrm>
          <a:prstGeom prst="rect">
            <a:avLst/>
          </a:prstGeom>
        </p:spPr>
      </p:pic>
      <p:graphicFrame>
        <p:nvGraphicFramePr>
          <p:cNvPr id="115" name="Table 17">
            <a:extLst>
              <a:ext uri="{FF2B5EF4-FFF2-40B4-BE49-F238E27FC236}">
                <a16:creationId xmlns:a16="http://schemas.microsoft.com/office/drawing/2014/main" id="{F6013FE4-D099-4B97-A378-E47CE97BFBDE}"/>
              </a:ext>
            </a:extLst>
          </p:cNvPr>
          <p:cNvGraphicFramePr>
            <a:graphicFrameLocks noGrp="1"/>
          </p:cNvGraphicFramePr>
          <p:nvPr/>
        </p:nvGraphicFramePr>
        <p:xfrm>
          <a:off x="8829483" y="4871531"/>
          <a:ext cx="725436" cy="228600"/>
        </p:xfrm>
        <a:graphic>
          <a:graphicData uri="http://schemas.openxmlformats.org/drawingml/2006/table">
            <a:tbl>
              <a:tblPr firstRow="1" bandRow="1">
                <a:tableStyleId>{2D5ABB26-0587-4C30-8999-92F81FD0307C}</a:tableStyleId>
              </a:tblPr>
              <a:tblGrid>
                <a:gridCol w="271479">
                  <a:extLst>
                    <a:ext uri="{9D8B030D-6E8A-4147-A177-3AD203B41FA5}">
                      <a16:colId xmlns:a16="http://schemas.microsoft.com/office/drawing/2014/main" val="3943379615"/>
                    </a:ext>
                  </a:extLst>
                </a:gridCol>
                <a:gridCol w="212145">
                  <a:extLst>
                    <a:ext uri="{9D8B030D-6E8A-4147-A177-3AD203B41FA5}">
                      <a16:colId xmlns:a16="http://schemas.microsoft.com/office/drawing/2014/main" val="2669751742"/>
                    </a:ext>
                  </a:extLst>
                </a:gridCol>
                <a:gridCol w="241812">
                  <a:extLst>
                    <a:ext uri="{9D8B030D-6E8A-4147-A177-3AD203B41FA5}">
                      <a16:colId xmlns:a16="http://schemas.microsoft.com/office/drawing/2014/main" val="3493589380"/>
                    </a:ext>
                  </a:extLst>
                </a:gridCol>
              </a:tblGrid>
              <a:tr h="222515">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9952152"/>
                  </a:ext>
                </a:extLst>
              </a:tr>
            </a:tbl>
          </a:graphicData>
        </a:graphic>
      </p:graphicFrame>
      <p:cxnSp>
        <p:nvCxnSpPr>
          <p:cNvPr id="117" name="Straight Arrow Connector 116">
            <a:extLst>
              <a:ext uri="{FF2B5EF4-FFF2-40B4-BE49-F238E27FC236}">
                <a16:creationId xmlns:a16="http://schemas.microsoft.com/office/drawing/2014/main" id="{FD394D91-FBCE-9324-9F97-17F419681786}"/>
              </a:ext>
            </a:extLst>
          </p:cNvPr>
          <p:cNvCxnSpPr>
            <a:cxnSpLocks/>
          </p:cNvCxnSpPr>
          <p:nvPr/>
        </p:nvCxnSpPr>
        <p:spPr>
          <a:xfrm>
            <a:off x="8748734" y="5431920"/>
            <a:ext cx="73152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B2C4CA41-7784-4E8E-900F-B68978020715}"/>
              </a:ext>
            </a:extLst>
          </p:cNvPr>
          <p:cNvCxnSpPr>
            <a:cxnSpLocks/>
          </p:cNvCxnSpPr>
          <p:nvPr/>
        </p:nvCxnSpPr>
        <p:spPr>
          <a:xfrm>
            <a:off x="8816992" y="4864462"/>
            <a:ext cx="549116" cy="75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4954A761-1541-F961-9EEC-9B51A0010C62}"/>
              </a:ext>
            </a:extLst>
          </p:cNvPr>
          <p:cNvCxnSpPr>
            <a:cxnSpLocks/>
          </p:cNvCxnSpPr>
          <p:nvPr/>
        </p:nvCxnSpPr>
        <p:spPr>
          <a:xfrm>
            <a:off x="9332403" y="4893744"/>
            <a:ext cx="0" cy="22622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36063A0C-E0A8-B11E-D9D4-109ADD8A4ECA}"/>
              </a:ext>
            </a:extLst>
          </p:cNvPr>
          <p:cNvCxnSpPr>
            <a:cxnSpLocks/>
          </p:cNvCxnSpPr>
          <p:nvPr/>
        </p:nvCxnSpPr>
        <p:spPr>
          <a:xfrm>
            <a:off x="9338514" y="5087139"/>
            <a:ext cx="20858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71" name="Group 70">
            <a:extLst>
              <a:ext uri="{FF2B5EF4-FFF2-40B4-BE49-F238E27FC236}">
                <a16:creationId xmlns:a16="http://schemas.microsoft.com/office/drawing/2014/main" id="{121A6906-4778-E8A1-97CB-27C51CC4895E}"/>
              </a:ext>
            </a:extLst>
          </p:cNvPr>
          <p:cNvGrpSpPr/>
          <p:nvPr/>
        </p:nvGrpSpPr>
        <p:grpSpPr>
          <a:xfrm>
            <a:off x="8659352" y="5278287"/>
            <a:ext cx="731519" cy="274320"/>
            <a:chOff x="8639896" y="5278287"/>
            <a:chExt cx="731519" cy="274320"/>
          </a:xfrm>
        </p:grpSpPr>
        <p:grpSp>
          <p:nvGrpSpPr>
            <p:cNvPr id="124" name="Group 123">
              <a:extLst>
                <a:ext uri="{FF2B5EF4-FFF2-40B4-BE49-F238E27FC236}">
                  <a16:creationId xmlns:a16="http://schemas.microsoft.com/office/drawing/2014/main" id="{D1A484C3-1B05-534F-7B82-2391145B3239}"/>
                </a:ext>
              </a:extLst>
            </p:cNvPr>
            <p:cNvGrpSpPr/>
            <p:nvPr/>
          </p:nvGrpSpPr>
          <p:grpSpPr>
            <a:xfrm rot="16200000">
              <a:off x="8867295" y="5050888"/>
              <a:ext cx="274320" cy="729117"/>
              <a:chOff x="7437783" y="2305201"/>
              <a:chExt cx="311426" cy="1005840"/>
            </a:xfrm>
          </p:grpSpPr>
          <p:cxnSp>
            <p:nvCxnSpPr>
              <p:cNvPr id="126" name="Straight Connector 125">
                <a:extLst>
                  <a:ext uri="{FF2B5EF4-FFF2-40B4-BE49-F238E27FC236}">
                    <a16:creationId xmlns:a16="http://schemas.microsoft.com/office/drawing/2014/main" id="{CC970718-9ECD-FB06-B3CF-4EBAB94BD243}"/>
                  </a:ext>
                </a:extLst>
              </p:cNvPr>
              <p:cNvCxnSpPr>
                <a:cxnSpLocks/>
              </p:cNvCxnSpPr>
              <p:nvPr/>
            </p:nvCxnSpPr>
            <p:spPr>
              <a:xfrm>
                <a:off x="7523923" y="2305201"/>
                <a:ext cx="0" cy="1005840"/>
              </a:xfrm>
              <a:prstGeom prst="line">
                <a:avLst/>
              </a:prstGeom>
              <a:ln w="28575">
                <a:solidFill>
                  <a:schemeClr val="dk1">
                    <a:alpha val="31000"/>
                  </a:schemeClr>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BE56519A-1920-5C89-CD61-22A77D0A7583}"/>
                  </a:ext>
                </a:extLst>
              </p:cNvPr>
              <p:cNvCxnSpPr>
                <a:cxnSpLocks/>
              </p:cNvCxnSpPr>
              <p:nvPr/>
            </p:nvCxnSpPr>
            <p:spPr>
              <a:xfrm>
                <a:off x="7437783" y="2472850"/>
                <a:ext cx="311426" cy="0"/>
              </a:xfrm>
              <a:prstGeom prst="line">
                <a:avLst/>
              </a:prstGeom>
              <a:ln w="28575">
                <a:solidFill>
                  <a:schemeClr val="dk1">
                    <a:alpha val="31000"/>
                  </a:schemeClr>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4906A4AD-6651-5684-9909-E9D74D79EE7E}"/>
                  </a:ext>
                </a:extLst>
              </p:cNvPr>
              <p:cNvCxnSpPr>
                <a:cxnSpLocks/>
              </p:cNvCxnSpPr>
              <p:nvPr/>
            </p:nvCxnSpPr>
            <p:spPr>
              <a:xfrm>
                <a:off x="7437783" y="2625250"/>
                <a:ext cx="311426" cy="0"/>
              </a:xfrm>
              <a:prstGeom prst="line">
                <a:avLst/>
              </a:prstGeom>
              <a:ln w="28575">
                <a:solidFill>
                  <a:schemeClr val="dk1">
                    <a:alpha val="31000"/>
                  </a:schemeClr>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1FF34372-BD3A-00B5-E57D-123C23AC9ED5}"/>
                  </a:ext>
                </a:extLst>
              </p:cNvPr>
              <p:cNvCxnSpPr>
                <a:cxnSpLocks/>
              </p:cNvCxnSpPr>
              <p:nvPr/>
            </p:nvCxnSpPr>
            <p:spPr>
              <a:xfrm>
                <a:off x="7437783" y="2767710"/>
                <a:ext cx="311426" cy="0"/>
              </a:xfrm>
              <a:prstGeom prst="line">
                <a:avLst/>
              </a:prstGeom>
              <a:ln w="28575">
                <a:solidFill>
                  <a:schemeClr val="dk1">
                    <a:alpha val="31000"/>
                  </a:schemeClr>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A91F819-EAE6-A459-C433-9E203E9940C1}"/>
                  </a:ext>
                </a:extLst>
              </p:cNvPr>
              <p:cNvCxnSpPr>
                <a:cxnSpLocks/>
              </p:cNvCxnSpPr>
              <p:nvPr/>
            </p:nvCxnSpPr>
            <p:spPr>
              <a:xfrm>
                <a:off x="7437783" y="2916081"/>
                <a:ext cx="311426" cy="0"/>
              </a:xfrm>
              <a:prstGeom prst="line">
                <a:avLst/>
              </a:prstGeom>
              <a:ln w="28575">
                <a:solidFill>
                  <a:schemeClr val="dk1">
                    <a:alpha val="31000"/>
                  </a:schemeClr>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E076DAF0-1296-0F91-6733-6DABCF55B339}"/>
                  </a:ext>
                </a:extLst>
              </p:cNvPr>
              <p:cNvCxnSpPr>
                <a:cxnSpLocks/>
              </p:cNvCxnSpPr>
              <p:nvPr/>
            </p:nvCxnSpPr>
            <p:spPr>
              <a:xfrm>
                <a:off x="7437783" y="3047123"/>
                <a:ext cx="311426" cy="0"/>
              </a:xfrm>
              <a:prstGeom prst="line">
                <a:avLst/>
              </a:prstGeom>
              <a:ln w="28575">
                <a:solidFill>
                  <a:schemeClr val="dk1">
                    <a:alpha val="31000"/>
                  </a:schemeClr>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CBC74A32-1977-6B2F-B1CE-59B511769ADC}"/>
                  </a:ext>
                </a:extLst>
              </p:cNvPr>
              <p:cNvCxnSpPr>
                <a:cxnSpLocks/>
              </p:cNvCxnSpPr>
              <p:nvPr/>
            </p:nvCxnSpPr>
            <p:spPr>
              <a:xfrm>
                <a:off x="7437783" y="3169198"/>
                <a:ext cx="311426" cy="0"/>
              </a:xfrm>
              <a:prstGeom prst="line">
                <a:avLst/>
              </a:prstGeom>
              <a:ln w="28575">
                <a:solidFill>
                  <a:schemeClr val="dk1">
                    <a:alpha val="31000"/>
                  </a:schemeClr>
                </a:solidFill>
              </a:ln>
            </p:spPr>
            <p:style>
              <a:lnRef idx="1">
                <a:schemeClr val="dk1"/>
              </a:lnRef>
              <a:fillRef idx="0">
                <a:schemeClr val="dk1"/>
              </a:fillRef>
              <a:effectRef idx="0">
                <a:schemeClr val="dk1"/>
              </a:effectRef>
              <a:fontRef idx="minor">
                <a:schemeClr val="tx1"/>
              </a:fontRef>
            </p:style>
          </p:cxnSp>
        </p:grpSp>
        <p:cxnSp>
          <p:nvCxnSpPr>
            <p:cNvPr id="125" name="Straight Connector 124">
              <a:extLst>
                <a:ext uri="{FF2B5EF4-FFF2-40B4-BE49-F238E27FC236}">
                  <a16:creationId xmlns:a16="http://schemas.microsoft.com/office/drawing/2014/main" id="{46913A63-4C8C-AD3F-09D4-4AD0CFB89C28}"/>
                </a:ext>
              </a:extLst>
            </p:cNvPr>
            <p:cNvCxnSpPr>
              <a:cxnSpLocks/>
            </p:cNvCxnSpPr>
            <p:nvPr/>
          </p:nvCxnSpPr>
          <p:spPr>
            <a:xfrm rot="16200000">
              <a:off x="9006857" y="5004195"/>
              <a:ext cx="0" cy="729117"/>
            </a:xfrm>
            <a:prstGeom prst="line">
              <a:avLst/>
            </a:prstGeom>
            <a:ln w="28575">
              <a:solidFill>
                <a:schemeClr val="dk1">
                  <a:alpha val="31000"/>
                </a:schemeClr>
              </a:solidFill>
            </a:ln>
          </p:spPr>
          <p:style>
            <a:lnRef idx="1">
              <a:schemeClr val="dk1"/>
            </a:lnRef>
            <a:fillRef idx="0">
              <a:schemeClr val="dk1"/>
            </a:fillRef>
            <a:effectRef idx="0">
              <a:schemeClr val="dk1"/>
            </a:effectRef>
            <a:fontRef idx="minor">
              <a:schemeClr val="tx1"/>
            </a:fontRef>
          </p:style>
        </p:cxnSp>
      </p:grpSp>
      <p:pic>
        <p:nvPicPr>
          <p:cNvPr id="137" name="Picture 136" descr="A picture containing drawing&#10;&#10;Description automatically generated">
            <a:extLst>
              <a:ext uri="{FF2B5EF4-FFF2-40B4-BE49-F238E27FC236}">
                <a16:creationId xmlns:a16="http://schemas.microsoft.com/office/drawing/2014/main" id="{C0235D13-ED86-CEED-9397-EFC6E1D6DAF4}"/>
              </a:ext>
            </a:extLst>
          </p:cNvPr>
          <p:cNvPicPr>
            <a:picLocks noChangeAspect="1"/>
          </p:cNvPicPr>
          <p:nvPr/>
        </p:nvPicPr>
        <p:blipFill>
          <a:blip r:embed="rId14" cstate="screen">
            <a:biLevel thresh="75000"/>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flipH="1">
            <a:off x="8298616" y="4820871"/>
            <a:ext cx="478439" cy="283697"/>
          </a:xfrm>
          <a:prstGeom prst="rect">
            <a:avLst/>
          </a:prstGeom>
        </p:spPr>
      </p:pic>
      <p:sp>
        <p:nvSpPr>
          <p:cNvPr id="141" name="Freeform: Shape 140">
            <a:extLst>
              <a:ext uri="{FF2B5EF4-FFF2-40B4-BE49-F238E27FC236}">
                <a16:creationId xmlns:a16="http://schemas.microsoft.com/office/drawing/2014/main" id="{D5ADED25-7826-0EA2-1EB6-9425C10744EF}"/>
              </a:ext>
            </a:extLst>
          </p:cNvPr>
          <p:cNvSpPr/>
          <p:nvPr/>
        </p:nvSpPr>
        <p:spPr>
          <a:xfrm flipH="1" flipV="1">
            <a:off x="8334020" y="5310237"/>
            <a:ext cx="275573" cy="214315"/>
          </a:xfrm>
          <a:custGeom>
            <a:avLst/>
            <a:gdLst>
              <a:gd name="connsiteX0" fmla="*/ 210376 w 473948"/>
              <a:gd name="connsiteY0" fmla="*/ 335265 h 355554"/>
              <a:gd name="connsiteX1" fmla="*/ 210376 w 473948"/>
              <a:gd name="connsiteY1" fmla="*/ 320011 h 355554"/>
              <a:gd name="connsiteX2" fmla="*/ 219822 w 473948"/>
              <a:gd name="connsiteY2" fmla="*/ 320011 h 355554"/>
              <a:gd name="connsiteX3" fmla="*/ 229267 w 473948"/>
              <a:gd name="connsiteY3" fmla="*/ 320011 h 355554"/>
              <a:gd name="connsiteX4" fmla="*/ 229267 w 473948"/>
              <a:gd name="connsiteY4" fmla="*/ 273933 h 355554"/>
              <a:gd name="connsiteX5" fmla="*/ 229267 w 473948"/>
              <a:gd name="connsiteY5" fmla="*/ 227854 h 355554"/>
              <a:gd name="connsiteX6" fmla="*/ 160370 w 473948"/>
              <a:gd name="connsiteY6" fmla="*/ 227854 h 355554"/>
              <a:gd name="connsiteX7" fmla="*/ 91472 w 473948"/>
              <a:gd name="connsiteY7" fmla="*/ 227854 h 355554"/>
              <a:gd name="connsiteX8" fmla="*/ 91472 w 473948"/>
              <a:gd name="connsiteY8" fmla="*/ 245300 h 355554"/>
              <a:gd name="connsiteX9" fmla="*/ 91472 w 473948"/>
              <a:gd name="connsiteY9" fmla="*/ 262747 h 355554"/>
              <a:gd name="connsiteX10" fmla="*/ 93435 w 473948"/>
              <a:gd name="connsiteY10" fmla="*/ 263700 h 355554"/>
              <a:gd name="connsiteX11" fmla="*/ 100362 w 473948"/>
              <a:gd name="connsiteY11" fmla="*/ 270183 h 355554"/>
              <a:gd name="connsiteX12" fmla="*/ 102140 w 473948"/>
              <a:gd name="connsiteY12" fmla="*/ 283403 h 355554"/>
              <a:gd name="connsiteX13" fmla="*/ 101362 w 473948"/>
              <a:gd name="connsiteY13" fmla="*/ 290680 h 355554"/>
              <a:gd name="connsiteX14" fmla="*/ 75026 w 473948"/>
              <a:gd name="connsiteY14" fmla="*/ 291347 h 355554"/>
              <a:gd name="connsiteX15" fmla="*/ 48393 w 473948"/>
              <a:gd name="connsiteY15" fmla="*/ 290743 h 355554"/>
              <a:gd name="connsiteX16" fmla="*/ 47393 w 473948"/>
              <a:gd name="connsiteY16" fmla="*/ 290108 h 355554"/>
              <a:gd name="connsiteX17" fmla="*/ 47393 w 473948"/>
              <a:gd name="connsiteY17" fmla="*/ 282703 h 355554"/>
              <a:gd name="connsiteX18" fmla="*/ 47763 w 473948"/>
              <a:gd name="connsiteY18" fmla="*/ 273583 h 355554"/>
              <a:gd name="connsiteX19" fmla="*/ 56764 w 473948"/>
              <a:gd name="connsiteY19" fmla="*/ 263350 h 355554"/>
              <a:gd name="connsiteX20" fmla="*/ 58876 w 473948"/>
              <a:gd name="connsiteY20" fmla="*/ 262461 h 355554"/>
              <a:gd name="connsiteX21" fmla="*/ 58876 w 473948"/>
              <a:gd name="connsiteY21" fmla="*/ 245205 h 355554"/>
              <a:gd name="connsiteX22" fmla="*/ 58876 w 473948"/>
              <a:gd name="connsiteY22" fmla="*/ 227917 h 355554"/>
              <a:gd name="connsiteX23" fmla="*/ 49911 w 473948"/>
              <a:gd name="connsiteY23" fmla="*/ 227759 h 355554"/>
              <a:gd name="connsiteX24" fmla="*/ 32761 w 473948"/>
              <a:gd name="connsiteY24" fmla="*/ 225153 h 355554"/>
              <a:gd name="connsiteX25" fmla="*/ 17796 w 473948"/>
              <a:gd name="connsiteY25" fmla="*/ 210344 h 355554"/>
              <a:gd name="connsiteX26" fmla="*/ 17167 w 473948"/>
              <a:gd name="connsiteY26" fmla="*/ 208151 h 355554"/>
              <a:gd name="connsiteX27" fmla="*/ 15981 w 473948"/>
              <a:gd name="connsiteY27" fmla="*/ 209581 h 355554"/>
              <a:gd name="connsiteX28" fmla="*/ 3683 w 473948"/>
              <a:gd name="connsiteY28" fmla="*/ 213236 h 355554"/>
              <a:gd name="connsiteX29" fmla="*/ -1132 w 473948"/>
              <a:gd name="connsiteY29" fmla="*/ 210122 h 355554"/>
              <a:gd name="connsiteX30" fmla="*/ -2354 w 473948"/>
              <a:gd name="connsiteY30" fmla="*/ 207357 h 355554"/>
              <a:gd name="connsiteX31" fmla="*/ -4651 w 473948"/>
              <a:gd name="connsiteY31" fmla="*/ 204846 h 355554"/>
              <a:gd name="connsiteX32" fmla="*/ -5762 w 473948"/>
              <a:gd name="connsiteY32" fmla="*/ 202940 h 355554"/>
              <a:gd name="connsiteX33" fmla="*/ -5762 w 473948"/>
              <a:gd name="connsiteY33" fmla="*/ 195281 h 355554"/>
              <a:gd name="connsiteX34" fmla="*/ -5762 w 473948"/>
              <a:gd name="connsiteY34" fmla="*/ 187623 h 355554"/>
              <a:gd name="connsiteX35" fmla="*/ -4651 w 473948"/>
              <a:gd name="connsiteY35" fmla="*/ 185716 h 355554"/>
              <a:gd name="connsiteX36" fmla="*/ -2354 w 473948"/>
              <a:gd name="connsiteY36" fmla="*/ 183205 h 355554"/>
              <a:gd name="connsiteX37" fmla="*/ -1132 w 473948"/>
              <a:gd name="connsiteY37" fmla="*/ 181044 h 355554"/>
              <a:gd name="connsiteX38" fmla="*/ 4721 w 473948"/>
              <a:gd name="connsiteY38" fmla="*/ 178280 h 355554"/>
              <a:gd name="connsiteX39" fmla="*/ 14907 w 473948"/>
              <a:gd name="connsiteY39" fmla="*/ 180854 h 355554"/>
              <a:gd name="connsiteX40" fmla="*/ 17018 w 473948"/>
              <a:gd name="connsiteY40" fmla="*/ 182697 h 355554"/>
              <a:gd name="connsiteX41" fmla="*/ 17018 w 473948"/>
              <a:gd name="connsiteY41" fmla="*/ 147677 h 355554"/>
              <a:gd name="connsiteX42" fmla="*/ 17944 w 473948"/>
              <a:gd name="connsiteY42" fmla="*/ 108335 h 355554"/>
              <a:gd name="connsiteX43" fmla="*/ 6869 w 473948"/>
              <a:gd name="connsiteY43" fmla="*/ 107732 h 355554"/>
              <a:gd name="connsiteX44" fmla="*/ -4466 w 473948"/>
              <a:gd name="connsiteY44" fmla="*/ 107732 h 355554"/>
              <a:gd name="connsiteX45" fmla="*/ -4466 w 473948"/>
              <a:gd name="connsiteY45" fmla="*/ 88824 h 355554"/>
              <a:gd name="connsiteX46" fmla="*/ -4466 w 473948"/>
              <a:gd name="connsiteY46" fmla="*/ 69915 h 355554"/>
              <a:gd name="connsiteX47" fmla="*/ 18833 w 473948"/>
              <a:gd name="connsiteY47" fmla="*/ 69915 h 355554"/>
              <a:gd name="connsiteX48" fmla="*/ 42133 w 473948"/>
              <a:gd name="connsiteY48" fmla="*/ 69915 h 355554"/>
              <a:gd name="connsiteX49" fmla="*/ 40466 w 473948"/>
              <a:gd name="connsiteY49" fmla="*/ 67786 h 355554"/>
              <a:gd name="connsiteX50" fmla="*/ 32502 w 473948"/>
              <a:gd name="connsiteY50" fmla="*/ 51452 h 355554"/>
              <a:gd name="connsiteX51" fmla="*/ 31650 w 473948"/>
              <a:gd name="connsiteY51" fmla="*/ 41950 h 355554"/>
              <a:gd name="connsiteX52" fmla="*/ 32502 w 473948"/>
              <a:gd name="connsiteY52" fmla="*/ 32449 h 355554"/>
              <a:gd name="connsiteX53" fmla="*/ 47207 w 473948"/>
              <a:gd name="connsiteY53" fmla="*/ 9060 h 355554"/>
              <a:gd name="connsiteX54" fmla="*/ 116735 w 473948"/>
              <a:gd name="connsiteY54" fmla="*/ 2927 h 355554"/>
              <a:gd name="connsiteX55" fmla="*/ 131551 w 473948"/>
              <a:gd name="connsiteY55" fmla="*/ 15574 h 355554"/>
              <a:gd name="connsiteX56" fmla="*/ 139738 w 473948"/>
              <a:gd name="connsiteY56" fmla="*/ 31845 h 355554"/>
              <a:gd name="connsiteX57" fmla="*/ 140219 w 473948"/>
              <a:gd name="connsiteY57" fmla="*/ 33847 h 355554"/>
              <a:gd name="connsiteX58" fmla="*/ 160407 w 473948"/>
              <a:gd name="connsiteY58" fmla="*/ 33942 h 355554"/>
              <a:gd name="connsiteX59" fmla="*/ 180558 w 473948"/>
              <a:gd name="connsiteY59" fmla="*/ 34006 h 355554"/>
              <a:gd name="connsiteX60" fmla="*/ 181002 w 473948"/>
              <a:gd name="connsiteY60" fmla="*/ 32036 h 355554"/>
              <a:gd name="connsiteX61" fmla="*/ 194930 w 473948"/>
              <a:gd name="connsiteY61" fmla="*/ 9632 h 355554"/>
              <a:gd name="connsiteX62" fmla="*/ 224008 w 473948"/>
              <a:gd name="connsiteY62" fmla="*/ -4192 h 355554"/>
              <a:gd name="connsiteX63" fmla="*/ 234639 w 473948"/>
              <a:gd name="connsiteY63" fmla="*/ -4891 h 355554"/>
              <a:gd name="connsiteX64" fmla="*/ 252419 w 473948"/>
              <a:gd name="connsiteY64" fmla="*/ -2476 h 355554"/>
              <a:gd name="connsiteX65" fmla="*/ 288164 w 473948"/>
              <a:gd name="connsiteY65" fmla="*/ 32036 h 355554"/>
              <a:gd name="connsiteX66" fmla="*/ 288645 w 473948"/>
              <a:gd name="connsiteY66" fmla="*/ 34006 h 355554"/>
              <a:gd name="connsiteX67" fmla="*/ 308722 w 473948"/>
              <a:gd name="connsiteY67" fmla="*/ 34006 h 355554"/>
              <a:gd name="connsiteX68" fmla="*/ 328836 w 473948"/>
              <a:gd name="connsiteY68" fmla="*/ 34006 h 355554"/>
              <a:gd name="connsiteX69" fmla="*/ 329465 w 473948"/>
              <a:gd name="connsiteY69" fmla="*/ 31559 h 355554"/>
              <a:gd name="connsiteX70" fmla="*/ 343912 w 473948"/>
              <a:gd name="connsiteY70" fmla="*/ 9060 h 355554"/>
              <a:gd name="connsiteX71" fmla="*/ 413439 w 473948"/>
              <a:gd name="connsiteY71" fmla="*/ 2927 h 355554"/>
              <a:gd name="connsiteX72" fmla="*/ 428256 w 473948"/>
              <a:gd name="connsiteY72" fmla="*/ 15574 h 355554"/>
              <a:gd name="connsiteX73" fmla="*/ 436923 w 473948"/>
              <a:gd name="connsiteY73" fmla="*/ 33688 h 355554"/>
              <a:gd name="connsiteX74" fmla="*/ 436923 w 473948"/>
              <a:gd name="connsiteY74" fmla="*/ 50213 h 355554"/>
              <a:gd name="connsiteX75" fmla="*/ 428959 w 473948"/>
              <a:gd name="connsiteY75" fmla="*/ 67468 h 355554"/>
              <a:gd name="connsiteX76" fmla="*/ 427070 w 473948"/>
              <a:gd name="connsiteY76" fmla="*/ 69915 h 355554"/>
              <a:gd name="connsiteX77" fmla="*/ 441146 w 473948"/>
              <a:gd name="connsiteY77" fmla="*/ 69915 h 355554"/>
              <a:gd name="connsiteX78" fmla="*/ 455222 w 473948"/>
              <a:gd name="connsiteY78" fmla="*/ 69915 h 355554"/>
              <a:gd name="connsiteX79" fmla="*/ 455222 w 473948"/>
              <a:gd name="connsiteY79" fmla="*/ 88824 h 355554"/>
              <a:gd name="connsiteX80" fmla="*/ 454481 w 473948"/>
              <a:gd name="connsiteY80" fmla="*/ 107732 h 355554"/>
              <a:gd name="connsiteX81" fmla="*/ 453740 w 473948"/>
              <a:gd name="connsiteY81" fmla="*/ 213871 h 355554"/>
              <a:gd name="connsiteX82" fmla="*/ 453740 w 473948"/>
              <a:gd name="connsiteY82" fmla="*/ 320011 h 355554"/>
              <a:gd name="connsiteX83" fmla="*/ 460963 w 473948"/>
              <a:gd name="connsiteY83" fmla="*/ 320011 h 355554"/>
              <a:gd name="connsiteX84" fmla="*/ 468187 w 473948"/>
              <a:gd name="connsiteY84" fmla="*/ 320011 h 355554"/>
              <a:gd name="connsiteX85" fmla="*/ 468187 w 473948"/>
              <a:gd name="connsiteY85" fmla="*/ 335265 h 355554"/>
              <a:gd name="connsiteX86" fmla="*/ 468187 w 473948"/>
              <a:gd name="connsiteY86" fmla="*/ 350518 h 355554"/>
              <a:gd name="connsiteX87" fmla="*/ 339281 w 473948"/>
              <a:gd name="connsiteY87" fmla="*/ 350518 h 355554"/>
              <a:gd name="connsiteX88" fmla="*/ 210376 w 473948"/>
              <a:gd name="connsiteY88" fmla="*/ 350518 h 355554"/>
              <a:gd name="connsiteX89" fmla="*/ 210376 w 473948"/>
              <a:gd name="connsiteY89" fmla="*/ 335265 h 355554"/>
              <a:gd name="connsiteX90" fmla="*/ 397437 w 473948"/>
              <a:gd name="connsiteY90" fmla="*/ 268530 h 355554"/>
              <a:gd name="connsiteX91" fmla="*/ 397437 w 473948"/>
              <a:gd name="connsiteY91" fmla="*/ 235799 h 355554"/>
              <a:gd name="connsiteX92" fmla="*/ 336059 w 473948"/>
              <a:gd name="connsiteY92" fmla="*/ 235862 h 355554"/>
              <a:gd name="connsiteX93" fmla="*/ 274644 w 473948"/>
              <a:gd name="connsiteY93" fmla="*/ 235957 h 355554"/>
              <a:gd name="connsiteX94" fmla="*/ 274532 w 473948"/>
              <a:gd name="connsiteY94" fmla="*/ 268626 h 355554"/>
              <a:gd name="connsiteX95" fmla="*/ 274458 w 473948"/>
              <a:gd name="connsiteY95" fmla="*/ 301262 h 355554"/>
              <a:gd name="connsiteX96" fmla="*/ 335948 w 473948"/>
              <a:gd name="connsiteY96" fmla="*/ 301262 h 355554"/>
              <a:gd name="connsiteX97" fmla="*/ 397437 w 473948"/>
              <a:gd name="connsiteY97" fmla="*/ 301262 h 355554"/>
              <a:gd name="connsiteX98" fmla="*/ 397437 w 473948"/>
              <a:gd name="connsiteY98" fmla="*/ 268530 h 355554"/>
              <a:gd name="connsiteX99" fmla="*/ 190114 w 473948"/>
              <a:gd name="connsiteY99" fmla="*/ 69534 h 355554"/>
              <a:gd name="connsiteX100" fmla="*/ 188485 w 473948"/>
              <a:gd name="connsiteY100" fmla="*/ 67373 h 355554"/>
              <a:gd name="connsiteX101" fmla="*/ 179632 w 473948"/>
              <a:gd name="connsiteY101" fmla="*/ 41506 h 355554"/>
              <a:gd name="connsiteX102" fmla="*/ 179632 w 473948"/>
              <a:gd name="connsiteY102" fmla="*/ 39885 h 355554"/>
              <a:gd name="connsiteX103" fmla="*/ 160407 w 473948"/>
              <a:gd name="connsiteY103" fmla="*/ 39885 h 355554"/>
              <a:gd name="connsiteX104" fmla="*/ 141219 w 473948"/>
              <a:gd name="connsiteY104" fmla="*/ 39885 h 355554"/>
              <a:gd name="connsiteX105" fmla="*/ 140997 w 473948"/>
              <a:gd name="connsiteY105" fmla="*/ 43730 h 355554"/>
              <a:gd name="connsiteX106" fmla="*/ 132181 w 473948"/>
              <a:gd name="connsiteY106" fmla="*/ 67564 h 355554"/>
              <a:gd name="connsiteX107" fmla="*/ 130366 w 473948"/>
              <a:gd name="connsiteY107" fmla="*/ 69915 h 355554"/>
              <a:gd name="connsiteX108" fmla="*/ 160407 w 473948"/>
              <a:gd name="connsiteY108" fmla="*/ 69915 h 355554"/>
              <a:gd name="connsiteX109" fmla="*/ 190114 w 473948"/>
              <a:gd name="connsiteY109" fmla="*/ 69534 h 355554"/>
              <a:gd name="connsiteX110" fmla="*/ 337170 w 473948"/>
              <a:gd name="connsiteY110" fmla="*/ 67786 h 355554"/>
              <a:gd name="connsiteX111" fmla="*/ 328280 w 473948"/>
              <a:gd name="connsiteY111" fmla="*/ 44334 h 355554"/>
              <a:gd name="connsiteX112" fmla="*/ 328058 w 473948"/>
              <a:gd name="connsiteY112" fmla="*/ 39885 h 355554"/>
              <a:gd name="connsiteX113" fmla="*/ 308759 w 473948"/>
              <a:gd name="connsiteY113" fmla="*/ 39948 h 355554"/>
              <a:gd name="connsiteX114" fmla="*/ 289460 w 473948"/>
              <a:gd name="connsiteY114" fmla="*/ 40044 h 355554"/>
              <a:gd name="connsiteX115" fmla="*/ 289201 w 473948"/>
              <a:gd name="connsiteY115" fmla="*/ 44238 h 355554"/>
              <a:gd name="connsiteX116" fmla="*/ 286645 w 473948"/>
              <a:gd name="connsiteY116" fmla="*/ 56632 h 355554"/>
              <a:gd name="connsiteX117" fmla="*/ 280459 w 473948"/>
              <a:gd name="connsiteY117" fmla="*/ 67627 h 355554"/>
              <a:gd name="connsiteX118" fmla="*/ 278903 w 473948"/>
              <a:gd name="connsiteY118" fmla="*/ 69788 h 355554"/>
              <a:gd name="connsiteX119" fmla="*/ 308870 w 473948"/>
              <a:gd name="connsiteY119" fmla="*/ 69915 h 355554"/>
              <a:gd name="connsiteX120" fmla="*/ 338837 w 473948"/>
              <a:gd name="connsiteY120" fmla="*/ 69915 h 355554"/>
              <a:gd name="connsiteX121" fmla="*/ 337170 w 473948"/>
              <a:gd name="connsiteY121" fmla="*/ 67786 h 35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73948" h="355554">
                <a:moveTo>
                  <a:pt x="210376" y="335265"/>
                </a:moveTo>
                <a:lnTo>
                  <a:pt x="210376" y="320011"/>
                </a:lnTo>
                <a:lnTo>
                  <a:pt x="219822" y="320011"/>
                </a:lnTo>
                <a:lnTo>
                  <a:pt x="229267" y="320011"/>
                </a:lnTo>
                <a:lnTo>
                  <a:pt x="229267" y="273933"/>
                </a:lnTo>
                <a:lnTo>
                  <a:pt x="229267" y="227854"/>
                </a:lnTo>
                <a:lnTo>
                  <a:pt x="160370" y="227854"/>
                </a:lnTo>
                <a:lnTo>
                  <a:pt x="91472" y="227854"/>
                </a:lnTo>
                <a:lnTo>
                  <a:pt x="91472" y="245300"/>
                </a:lnTo>
                <a:lnTo>
                  <a:pt x="91472" y="262747"/>
                </a:lnTo>
                <a:lnTo>
                  <a:pt x="93435" y="263700"/>
                </a:lnTo>
                <a:cubicBezTo>
                  <a:pt x="96065" y="264971"/>
                  <a:pt x="99066" y="267799"/>
                  <a:pt x="100362" y="270183"/>
                </a:cubicBezTo>
                <a:cubicBezTo>
                  <a:pt x="101918" y="273043"/>
                  <a:pt x="102288" y="275744"/>
                  <a:pt x="102140" y="283403"/>
                </a:cubicBezTo>
                <a:cubicBezTo>
                  <a:pt x="102029" y="289345"/>
                  <a:pt x="101955" y="290171"/>
                  <a:pt x="101362" y="290680"/>
                </a:cubicBezTo>
                <a:cubicBezTo>
                  <a:pt x="100733" y="291220"/>
                  <a:pt x="99103" y="291252"/>
                  <a:pt x="75026" y="291347"/>
                </a:cubicBezTo>
                <a:cubicBezTo>
                  <a:pt x="49467" y="291411"/>
                  <a:pt x="49356" y="291411"/>
                  <a:pt x="48393" y="290743"/>
                </a:cubicBezTo>
                <a:lnTo>
                  <a:pt x="47393" y="290108"/>
                </a:lnTo>
                <a:lnTo>
                  <a:pt x="47393" y="282703"/>
                </a:lnTo>
                <a:cubicBezTo>
                  <a:pt x="47393" y="278636"/>
                  <a:pt x="47578" y="274505"/>
                  <a:pt x="47763" y="273583"/>
                </a:cubicBezTo>
                <a:cubicBezTo>
                  <a:pt x="48652" y="269420"/>
                  <a:pt x="52430" y="265162"/>
                  <a:pt x="56764" y="263350"/>
                </a:cubicBezTo>
                <a:lnTo>
                  <a:pt x="58876" y="262461"/>
                </a:lnTo>
                <a:lnTo>
                  <a:pt x="58876" y="245205"/>
                </a:lnTo>
                <a:lnTo>
                  <a:pt x="58876" y="227917"/>
                </a:lnTo>
                <a:lnTo>
                  <a:pt x="49911" y="227759"/>
                </a:lnTo>
                <a:cubicBezTo>
                  <a:pt x="39725" y="227600"/>
                  <a:pt x="38280" y="227409"/>
                  <a:pt x="32761" y="225153"/>
                </a:cubicBezTo>
                <a:cubicBezTo>
                  <a:pt x="24908" y="222007"/>
                  <a:pt x="19722" y="216859"/>
                  <a:pt x="17796" y="210344"/>
                </a:cubicBezTo>
                <a:lnTo>
                  <a:pt x="17167" y="208151"/>
                </a:lnTo>
                <a:lnTo>
                  <a:pt x="15981" y="209581"/>
                </a:lnTo>
                <a:cubicBezTo>
                  <a:pt x="13648" y="212410"/>
                  <a:pt x="10981" y="213204"/>
                  <a:pt x="3683" y="213236"/>
                </a:cubicBezTo>
                <a:cubicBezTo>
                  <a:pt x="-650" y="213236"/>
                  <a:pt x="-1132" y="212950"/>
                  <a:pt x="-1132" y="210122"/>
                </a:cubicBezTo>
                <a:cubicBezTo>
                  <a:pt x="-1169" y="208088"/>
                  <a:pt x="-1206" y="207961"/>
                  <a:pt x="-2354" y="207357"/>
                </a:cubicBezTo>
                <a:cubicBezTo>
                  <a:pt x="-3058" y="206976"/>
                  <a:pt x="-3984" y="205959"/>
                  <a:pt x="-4651" y="204846"/>
                </a:cubicBezTo>
                <a:lnTo>
                  <a:pt x="-5762" y="202940"/>
                </a:lnTo>
                <a:lnTo>
                  <a:pt x="-5762" y="195281"/>
                </a:lnTo>
                <a:lnTo>
                  <a:pt x="-5762" y="187623"/>
                </a:lnTo>
                <a:lnTo>
                  <a:pt x="-4651" y="185716"/>
                </a:lnTo>
                <a:cubicBezTo>
                  <a:pt x="-3984" y="184604"/>
                  <a:pt x="-3058" y="183587"/>
                  <a:pt x="-2354" y="183205"/>
                </a:cubicBezTo>
                <a:cubicBezTo>
                  <a:pt x="-1280" y="182633"/>
                  <a:pt x="-1169" y="182411"/>
                  <a:pt x="-1132" y="181044"/>
                </a:cubicBezTo>
                <a:cubicBezTo>
                  <a:pt x="-1132" y="178280"/>
                  <a:pt x="-1095" y="178280"/>
                  <a:pt x="4721" y="178280"/>
                </a:cubicBezTo>
                <a:cubicBezTo>
                  <a:pt x="11314" y="178280"/>
                  <a:pt x="12240" y="178502"/>
                  <a:pt x="14907" y="180854"/>
                </a:cubicBezTo>
                <a:lnTo>
                  <a:pt x="17018" y="182697"/>
                </a:lnTo>
                <a:lnTo>
                  <a:pt x="17018" y="147677"/>
                </a:lnTo>
                <a:cubicBezTo>
                  <a:pt x="17018" y="115581"/>
                  <a:pt x="17130" y="110528"/>
                  <a:pt x="17944" y="108335"/>
                </a:cubicBezTo>
                <a:cubicBezTo>
                  <a:pt x="18167" y="107763"/>
                  <a:pt x="17833" y="107732"/>
                  <a:pt x="6869" y="107732"/>
                </a:cubicBezTo>
                <a:lnTo>
                  <a:pt x="-4466" y="107732"/>
                </a:lnTo>
                <a:lnTo>
                  <a:pt x="-4466" y="88824"/>
                </a:lnTo>
                <a:lnTo>
                  <a:pt x="-4466" y="69915"/>
                </a:lnTo>
                <a:lnTo>
                  <a:pt x="18833" y="69915"/>
                </a:lnTo>
                <a:lnTo>
                  <a:pt x="42133" y="69915"/>
                </a:lnTo>
                <a:lnTo>
                  <a:pt x="40466" y="67786"/>
                </a:lnTo>
                <a:cubicBezTo>
                  <a:pt x="36836" y="63147"/>
                  <a:pt x="34095" y="57458"/>
                  <a:pt x="32502" y="51452"/>
                </a:cubicBezTo>
                <a:cubicBezTo>
                  <a:pt x="31761" y="48624"/>
                  <a:pt x="31650" y="47289"/>
                  <a:pt x="31650" y="41950"/>
                </a:cubicBezTo>
                <a:cubicBezTo>
                  <a:pt x="31650" y="36612"/>
                  <a:pt x="31761" y="35277"/>
                  <a:pt x="32502" y="32449"/>
                </a:cubicBezTo>
                <a:cubicBezTo>
                  <a:pt x="34910" y="23265"/>
                  <a:pt x="39799" y="15479"/>
                  <a:pt x="47207" y="9060"/>
                </a:cubicBezTo>
                <a:cubicBezTo>
                  <a:pt x="65802" y="-7115"/>
                  <a:pt x="94621" y="-9658"/>
                  <a:pt x="116735" y="2927"/>
                </a:cubicBezTo>
                <a:cubicBezTo>
                  <a:pt x="121217" y="5501"/>
                  <a:pt x="128736" y="11888"/>
                  <a:pt x="131551" y="15574"/>
                </a:cubicBezTo>
                <a:cubicBezTo>
                  <a:pt x="135478" y="20722"/>
                  <a:pt x="138552" y="26792"/>
                  <a:pt x="139738" y="31845"/>
                </a:cubicBezTo>
                <a:lnTo>
                  <a:pt x="140219" y="33847"/>
                </a:lnTo>
                <a:lnTo>
                  <a:pt x="160407" y="33942"/>
                </a:lnTo>
                <a:lnTo>
                  <a:pt x="180558" y="34006"/>
                </a:lnTo>
                <a:lnTo>
                  <a:pt x="181002" y="32036"/>
                </a:lnTo>
                <a:cubicBezTo>
                  <a:pt x="182743" y="24409"/>
                  <a:pt x="188077" y="15797"/>
                  <a:pt x="194930" y="9632"/>
                </a:cubicBezTo>
                <a:cubicBezTo>
                  <a:pt x="202931" y="2450"/>
                  <a:pt x="212673" y="-2158"/>
                  <a:pt x="224008" y="-4192"/>
                </a:cubicBezTo>
                <a:cubicBezTo>
                  <a:pt x="227267" y="-4764"/>
                  <a:pt x="229156" y="-4891"/>
                  <a:pt x="234639" y="-4891"/>
                </a:cubicBezTo>
                <a:cubicBezTo>
                  <a:pt x="242010" y="-4891"/>
                  <a:pt x="246047" y="-4351"/>
                  <a:pt x="252419" y="-2476"/>
                </a:cubicBezTo>
                <a:cubicBezTo>
                  <a:pt x="270050" y="2609"/>
                  <a:pt x="284386" y="16496"/>
                  <a:pt x="288164" y="32036"/>
                </a:cubicBezTo>
                <a:lnTo>
                  <a:pt x="288645" y="34006"/>
                </a:lnTo>
                <a:lnTo>
                  <a:pt x="308722" y="34006"/>
                </a:lnTo>
                <a:lnTo>
                  <a:pt x="328836" y="34006"/>
                </a:lnTo>
                <a:lnTo>
                  <a:pt x="329465" y="31559"/>
                </a:lnTo>
                <a:cubicBezTo>
                  <a:pt x="331614" y="23297"/>
                  <a:pt x="336725" y="15320"/>
                  <a:pt x="343912" y="9060"/>
                </a:cubicBezTo>
                <a:cubicBezTo>
                  <a:pt x="362469" y="-7115"/>
                  <a:pt x="391325" y="-9658"/>
                  <a:pt x="413439" y="2927"/>
                </a:cubicBezTo>
                <a:cubicBezTo>
                  <a:pt x="417921" y="5469"/>
                  <a:pt x="425440" y="11888"/>
                  <a:pt x="428256" y="15574"/>
                </a:cubicBezTo>
                <a:cubicBezTo>
                  <a:pt x="432552" y="21167"/>
                  <a:pt x="435627" y="27618"/>
                  <a:pt x="436923" y="33688"/>
                </a:cubicBezTo>
                <a:cubicBezTo>
                  <a:pt x="437812" y="37819"/>
                  <a:pt x="437812" y="46082"/>
                  <a:pt x="436923" y="50213"/>
                </a:cubicBezTo>
                <a:cubicBezTo>
                  <a:pt x="435701" y="56060"/>
                  <a:pt x="432664" y="62606"/>
                  <a:pt x="428959" y="67468"/>
                </a:cubicBezTo>
                <a:lnTo>
                  <a:pt x="427070" y="69915"/>
                </a:lnTo>
                <a:lnTo>
                  <a:pt x="441146" y="69915"/>
                </a:lnTo>
                <a:lnTo>
                  <a:pt x="455222" y="69915"/>
                </a:lnTo>
                <a:lnTo>
                  <a:pt x="455222" y="88824"/>
                </a:lnTo>
                <a:cubicBezTo>
                  <a:pt x="455222" y="107509"/>
                  <a:pt x="455222" y="107732"/>
                  <a:pt x="454481" y="107732"/>
                </a:cubicBezTo>
                <a:cubicBezTo>
                  <a:pt x="453740" y="107732"/>
                  <a:pt x="453740" y="107954"/>
                  <a:pt x="453740" y="213871"/>
                </a:cubicBezTo>
                <a:lnTo>
                  <a:pt x="453740" y="320011"/>
                </a:lnTo>
                <a:lnTo>
                  <a:pt x="460963" y="320011"/>
                </a:lnTo>
                <a:lnTo>
                  <a:pt x="468187" y="320011"/>
                </a:lnTo>
                <a:lnTo>
                  <a:pt x="468187" y="335265"/>
                </a:lnTo>
                <a:lnTo>
                  <a:pt x="468187" y="350518"/>
                </a:lnTo>
                <a:lnTo>
                  <a:pt x="339281" y="350518"/>
                </a:lnTo>
                <a:lnTo>
                  <a:pt x="210376" y="350518"/>
                </a:lnTo>
                <a:lnTo>
                  <a:pt x="210376" y="335265"/>
                </a:lnTo>
                <a:close/>
                <a:moveTo>
                  <a:pt x="397437" y="268530"/>
                </a:moveTo>
                <a:lnTo>
                  <a:pt x="397437" y="235799"/>
                </a:lnTo>
                <a:lnTo>
                  <a:pt x="336059" y="235862"/>
                </a:lnTo>
                <a:lnTo>
                  <a:pt x="274644" y="235957"/>
                </a:lnTo>
                <a:lnTo>
                  <a:pt x="274532" y="268626"/>
                </a:lnTo>
                <a:lnTo>
                  <a:pt x="274458" y="301262"/>
                </a:lnTo>
                <a:lnTo>
                  <a:pt x="335948" y="301262"/>
                </a:lnTo>
                <a:lnTo>
                  <a:pt x="397437" y="301262"/>
                </a:lnTo>
                <a:lnTo>
                  <a:pt x="397437" y="268530"/>
                </a:lnTo>
                <a:close/>
                <a:moveTo>
                  <a:pt x="190114" y="69534"/>
                </a:moveTo>
                <a:cubicBezTo>
                  <a:pt x="189966" y="69312"/>
                  <a:pt x="189225" y="68326"/>
                  <a:pt x="188485" y="67373"/>
                </a:cubicBezTo>
                <a:cubicBezTo>
                  <a:pt x="183076" y="60382"/>
                  <a:pt x="179632" y="50340"/>
                  <a:pt x="179632" y="41506"/>
                </a:cubicBezTo>
                <a:lnTo>
                  <a:pt x="179632" y="39885"/>
                </a:lnTo>
                <a:lnTo>
                  <a:pt x="160407" y="39885"/>
                </a:lnTo>
                <a:lnTo>
                  <a:pt x="141219" y="39885"/>
                </a:lnTo>
                <a:lnTo>
                  <a:pt x="140997" y="43730"/>
                </a:lnTo>
                <a:cubicBezTo>
                  <a:pt x="140478" y="52469"/>
                  <a:pt x="137441" y="60636"/>
                  <a:pt x="132181" y="67564"/>
                </a:cubicBezTo>
                <a:lnTo>
                  <a:pt x="130366" y="69915"/>
                </a:lnTo>
                <a:lnTo>
                  <a:pt x="160407" y="69915"/>
                </a:lnTo>
                <a:cubicBezTo>
                  <a:pt x="184336" y="69915"/>
                  <a:pt x="190374" y="69820"/>
                  <a:pt x="190114" y="69534"/>
                </a:cubicBezTo>
                <a:close/>
                <a:moveTo>
                  <a:pt x="337170" y="67786"/>
                </a:moveTo>
                <a:cubicBezTo>
                  <a:pt x="331799" y="60890"/>
                  <a:pt x="328724" y="52787"/>
                  <a:pt x="328280" y="44334"/>
                </a:cubicBezTo>
                <a:lnTo>
                  <a:pt x="328058" y="39885"/>
                </a:lnTo>
                <a:lnTo>
                  <a:pt x="308759" y="39948"/>
                </a:lnTo>
                <a:lnTo>
                  <a:pt x="289460" y="40044"/>
                </a:lnTo>
                <a:lnTo>
                  <a:pt x="289201" y="44238"/>
                </a:lnTo>
                <a:cubicBezTo>
                  <a:pt x="288942" y="49069"/>
                  <a:pt x="288238" y="52501"/>
                  <a:pt x="286645" y="56632"/>
                </a:cubicBezTo>
                <a:cubicBezTo>
                  <a:pt x="285386" y="59969"/>
                  <a:pt x="282682" y="64767"/>
                  <a:pt x="280459" y="67627"/>
                </a:cubicBezTo>
                <a:cubicBezTo>
                  <a:pt x="279607" y="68740"/>
                  <a:pt x="278903" y="69693"/>
                  <a:pt x="278903" y="69788"/>
                </a:cubicBezTo>
                <a:cubicBezTo>
                  <a:pt x="278903" y="69852"/>
                  <a:pt x="292387" y="69915"/>
                  <a:pt x="308870" y="69915"/>
                </a:cubicBezTo>
                <a:lnTo>
                  <a:pt x="338837" y="69915"/>
                </a:lnTo>
                <a:lnTo>
                  <a:pt x="337170" y="67786"/>
                </a:lnTo>
                <a:close/>
              </a:path>
            </a:pathLst>
          </a:custGeom>
          <a:solidFill>
            <a:schemeClr val="tx1"/>
          </a:solidFill>
          <a:ln w="37" cap="flat">
            <a:noFill/>
            <a:prstDash val="solid"/>
            <a:miter/>
          </a:ln>
        </p:spPr>
        <p:txBody>
          <a:bodyPr rtlCol="0" anchor="ctr"/>
          <a:lstStyle/>
          <a:p>
            <a:endParaRPr lang="en-US" dirty="0"/>
          </a:p>
        </p:txBody>
      </p:sp>
      <p:pic>
        <p:nvPicPr>
          <p:cNvPr id="142" name="Graphic 141" descr="Freight with solid fill">
            <a:extLst>
              <a:ext uri="{FF2B5EF4-FFF2-40B4-BE49-F238E27FC236}">
                <a16:creationId xmlns:a16="http://schemas.microsoft.com/office/drawing/2014/main" id="{960F2A14-1DA3-38E9-72A2-63D84D2011A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87676" y="5672425"/>
            <a:ext cx="441771" cy="441771"/>
          </a:xfrm>
          <a:prstGeom prst="rect">
            <a:avLst/>
          </a:prstGeom>
        </p:spPr>
      </p:pic>
      <p:pic>
        <p:nvPicPr>
          <p:cNvPr id="143" name="Picture 142" descr="Logo, company name&#10;&#10;Description automatically generated">
            <a:extLst>
              <a:ext uri="{FF2B5EF4-FFF2-40B4-BE49-F238E27FC236}">
                <a16:creationId xmlns:a16="http://schemas.microsoft.com/office/drawing/2014/main" id="{77517CA0-607E-704B-7007-550C7A477C6C}"/>
              </a:ext>
            </a:extLst>
          </p:cNvPr>
          <p:cNvPicPr>
            <a:picLocks noChangeAspect="1"/>
          </p:cNvPicPr>
          <p:nvPr/>
        </p:nvPicPr>
        <p:blipFill rotWithShape="1">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rcRect l="54232" t="29174" b="21036"/>
          <a:stretch/>
        </p:blipFill>
        <p:spPr>
          <a:xfrm>
            <a:off x="8810210" y="5756011"/>
            <a:ext cx="615058" cy="334550"/>
          </a:xfrm>
          <a:prstGeom prst="rect">
            <a:avLst/>
          </a:prstGeom>
        </p:spPr>
      </p:pic>
      <p:pic>
        <p:nvPicPr>
          <p:cNvPr id="1026" name="Picture 2">
            <a:extLst>
              <a:ext uri="{FF2B5EF4-FFF2-40B4-BE49-F238E27FC236}">
                <a16:creationId xmlns:a16="http://schemas.microsoft.com/office/drawing/2014/main" id="{20B01EE9-8FA8-D0F3-3031-D0933D8308F3}"/>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4093" t="7198" r="3955" b="11570"/>
          <a:stretch/>
        </p:blipFill>
        <p:spPr bwMode="auto">
          <a:xfrm>
            <a:off x="9890380" y="4871531"/>
            <a:ext cx="1730629" cy="105843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A6356040-9017-DBA8-5AC5-AC44AD5B884E}"/>
              </a:ext>
            </a:extLst>
          </p:cNvPr>
          <p:cNvSpPr/>
          <p:nvPr/>
        </p:nvSpPr>
        <p:spPr>
          <a:xfrm>
            <a:off x="4239877" y="4025151"/>
            <a:ext cx="3429000" cy="22860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1" name="TextBox 40"/>
          <p:cNvSpPr txBox="1"/>
          <p:nvPr/>
        </p:nvSpPr>
        <p:spPr>
          <a:xfrm>
            <a:off x="4234812" y="4023685"/>
            <a:ext cx="3429000" cy="338554"/>
          </a:xfrm>
          <a:prstGeom prst="rect">
            <a:avLst/>
          </a:prstGeom>
          <a:noFill/>
          <a:ln>
            <a:solidFill>
              <a:schemeClr val="tx1"/>
            </a:solidFill>
          </a:ln>
        </p:spPr>
        <p:txBody>
          <a:bodyPr wrap="square" rtlCol="0">
            <a:spAutoFit/>
          </a:bodyPr>
          <a:lstStyle/>
          <a:p>
            <a:pPr algn="ctr"/>
            <a:r>
              <a:rPr lang="en-US" sz="1600" b="1" i="1" dirty="0"/>
              <a:t>FREIGHT TRANSPORTATION SUPPLY</a:t>
            </a:r>
            <a:endParaRPr lang="en-US" sz="1600" dirty="0">
              <a:solidFill>
                <a:srgbClr val="000000"/>
              </a:solidFill>
            </a:endParaRPr>
          </a:p>
        </p:txBody>
      </p:sp>
      <p:pic>
        <p:nvPicPr>
          <p:cNvPr id="42" name="Picture 41" descr="A close up of a logo&#10;&#10;Description automatically generated">
            <a:extLst>
              <a:ext uri="{FF2B5EF4-FFF2-40B4-BE49-F238E27FC236}">
                <a16:creationId xmlns:a16="http://schemas.microsoft.com/office/drawing/2014/main" id="{AE449694-7073-0940-9494-103A84B4D242}"/>
              </a:ext>
            </a:extLst>
          </p:cNvPr>
          <p:cNvPicPr>
            <a:picLocks noChangeAspect="1"/>
          </p:cNvPicPr>
          <p:nvPr/>
        </p:nvPicPr>
        <p:blipFill>
          <a:blip r:embed="rId21" cstate="screen">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5605899" y="4701685"/>
            <a:ext cx="265982" cy="265982"/>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CE85EAC0-22E3-A041-A055-9FD133939CB2}"/>
              </a:ext>
            </a:extLst>
          </p:cNvPr>
          <p:cNvPicPr>
            <a:picLocks noChangeAspect="1"/>
          </p:cNvPicPr>
          <p:nvPr/>
        </p:nvPicPr>
        <p:blipFill>
          <a:blip r:embed="rId14"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5131470" y="4712404"/>
            <a:ext cx="438306" cy="219153"/>
          </a:xfrm>
          <a:prstGeom prst="rect">
            <a:avLst/>
          </a:prstGeom>
        </p:spPr>
      </p:pic>
      <p:pic>
        <p:nvPicPr>
          <p:cNvPr id="11" name="Graphic 10">
            <a:extLst>
              <a:ext uri="{FF2B5EF4-FFF2-40B4-BE49-F238E27FC236}">
                <a16:creationId xmlns:a16="http://schemas.microsoft.com/office/drawing/2014/main" id="{496BE7F3-4471-2837-3B77-097B56BBA60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692460" y="5092757"/>
            <a:ext cx="458586" cy="198623"/>
          </a:xfrm>
          <a:prstGeom prst="rect">
            <a:avLst/>
          </a:prstGeom>
        </p:spPr>
      </p:pic>
      <p:pic>
        <p:nvPicPr>
          <p:cNvPr id="12" name="Graphic 11">
            <a:extLst>
              <a:ext uri="{FF2B5EF4-FFF2-40B4-BE49-F238E27FC236}">
                <a16:creationId xmlns:a16="http://schemas.microsoft.com/office/drawing/2014/main" id="{72874DCD-70F1-5CEF-3103-377E617102D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329567" y="4732917"/>
            <a:ext cx="754104" cy="195552"/>
          </a:xfrm>
          <a:prstGeom prst="rect">
            <a:avLst/>
          </a:prstGeom>
        </p:spPr>
      </p:pic>
      <p:pic>
        <p:nvPicPr>
          <p:cNvPr id="15" name="Graphic 14">
            <a:extLst>
              <a:ext uri="{FF2B5EF4-FFF2-40B4-BE49-F238E27FC236}">
                <a16:creationId xmlns:a16="http://schemas.microsoft.com/office/drawing/2014/main" id="{683DDA0E-E7A6-2721-175A-A07EC16B8B9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206016" y="5087139"/>
            <a:ext cx="458586" cy="198623"/>
          </a:xfrm>
          <a:prstGeom prst="rect">
            <a:avLst/>
          </a:prstGeom>
        </p:spPr>
      </p:pic>
      <p:sp>
        <p:nvSpPr>
          <p:cNvPr id="54" name="Right Arrow 86">
            <a:extLst>
              <a:ext uri="{FF2B5EF4-FFF2-40B4-BE49-F238E27FC236}">
                <a16:creationId xmlns:a16="http://schemas.microsoft.com/office/drawing/2014/main" id="{9DB7A860-62CD-688C-FB08-B8DD26097561}"/>
              </a:ext>
            </a:extLst>
          </p:cNvPr>
          <p:cNvSpPr/>
          <p:nvPr/>
        </p:nvSpPr>
        <p:spPr>
          <a:xfrm>
            <a:off x="6392019" y="5758535"/>
            <a:ext cx="265982" cy="182880"/>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1" name="Oval 60">
            <a:extLst>
              <a:ext uri="{FF2B5EF4-FFF2-40B4-BE49-F238E27FC236}">
                <a16:creationId xmlns:a16="http://schemas.microsoft.com/office/drawing/2014/main" id="{7719BC9A-1E79-7CEF-5151-50AB4692D4BA}"/>
              </a:ext>
            </a:extLst>
          </p:cNvPr>
          <p:cNvSpPr/>
          <p:nvPr/>
        </p:nvSpPr>
        <p:spPr>
          <a:xfrm>
            <a:off x="6208887" y="5770598"/>
            <a:ext cx="170993" cy="16075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schemeClr>
              </a:solidFill>
            </a:endParaRPr>
          </a:p>
        </p:txBody>
      </p:sp>
      <p:sp>
        <p:nvSpPr>
          <p:cNvPr id="63" name="Oval 62">
            <a:extLst>
              <a:ext uri="{FF2B5EF4-FFF2-40B4-BE49-F238E27FC236}">
                <a16:creationId xmlns:a16="http://schemas.microsoft.com/office/drawing/2014/main" id="{BC509786-B5CC-A453-D3FC-8D2C6B2E02BE}"/>
              </a:ext>
            </a:extLst>
          </p:cNvPr>
          <p:cNvSpPr/>
          <p:nvPr/>
        </p:nvSpPr>
        <p:spPr>
          <a:xfrm>
            <a:off x="6659679" y="5764338"/>
            <a:ext cx="170993" cy="160755"/>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schemeClr>
              </a:solidFill>
            </a:endParaRPr>
          </a:p>
        </p:txBody>
      </p:sp>
      <p:pic>
        <p:nvPicPr>
          <p:cNvPr id="64" name="Graphic 63" descr="Freight with solid fill">
            <a:extLst>
              <a:ext uri="{FF2B5EF4-FFF2-40B4-BE49-F238E27FC236}">
                <a16:creationId xmlns:a16="http://schemas.microsoft.com/office/drawing/2014/main" id="{F2BA221D-1BCF-CB92-C994-8348501E7F6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80339" y="5366851"/>
            <a:ext cx="400803" cy="400803"/>
          </a:xfrm>
          <a:prstGeom prst="rect">
            <a:avLst/>
          </a:prstGeom>
        </p:spPr>
      </p:pic>
      <p:sp>
        <p:nvSpPr>
          <p:cNvPr id="66" name="TextBox 65">
            <a:extLst>
              <a:ext uri="{FF2B5EF4-FFF2-40B4-BE49-F238E27FC236}">
                <a16:creationId xmlns:a16="http://schemas.microsoft.com/office/drawing/2014/main" id="{6E4D622F-DDA0-ACED-F0D7-DB5BB61612C1}"/>
              </a:ext>
            </a:extLst>
          </p:cNvPr>
          <p:cNvSpPr txBox="1"/>
          <p:nvPr/>
        </p:nvSpPr>
        <p:spPr>
          <a:xfrm>
            <a:off x="5950719" y="5841397"/>
            <a:ext cx="364202" cy="307777"/>
          </a:xfrm>
          <a:prstGeom prst="rect">
            <a:avLst/>
          </a:prstGeom>
          <a:noFill/>
        </p:spPr>
        <p:txBody>
          <a:bodyPr wrap="none" rtlCol="0">
            <a:spAutoFit/>
          </a:bodyPr>
          <a:lstStyle/>
          <a:p>
            <a:r>
              <a:rPr lang="en-US" sz="1400" dirty="0"/>
              <a:t>LA</a:t>
            </a:r>
          </a:p>
        </p:txBody>
      </p:sp>
      <p:sp>
        <p:nvSpPr>
          <p:cNvPr id="69" name="TextBox 68">
            <a:extLst>
              <a:ext uri="{FF2B5EF4-FFF2-40B4-BE49-F238E27FC236}">
                <a16:creationId xmlns:a16="http://schemas.microsoft.com/office/drawing/2014/main" id="{99AE0C1E-1BD9-75E0-B071-0C441F8F5046}"/>
              </a:ext>
            </a:extLst>
          </p:cNvPr>
          <p:cNvSpPr txBox="1"/>
          <p:nvPr/>
        </p:nvSpPr>
        <p:spPr>
          <a:xfrm>
            <a:off x="6386807" y="5871490"/>
            <a:ext cx="755848" cy="307777"/>
          </a:xfrm>
          <a:prstGeom prst="rect">
            <a:avLst/>
          </a:prstGeom>
          <a:noFill/>
        </p:spPr>
        <p:txBody>
          <a:bodyPr wrap="none" rtlCol="0">
            <a:spAutoFit/>
          </a:bodyPr>
          <a:lstStyle/>
          <a:p>
            <a:r>
              <a:rPr lang="en-US" sz="1400" dirty="0"/>
              <a:t>Chicago</a:t>
            </a:r>
          </a:p>
        </p:txBody>
      </p:sp>
      <p:sp>
        <p:nvSpPr>
          <p:cNvPr id="180" name="Right Arrow 86">
            <a:extLst>
              <a:ext uri="{FF2B5EF4-FFF2-40B4-BE49-F238E27FC236}">
                <a16:creationId xmlns:a16="http://schemas.microsoft.com/office/drawing/2014/main" id="{B2ABA383-C785-89F3-B453-CC1D60979EFE}"/>
              </a:ext>
            </a:extLst>
          </p:cNvPr>
          <p:cNvSpPr/>
          <p:nvPr/>
        </p:nvSpPr>
        <p:spPr>
          <a:xfrm>
            <a:off x="3727591" y="5113364"/>
            <a:ext cx="502920" cy="253474"/>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D6F3B9C2-8929-169A-D985-DBBB22D79311}"/>
              </a:ext>
            </a:extLst>
          </p:cNvPr>
          <p:cNvSpPr/>
          <p:nvPr/>
        </p:nvSpPr>
        <p:spPr>
          <a:xfrm>
            <a:off x="8847992" y="594115"/>
            <a:ext cx="2560320" cy="182880"/>
          </a:xfrm>
          <a:prstGeom prst="rect">
            <a:avLst/>
          </a:prstGeom>
          <a:solidFill>
            <a:schemeClr val="accent4">
              <a:lumMod val="20000"/>
              <a:lumOff val="80000"/>
            </a:schemeClr>
          </a:solidFill>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Supply-Demand Interaction</a:t>
            </a:r>
          </a:p>
        </p:txBody>
      </p:sp>
      <p:sp>
        <p:nvSpPr>
          <p:cNvPr id="189" name="Rectangle 188">
            <a:extLst>
              <a:ext uri="{FF2B5EF4-FFF2-40B4-BE49-F238E27FC236}">
                <a16:creationId xmlns:a16="http://schemas.microsoft.com/office/drawing/2014/main" id="{782377CE-BDCC-E2CD-FCE5-87288735008D}"/>
              </a:ext>
            </a:extLst>
          </p:cNvPr>
          <p:cNvSpPr/>
          <p:nvPr/>
        </p:nvSpPr>
        <p:spPr>
          <a:xfrm>
            <a:off x="8847992" y="411034"/>
            <a:ext cx="2560320" cy="182880"/>
          </a:xfrm>
          <a:prstGeom prst="rect">
            <a:avLst/>
          </a:prstGeom>
          <a:solidFill>
            <a:schemeClr val="accent2">
              <a:lumMod val="20000"/>
              <a:lumOff val="80000"/>
            </a:schemeClr>
          </a:solidFill>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Freight Transportation Supply</a:t>
            </a:r>
          </a:p>
        </p:txBody>
      </p:sp>
      <p:sp>
        <p:nvSpPr>
          <p:cNvPr id="190" name="Rectangle 189">
            <a:extLst>
              <a:ext uri="{FF2B5EF4-FFF2-40B4-BE49-F238E27FC236}">
                <a16:creationId xmlns:a16="http://schemas.microsoft.com/office/drawing/2014/main" id="{3F62BCCC-6095-F48E-C8B2-2F53BF512E85}"/>
              </a:ext>
            </a:extLst>
          </p:cNvPr>
          <p:cNvSpPr/>
          <p:nvPr/>
        </p:nvSpPr>
        <p:spPr>
          <a:xfrm>
            <a:off x="8847992" y="229723"/>
            <a:ext cx="2560320" cy="182880"/>
          </a:xfrm>
          <a:prstGeom prst="rect">
            <a:avLst/>
          </a:prstGeom>
          <a:solidFill>
            <a:schemeClr val="tx2">
              <a:lumMod val="20000"/>
              <a:lumOff val="80000"/>
            </a:schemeClr>
          </a:solidFill>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Freight Transportation Demand</a:t>
            </a:r>
          </a:p>
        </p:txBody>
      </p:sp>
      <p:sp>
        <p:nvSpPr>
          <p:cNvPr id="1025" name="Rectangle: Rounded Corners 1024">
            <a:extLst>
              <a:ext uri="{FF2B5EF4-FFF2-40B4-BE49-F238E27FC236}">
                <a16:creationId xmlns:a16="http://schemas.microsoft.com/office/drawing/2014/main" id="{09472329-EB63-385E-09C9-7BFF88B87CDC}"/>
              </a:ext>
            </a:extLst>
          </p:cNvPr>
          <p:cNvSpPr/>
          <p:nvPr/>
        </p:nvSpPr>
        <p:spPr>
          <a:xfrm>
            <a:off x="7822329" y="96892"/>
            <a:ext cx="3798680" cy="803749"/>
          </a:xfrm>
          <a:prstGeom prst="roundRect">
            <a:avLst/>
          </a:prstGeom>
          <a:noFill/>
          <a:ln w="3175"/>
        </p:spPr>
        <p:style>
          <a:lnRef idx="2">
            <a:schemeClr val="dk1"/>
          </a:lnRef>
          <a:fillRef idx="1">
            <a:schemeClr val="lt1"/>
          </a:fillRef>
          <a:effectRef idx="0">
            <a:schemeClr val="dk1"/>
          </a:effectRef>
          <a:fontRef idx="minor">
            <a:schemeClr val="dk1"/>
          </a:fontRef>
        </p:style>
        <p:txBody>
          <a:bodyPr rtlCol="0" anchor="t"/>
          <a:lstStyle/>
          <a:p>
            <a:r>
              <a:rPr lang="en-US" sz="2000" b="1" dirty="0"/>
              <a:t>LEGEND</a:t>
            </a:r>
          </a:p>
        </p:txBody>
      </p:sp>
      <p:sp>
        <p:nvSpPr>
          <p:cNvPr id="73" name="Rectangle 72">
            <a:extLst>
              <a:ext uri="{FF2B5EF4-FFF2-40B4-BE49-F238E27FC236}">
                <a16:creationId xmlns:a16="http://schemas.microsoft.com/office/drawing/2014/main" id="{404AD6BD-07BC-B692-63F1-67A739369DAE}"/>
              </a:ext>
            </a:extLst>
          </p:cNvPr>
          <p:cNvSpPr/>
          <p:nvPr/>
        </p:nvSpPr>
        <p:spPr>
          <a:xfrm>
            <a:off x="4261983" y="1090346"/>
            <a:ext cx="3429000" cy="228600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TextBox 24">
            <a:extLst>
              <a:ext uri="{FF2B5EF4-FFF2-40B4-BE49-F238E27FC236}">
                <a16:creationId xmlns:a16="http://schemas.microsoft.com/office/drawing/2014/main" id="{AAC7EC69-D86E-C871-B50B-4BE732690B80}"/>
              </a:ext>
            </a:extLst>
          </p:cNvPr>
          <p:cNvSpPr txBox="1"/>
          <p:nvPr/>
        </p:nvSpPr>
        <p:spPr>
          <a:xfrm>
            <a:off x="4257769" y="1087240"/>
            <a:ext cx="3429000" cy="584775"/>
          </a:xfrm>
          <a:prstGeom prst="rect">
            <a:avLst/>
          </a:prstGeom>
          <a:noFill/>
          <a:ln>
            <a:solidFill>
              <a:schemeClr val="tx1"/>
            </a:solidFill>
          </a:ln>
        </p:spPr>
        <p:txBody>
          <a:bodyPr wrap="square" rtlCol="0">
            <a:spAutoFit/>
          </a:bodyPr>
          <a:lstStyle/>
          <a:p>
            <a:pPr algn="ctr"/>
            <a:r>
              <a:rPr lang="en-US" sz="1600" b="1" i="1" dirty="0"/>
              <a:t>TRANSPORTATION &amp; LOGISTICS PARTNERSHIPS</a:t>
            </a:r>
            <a:endParaRPr lang="en-US" sz="1600" dirty="0">
              <a:solidFill>
                <a:srgbClr val="000000"/>
              </a:solidFill>
            </a:endParaRPr>
          </a:p>
        </p:txBody>
      </p:sp>
      <p:sp>
        <p:nvSpPr>
          <p:cNvPr id="5" name="TextBox 4">
            <a:extLst>
              <a:ext uri="{FF2B5EF4-FFF2-40B4-BE49-F238E27FC236}">
                <a16:creationId xmlns:a16="http://schemas.microsoft.com/office/drawing/2014/main" id="{485F35A0-AF48-B3E3-78A9-F7448291B82E}"/>
              </a:ext>
            </a:extLst>
          </p:cNvPr>
          <p:cNvSpPr txBox="1"/>
          <p:nvPr/>
        </p:nvSpPr>
        <p:spPr>
          <a:xfrm>
            <a:off x="5731017" y="3035393"/>
            <a:ext cx="1765418" cy="307777"/>
          </a:xfrm>
          <a:prstGeom prst="rect">
            <a:avLst/>
          </a:prstGeom>
          <a:noFill/>
          <a:ln>
            <a:noFill/>
          </a:ln>
        </p:spPr>
        <p:txBody>
          <a:bodyPr wrap="square" rtlCol="0">
            <a:spAutoFit/>
          </a:bodyPr>
          <a:lstStyle>
            <a:defPPr>
              <a:defRPr lang="en-US"/>
            </a:defPPr>
            <a:lvl1pPr algn="ctr">
              <a:defRPr sz="1400">
                <a:solidFill>
                  <a:srgbClr val="000000"/>
                </a:solidFill>
              </a:defRPr>
            </a:lvl1pPr>
          </a:lstStyle>
          <a:p>
            <a:r>
              <a:rPr lang="en-US" b="1" i="1" dirty="0">
                <a:solidFill>
                  <a:schemeClr val="tx1"/>
                </a:solidFill>
              </a:rPr>
              <a:t>PICKUP OR DELIVERY</a:t>
            </a:r>
            <a:endParaRPr lang="en-US" dirty="0"/>
          </a:p>
        </p:txBody>
      </p:sp>
      <p:pic>
        <p:nvPicPr>
          <p:cNvPr id="34" name="Picture 33" descr="Shape&#10;&#10;Description automatically generated with medium confidence">
            <a:extLst>
              <a:ext uri="{FF2B5EF4-FFF2-40B4-BE49-F238E27FC236}">
                <a16:creationId xmlns:a16="http://schemas.microsoft.com/office/drawing/2014/main" id="{A82AFF14-762F-8A9D-75F2-E3DC94380A46}"/>
              </a:ext>
            </a:extLst>
          </p:cNvPr>
          <p:cNvPicPr>
            <a:picLocks noChangeAspect="1"/>
          </p:cNvPicPr>
          <p:nvPr/>
        </p:nvPicPr>
        <p:blipFill>
          <a:blip r:embed="rId27" cstate="print">
            <a:extLst>
              <a:ext uri="{BEBA8EAE-BF5A-486C-A8C5-ECC9F3942E4B}">
                <a14:imgProps xmlns:a14="http://schemas.microsoft.com/office/drawing/2010/main">
                  <a14:imgLayer r:embed="rId28">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29"/>
              </a:ext>
            </a:extLst>
          </a:blip>
          <a:stretch>
            <a:fillRect/>
          </a:stretch>
        </p:blipFill>
        <p:spPr>
          <a:xfrm>
            <a:off x="5317075" y="3047115"/>
            <a:ext cx="422523" cy="268478"/>
          </a:xfrm>
          <a:prstGeom prst="rect">
            <a:avLst/>
          </a:prstGeom>
        </p:spPr>
      </p:pic>
      <p:pic>
        <p:nvPicPr>
          <p:cNvPr id="35" name="Graphic 34">
            <a:extLst>
              <a:ext uri="{FF2B5EF4-FFF2-40B4-BE49-F238E27FC236}">
                <a16:creationId xmlns:a16="http://schemas.microsoft.com/office/drawing/2014/main" id="{5E9F1FF2-73E5-F40A-36D8-58ED51AC31F1}"/>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 uri="{837473B0-CC2E-450A-ABE3-18F120FF3D39}">
                <a1611:picAttrSrcUrl xmlns:a1611="http://schemas.microsoft.com/office/drawing/2016/11/main" r:id="rId32"/>
              </a:ext>
            </a:extLst>
          </a:blip>
          <a:stretch>
            <a:fillRect/>
          </a:stretch>
        </p:blipFill>
        <p:spPr>
          <a:xfrm>
            <a:off x="4426891" y="3088506"/>
            <a:ext cx="312964" cy="197092"/>
          </a:xfrm>
          <a:prstGeom prst="rect">
            <a:avLst/>
          </a:prstGeom>
        </p:spPr>
      </p:pic>
      <p:pic>
        <p:nvPicPr>
          <p:cNvPr id="36" name="Picture 35" descr="A picture containing icon&#10;&#10;Description automatically generated">
            <a:extLst>
              <a:ext uri="{FF2B5EF4-FFF2-40B4-BE49-F238E27FC236}">
                <a16:creationId xmlns:a16="http://schemas.microsoft.com/office/drawing/2014/main" id="{1780B4A6-1ACE-44AF-A415-1CC6028D7337}"/>
              </a:ext>
            </a:extLst>
          </p:cNvPr>
          <p:cNvPicPr>
            <a:picLocks noChangeAspect="1"/>
          </p:cNvPicPr>
          <p:nvPr/>
        </p:nvPicPr>
        <p:blipFill rotWithShape="1">
          <a:blip r:embed="rId33" cstate="print">
            <a:duotone>
              <a:prstClr val="black"/>
              <a:schemeClr val="accent3">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4"/>
              </a:ext>
            </a:extLst>
          </a:blip>
          <a:srcRect t="25141" b="20178"/>
          <a:stretch/>
        </p:blipFill>
        <p:spPr>
          <a:xfrm>
            <a:off x="4821773" y="3059731"/>
            <a:ext cx="444838" cy="243246"/>
          </a:xfrm>
          <a:prstGeom prst="rect">
            <a:avLst/>
          </a:prstGeom>
        </p:spPr>
      </p:pic>
      <p:sp>
        <p:nvSpPr>
          <p:cNvPr id="185" name="Right Arrow 86">
            <a:extLst>
              <a:ext uri="{FF2B5EF4-FFF2-40B4-BE49-F238E27FC236}">
                <a16:creationId xmlns:a16="http://schemas.microsoft.com/office/drawing/2014/main" id="{D5E24FDB-F4B7-DE24-D633-283F63319C4E}"/>
              </a:ext>
            </a:extLst>
          </p:cNvPr>
          <p:cNvSpPr/>
          <p:nvPr/>
        </p:nvSpPr>
        <p:spPr>
          <a:xfrm rot="16200000">
            <a:off x="5728266" y="3565788"/>
            <a:ext cx="640080" cy="274320"/>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6" name="Right Arrow 86">
            <a:extLst>
              <a:ext uri="{FF2B5EF4-FFF2-40B4-BE49-F238E27FC236}">
                <a16:creationId xmlns:a16="http://schemas.microsoft.com/office/drawing/2014/main" id="{8254C7EC-703B-EBBF-3656-E5BFCE37C1B5}"/>
              </a:ext>
            </a:extLst>
          </p:cNvPr>
          <p:cNvSpPr/>
          <p:nvPr/>
        </p:nvSpPr>
        <p:spPr>
          <a:xfrm>
            <a:off x="3740058" y="2039923"/>
            <a:ext cx="502920" cy="253474"/>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TextBox 76"/>
          <p:cNvSpPr txBox="1"/>
          <p:nvPr/>
        </p:nvSpPr>
        <p:spPr>
          <a:xfrm>
            <a:off x="8217482" y="1086167"/>
            <a:ext cx="3429000" cy="338554"/>
          </a:xfrm>
          <a:prstGeom prst="rect">
            <a:avLst/>
          </a:prstGeom>
          <a:noFill/>
          <a:ln>
            <a:solidFill>
              <a:schemeClr val="tx1"/>
            </a:solidFill>
          </a:ln>
        </p:spPr>
        <p:txBody>
          <a:bodyPr wrap="square" rtlCol="0">
            <a:spAutoFit/>
          </a:bodyPr>
          <a:lstStyle/>
          <a:p>
            <a:pPr algn="ctr"/>
            <a:r>
              <a:rPr lang="en-US" sz="1600" b="1" i="1" dirty="0"/>
              <a:t>FREIGHT TRANSPORTATION FLOWS</a:t>
            </a:r>
            <a:endParaRPr lang="en-US" sz="1600" dirty="0">
              <a:solidFill>
                <a:srgbClr val="000000"/>
              </a:solidFill>
            </a:endParaRPr>
          </a:p>
        </p:txBody>
      </p:sp>
      <p:sp>
        <p:nvSpPr>
          <p:cNvPr id="187" name="Right Arrow 86">
            <a:extLst>
              <a:ext uri="{FF2B5EF4-FFF2-40B4-BE49-F238E27FC236}">
                <a16:creationId xmlns:a16="http://schemas.microsoft.com/office/drawing/2014/main" id="{35E44281-2883-B74C-6862-DE4503A76A27}"/>
              </a:ext>
            </a:extLst>
          </p:cNvPr>
          <p:cNvSpPr/>
          <p:nvPr/>
        </p:nvSpPr>
        <p:spPr>
          <a:xfrm>
            <a:off x="7696293" y="2063184"/>
            <a:ext cx="502920" cy="253474"/>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2" name="Right Arrow 86">
            <a:extLst>
              <a:ext uri="{FF2B5EF4-FFF2-40B4-BE49-F238E27FC236}">
                <a16:creationId xmlns:a16="http://schemas.microsoft.com/office/drawing/2014/main" id="{AA7D4E28-C589-3394-64B5-200094EF8364}"/>
              </a:ext>
            </a:extLst>
          </p:cNvPr>
          <p:cNvSpPr/>
          <p:nvPr/>
        </p:nvSpPr>
        <p:spPr>
          <a:xfrm rot="5400000">
            <a:off x="9705117" y="3636409"/>
            <a:ext cx="287465" cy="181754"/>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95" name="Picture 94">
            <a:extLst>
              <a:ext uri="{FF2B5EF4-FFF2-40B4-BE49-F238E27FC236}">
                <a16:creationId xmlns:a16="http://schemas.microsoft.com/office/drawing/2014/main" id="{AEB4C53A-5834-504B-EDFB-FC011588D253}"/>
              </a:ext>
            </a:extLst>
          </p:cNvPr>
          <p:cNvPicPr>
            <a:picLocks noChangeAspect="1"/>
          </p:cNvPicPr>
          <p:nvPr/>
        </p:nvPicPr>
        <p:blipFill>
          <a:blip r:embed="rId35"/>
          <a:stretch>
            <a:fillRect/>
          </a:stretch>
        </p:blipFill>
        <p:spPr>
          <a:xfrm>
            <a:off x="8667832" y="1598343"/>
            <a:ext cx="2543790" cy="746344"/>
          </a:xfrm>
          <a:prstGeom prst="rect">
            <a:avLst/>
          </a:prstGeom>
        </p:spPr>
      </p:pic>
      <p:sp>
        <p:nvSpPr>
          <p:cNvPr id="99" name="Title 6">
            <a:extLst>
              <a:ext uri="{FF2B5EF4-FFF2-40B4-BE49-F238E27FC236}">
                <a16:creationId xmlns:a16="http://schemas.microsoft.com/office/drawing/2014/main" id="{5EBD73C9-4AF0-155A-D303-E547D799355C}"/>
              </a:ext>
            </a:extLst>
          </p:cNvPr>
          <p:cNvSpPr txBox="1">
            <a:spLocks/>
          </p:cNvSpPr>
          <p:nvPr/>
        </p:nvSpPr>
        <p:spPr>
          <a:xfrm>
            <a:off x="310624" y="19141"/>
            <a:ext cx="7871737" cy="10429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pPr algn="l"/>
            <a:r>
              <a:rPr lang="en-US" sz="4000" b="0" dirty="0"/>
              <a:t>Forecast Modernization (</a:t>
            </a:r>
            <a:r>
              <a:rPr lang="en-US" sz="4000" b="0" u="sng" dirty="0"/>
              <a:t>Tentative</a:t>
            </a:r>
            <a:r>
              <a:rPr lang="en-US" sz="4000" b="0" dirty="0"/>
              <a:t>)</a:t>
            </a:r>
          </a:p>
        </p:txBody>
      </p:sp>
      <p:sp>
        <p:nvSpPr>
          <p:cNvPr id="65" name="Slide Number Placeholder 64">
            <a:extLst>
              <a:ext uri="{FF2B5EF4-FFF2-40B4-BE49-F238E27FC236}">
                <a16:creationId xmlns:a16="http://schemas.microsoft.com/office/drawing/2014/main" id="{8DB53F9B-6A86-951A-F670-FF89220AB9BC}"/>
              </a:ext>
            </a:extLst>
          </p:cNvPr>
          <p:cNvSpPr>
            <a:spLocks noGrp="1"/>
          </p:cNvSpPr>
          <p:nvPr>
            <p:ph type="sldNum" sz="quarter" idx="4"/>
          </p:nvPr>
        </p:nvSpPr>
        <p:spPr/>
        <p:txBody>
          <a:bodyPr/>
          <a:lstStyle/>
          <a:p>
            <a:fld id="{07E090F0-1767-5E47-91AE-6DEF55028444}" type="slidenum">
              <a:rPr lang="en-US" smtClean="0"/>
              <a:pPr/>
              <a:t>6</a:t>
            </a:fld>
            <a:endParaRPr lang="en-US" dirty="0"/>
          </a:p>
        </p:txBody>
      </p:sp>
      <p:sp>
        <p:nvSpPr>
          <p:cNvPr id="67" name="Right Arrow 86">
            <a:extLst>
              <a:ext uri="{FF2B5EF4-FFF2-40B4-BE49-F238E27FC236}">
                <a16:creationId xmlns:a16="http://schemas.microsoft.com/office/drawing/2014/main" id="{1FAFB627-B317-68AB-252A-1315F53A56AC}"/>
              </a:ext>
            </a:extLst>
          </p:cNvPr>
          <p:cNvSpPr/>
          <p:nvPr/>
        </p:nvSpPr>
        <p:spPr>
          <a:xfrm rot="5400000">
            <a:off x="1717146" y="4300012"/>
            <a:ext cx="287465" cy="181754"/>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B0BEAA8-FE21-3917-1618-99ED76115B50}"/>
              </a:ext>
            </a:extLst>
          </p:cNvPr>
          <p:cNvSpPr txBox="1"/>
          <p:nvPr/>
        </p:nvSpPr>
        <p:spPr>
          <a:xfrm>
            <a:off x="5740087" y="4332166"/>
            <a:ext cx="1900805" cy="1200329"/>
          </a:xfrm>
          <a:prstGeom prst="rect">
            <a:avLst/>
          </a:prstGeom>
          <a:noFill/>
        </p:spPr>
        <p:txBody>
          <a:bodyPr wrap="square" rtlCol="0">
            <a:spAutoFit/>
          </a:bodyPr>
          <a:lstStyle/>
          <a:p>
            <a:pPr algn="r"/>
            <a:r>
              <a:rPr lang="en-US" dirty="0"/>
              <a:t>Shipping level-of-service: travel time (&amp; variance), cost</a:t>
            </a:r>
          </a:p>
        </p:txBody>
      </p:sp>
      <p:sp>
        <p:nvSpPr>
          <p:cNvPr id="3" name="TextBox 2">
            <a:extLst>
              <a:ext uri="{FF2B5EF4-FFF2-40B4-BE49-F238E27FC236}">
                <a16:creationId xmlns:a16="http://schemas.microsoft.com/office/drawing/2014/main" id="{EE470B5A-C1D9-D022-E6A1-780996FCEF2C}"/>
              </a:ext>
            </a:extLst>
          </p:cNvPr>
          <p:cNvSpPr txBox="1"/>
          <p:nvPr/>
        </p:nvSpPr>
        <p:spPr>
          <a:xfrm>
            <a:off x="340378" y="1416622"/>
            <a:ext cx="3400912" cy="646331"/>
          </a:xfrm>
          <a:prstGeom prst="rect">
            <a:avLst/>
          </a:prstGeom>
          <a:noFill/>
        </p:spPr>
        <p:txBody>
          <a:bodyPr wrap="square" rtlCol="0">
            <a:spAutoFit/>
          </a:bodyPr>
          <a:lstStyle/>
          <a:p>
            <a:r>
              <a:rPr lang="en-US" dirty="0"/>
              <a:t>Business population</a:t>
            </a:r>
          </a:p>
          <a:p>
            <a:r>
              <a:rPr lang="en-US" dirty="0"/>
              <a:t>(Need employment projections)</a:t>
            </a:r>
          </a:p>
        </p:txBody>
      </p:sp>
      <p:sp>
        <p:nvSpPr>
          <p:cNvPr id="6" name="TextBox 5">
            <a:extLst>
              <a:ext uri="{FF2B5EF4-FFF2-40B4-BE49-F238E27FC236}">
                <a16:creationId xmlns:a16="http://schemas.microsoft.com/office/drawing/2014/main" id="{5927B052-ECF4-AD16-068E-7F86997311DA}"/>
              </a:ext>
            </a:extLst>
          </p:cNvPr>
          <p:cNvSpPr txBox="1"/>
          <p:nvPr/>
        </p:nvSpPr>
        <p:spPr>
          <a:xfrm>
            <a:off x="354505" y="3122715"/>
            <a:ext cx="1626155" cy="1200329"/>
          </a:xfrm>
          <a:prstGeom prst="rect">
            <a:avLst/>
          </a:prstGeom>
          <a:noFill/>
        </p:spPr>
        <p:txBody>
          <a:bodyPr wrap="square" rtlCol="0">
            <a:spAutoFit/>
          </a:bodyPr>
          <a:lstStyle/>
          <a:p>
            <a:r>
              <a:rPr lang="en-US" dirty="0"/>
              <a:t>Freight generation (production &amp; attraction)</a:t>
            </a:r>
          </a:p>
        </p:txBody>
      </p:sp>
      <p:sp>
        <p:nvSpPr>
          <p:cNvPr id="7" name="TextBox 6">
            <a:extLst>
              <a:ext uri="{FF2B5EF4-FFF2-40B4-BE49-F238E27FC236}">
                <a16:creationId xmlns:a16="http://schemas.microsoft.com/office/drawing/2014/main" id="{8EFAA863-6068-29D9-7099-7A38ACEE2782}"/>
              </a:ext>
            </a:extLst>
          </p:cNvPr>
          <p:cNvSpPr txBox="1"/>
          <p:nvPr/>
        </p:nvSpPr>
        <p:spPr>
          <a:xfrm>
            <a:off x="318922" y="5708193"/>
            <a:ext cx="3248429" cy="369332"/>
          </a:xfrm>
          <a:prstGeom prst="rect">
            <a:avLst/>
          </a:prstGeom>
          <a:noFill/>
        </p:spPr>
        <p:txBody>
          <a:bodyPr wrap="square" rtlCol="0">
            <a:spAutoFit/>
          </a:bodyPr>
          <a:lstStyle/>
          <a:p>
            <a:r>
              <a:rPr lang="en-US" dirty="0"/>
              <a:t>Supplier selection </a:t>
            </a:r>
            <a:r>
              <a:rPr lang="en-US" dirty="0">
                <a:sym typeface="Wingdings" panose="05000000000000000000" pitchFamily="2" charset="2"/>
              </a:rPr>
              <a:t></a:t>
            </a:r>
            <a:r>
              <a:rPr lang="en-US" dirty="0"/>
              <a:t> OD flows</a:t>
            </a:r>
          </a:p>
        </p:txBody>
      </p:sp>
      <p:sp>
        <p:nvSpPr>
          <p:cNvPr id="9" name="TextBox 8">
            <a:extLst>
              <a:ext uri="{FF2B5EF4-FFF2-40B4-BE49-F238E27FC236}">
                <a16:creationId xmlns:a16="http://schemas.microsoft.com/office/drawing/2014/main" id="{8D5027F7-9D3B-EC05-7B16-C9520B7DB3F7}"/>
              </a:ext>
            </a:extLst>
          </p:cNvPr>
          <p:cNvSpPr txBox="1"/>
          <p:nvPr/>
        </p:nvSpPr>
        <p:spPr>
          <a:xfrm>
            <a:off x="4406852" y="2085592"/>
            <a:ext cx="3248429" cy="646331"/>
          </a:xfrm>
          <a:prstGeom prst="rect">
            <a:avLst/>
          </a:prstGeom>
          <a:noFill/>
        </p:spPr>
        <p:txBody>
          <a:bodyPr wrap="square" rtlCol="0">
            <a:spAutoFit/>
          </a:bodyPr>
          <a:lstStyle/>
          <a:p>
            <a:r>
              <a:rPr lang="en-US" dirty="0"/>
              <a:t>Split last-mile into pickup and delivery shares</a:t>
            </a:r>
          </a:p>
        </p:txBody>
      </p:sp>
      <p:sp>
        <p:nvSpPr>
          <p:cNvPr id="10" name="TextBox 9">
            <a:extLst>
              <a:ext uri="{FF2B5EF4-FFF2-40B4-BE49-F238E27FC236}">
                <a16:creationId xmlns:a16="http://schemas.microsoft.com/office/drawing/2014/main" id="{B6FD5F42-2310-3D99-2799-2FD153ECFE3E}"/>
              </a:ext>
            </a:extLst>
          </p:cNvPr>
          <p:cNvSpPr txBox="1"/>
          <p:nvPr/>
        </p:nvSpPr>
        <p:spPr>
          <a:xfrm>
            <a:off x="8334021" y="2402056"/>
            <a:ext cx="3248429" cy="646331"/>
          </a:xfrm>
          <a:prstGeom prst="rect">
            <a:avLst/>
          </a:prstGeom>
          <a:noFill/>
        </p:spPr>
        <p:txBody>
          <a:bodyPr wrap="square" rtlCol="0">
            <a:spAutoFit/>
          </a:bodyPr>
          <a:lstStyle/>
          <a:p>
            <a:r>
              <a:rPr lang="en-US" dirty="0"/>
              <a:t>Model mode choice and shipment size</a:t>
            </a:r>
          </a:p>
        </p:txBody>
      </p:sp>
      <p:sp>
        <p:nvSpPr>
          <p:cNvPr id="13" name="TextBox 12">
            <a:extLst>
              <a:ext uri="{FF2B5EF4-FFF2-40B4-BE49-F238E27FC236}">
                <a16:creationId xmlns:a16="http://schemas.microsoft.com/office/drawing/2014/main" id="{CAB3D788-A4B0-3EC1-3024-6C9476F007F4}"/>
              </a:ext>
            </a:extLst>
          </p:cNvPr>
          <p:cNvSpPr txBox="1"/>
          <p:nvPr/>
        </p:nvSpPr>
        <p:spPr>
          <a:xfrm>
            <a:off x="8445113" y="4154898"/>
            <a:ext cx="3248429" cy="646331"/>
          </a:xfrm>
          <a:prstGeom prst="rect">
            <a:avLst/>
          </a:prstGeom>
          <a:noFill/>
        </p:spPr>
        <p:txBody>
          <a:bodyPr wrap="square" rtlCol="0">
            <a:spAutoFit/>
          </a:bodyPr>
          <a:lstStyle/>
          <a:p>
            <a:r>
              <a:rPr lang="en-US" dirty="0"/>
              <a:t>Traffic assignments (unimodal &amp; multimodal)</a:t>
            </a:r>
          </a:p>
        </p:txBody>
      </p:sp>
      <p:sp>
        <p:nvSpPr>
          <p:cNvPr id="16" name="Rectangle 15">
            <a:extLst>
              <a:ext uri="{FF2B5EF4-FFF2-40B4-BE49-F238E27FC236}">
                <a16:creationId xmlns:a16="http://schemas.microsoft.com/office/drawing/2014/main" id="{B9743779-4363-BFE0-FB49-4E20AE40C2A7}"/>
              </a:ext>
            </a:extLst>
          </p:cNvPr>
          <p:cNvSpPr/>
          <p:nvPr/>
        </p:nvSpPr>
        <p:spPr>
          <a:xfrm>
            <a:off x="8221000" y="6308903"/>
            <a:ext cx="3430032" cy="44381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 </a:t>
            </a:r>
            <a:r>
              <a:rPr lang="en-US" sz="1600" b="1" i="1" dirty="0">
                <a:solidFill>
                  <a:schemeClr val="tx1"/>
                </a:solidFill>
              </a:rPr>
              <a:t>VALIDATION</a:t>
            </a:r>
          </a:p>
        </p:txBody>
      </p:sp>
      <p:sp>
        <p:nvSpPr>
          <p:cNvPr id="8" name="Right Arrow 86">
            <a:extLst>
              <a:ext uri="{FF2B5EF4-FFF2-40B4-BE49-F238E27FC236}">
                <a16:creationId xmlns:a16="http://schemas.microsoft.com/office/drawing/2014/main" id="{E090F376-B3AC-71FD-20F9-ED5B7FD27BAC}"/>
              </a:ext>
            </a:extLst>
          </p:cNvPr>
          <p:cNvSpPr/>
          <p:nvPr/>
        </p:nvSpPr>
        <p:spPr>
          <a:xfrm rot="10800000">
            <a:off x="7674538" y="5100131"/>
            <a:ext cx="548640" cy="253474"/>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1465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38543A-5974-6547-43CB-C905EED94F9E}"/>
              </a:ext>
            </a:extLst>
          </p:cNvPr>
          <p:cNvSpPr>
            <a:spLocks noGrp="1"/>
          </p:cNvSpPr>
          <p:nvPr>
            <p:ph type="sldNum" sz="quarter" idx="12"/>
          </p:nvPr>
        </p:nvSpPr>
        <p:spPr/>
        <p:txBody>
          <a:bodyPr/>
          <a:lstStyle/>
          <a:p>
            <a:fld id="{F159FA97-ED9E-4089-875E-1D64D6BFF736}" type="slidenum">
              <a:rPr lang="en-US" smtClean="0"/>
              <a:pPr/>
              <a:t>7</a:t>
            </a:fld>
            <a:endParaRPr lang="en-US" dirty="0"/>
          </a:p>
        </p:txBody>
      </p:sp>
      <p:sp>
        <p:nvSpPr>
          <p:cNvPr id="3" name="Title 2">
            <a:extLst>
              <a:ext uri="{FF2B5EF4-FFF2-40B4-BE49-F238E27FC236}">
                <a16:creationId xmlns:a16="http://schemas.microsoft.com/office/drawing/2014/main" id="{3BF9F222-2857-B395-340F-9D58B02D092C}"/>
              </a:ext>
            </a:extLst>
          </p:cNvPr>
          <p:cNvSpPr>
            <a:spLocks noGrp="1"/>
          </p:cNvSpPr>
          <p:nvPr>
            <p:ph type="title"/>
          </p:nvPr>
        </p:nvSpPr>
        <p:spPr/>
        <p:txBody>
          <a:bodyPr/>
          <a:lstStyle/>
          <a:p>
            <a:r>
              <a:rPr lang="en-US" dirty="0"/>
              <a:t>FAF6 Release Timeline (Tentative*)</a:t>
            </a:r>
          </a:p>
        </p:txBody>
      </p:sp>
      <p:sp>
        <p:nvSpPr>
          <p:cNvPr id="6" name="Arrow: Right 5">
            <a:extLst>
              <a:ext uri="{FF2B5EF4-FFF2-40B4-BE49-F238E27FC236}">
                <a16:creationId xmlns:a16="http://schemas.microsoft.com/office/drawing/2014/main" id="{2F2EAC2F-2E2A-D0EA-788D-9B0457364686}"/>
              </a:ext>
            </a:extLst>
          </p:cNvPr>
          <p:cNvSpPr/>
          <p:nvPr/>
        </p:nvSpPr>
        <p:spPr>
          <a:xfrm>
            <a:off x="1337982" y="3941858"/>
            <a:ext cx="7870563"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r>
              <a:rPr lang="en-US" dirty="0"/>
              <a:t>2025			2026			2027	</a:t>
            </a:r>
          </a:p>
        </p:txBody>
      </p:sp>
      <p:sp>
        <p:nvSpPr>
          <p:cNvPr id="7" name="Callout: Bent Line with No Border 6">
            <a:extLst>
              <a:ext uri="{FF2B5EF4-FFF2-40B4-BE49-F238E27FC236}">
                <a16:creationId xmlns:a16="http://schemas.microsoft.com/office/drawing/2014/main" id="{45FC4A61-7C67-5511-7539-5808ECD68E33}"/>
              </a:ext>
            </a:extLst>
          </p:cNvPr>
          <p:cNvSpPr/>
          <p:nvPr/>
        </p:nvSpPr>
        <p:spPr>
          <a:xfrm>
            <a:off x="1586305" y="2211509"/>
            <a:ext cx="1261068" cy="467147"/>
          </a:xfrm>
          <a:prstGeom prst="callout2">
            <a:avLst>
              <a:gd name="adj1" fmla="val 47660"/>
              <a:gd name="adj2" fmla="val -846"/>
              <a:gd name="adj3" fmla="val 51790"/>
              <a:gd name="adj4" fmla="val -10250"/>
              <a:gd name="adj5" fmla="val 399226"/>
              <a:gd name="adj6" fmla="val -86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County Level Ver. 1 (FAF5)</a:t>
            </a:r>
          </a:p>
        </p:txBody>
      </p:sp>
      <p:sp>
        <p:nvSpPr>
          <p:cNvPr id="9" name="Callout: Bent Line with No Border 8">
            <a:extLst>
              <a:ext uri="{FF2B5EF4-FFF2-40B4-BE49-F238E27FC236}">
                <a16:creationId xmlns:a16="http://schemas.microsoft.com/office/drawing/2014/main" id="{95B1C789-BF52-6F2E-CFB1-B97890D6D16B}"/>
              </a:ext>
            </a:extLst>
          </p:cNvPr>
          <p:cNvSpPr/>
          <p:nvPr/>
        </p:nvSpPr>
        <p:spPr>
          <a:xfrm>
            <a:off x="8737600" y="4557962"/>
            <a:ext cx="1645920" cy="764774"/>
          </a:xfrm>
          <a:prstGeom prst="callout2">
            <a:avLst>
              <a:gd name="adj1" fmla="val 47660"/>
              <a:gd name="adj2" fmla="val -846"/>
              <a:gd name="adj3" fmla="val 26061"/>
              <a:gd name="adj4" fmla="val -16579"/>
              <a:gd name="adj5" fmla="val -32136"/>
              <a:gd name="adj6" fmla="val -238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Updated Networks and Assignment</a:t>
            </a:r>
          </a:p>
        </p:txBody>
      </p:sp>
      <p:sp>
        <p:nvSpPr>
          <p:cNvPr id="11" name="Callout: Bent Line with No Border 10">
            <a:extLst>
              <a:ext uri="{FF2B5EF4-FFF2-40B4-BE49-F238E27FC236}">
                <a16:creationId xmlns:a16="http://schemas.microsoft.com/office/drawing/2014/main" id="{64EA90FD-8EC8-B510-BB1B-879E7624B7DA}"/>
              </a:ext>
            </a:extLst>
          </p:cNvPr>
          <p:cNvSpPr/>
          <p:nvPr/>
        </p:nvSpPr>
        <p:spPr>
          <a:xfrm>
            <a:off x="4996482" y="1572654"/>
            <a:ext cx="1645919" cy="467148"/>
          </a:xfrm>
          <a:prstGeom prst="callout2">
            <a:avLst>
              <a:gd name="adj1" fmla="val 47660"/>
              <a:gd name="adj2" fmla="val -846"/>
              <a:gd name="adj3" fmla="val 51790"/>
              <a:gd name="adj4" fmla="val -10250"/>
              <a:gd name="adj5" fmla="val 533336"/>
              <a:gd name="adj6" fmla="val -99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Benchmark: Feb. 2026</a:t>
            </a:r>
          </a:p>
        </p:txBody>
      </p:sp>
      <p:sp>
        <p:nvSpPr>
          <p:cNvPr id="15" name="Callout: Bent Line with No Border 14">
            <a:extLst>
              <a:ext uri="{FF2B5EF4-FFF2-40B4-BE49-F238E27FC236}">
                <a16:creationId xmlns:a16="http://schemas.microsoft.com/office/drawing/2014/main" id="{ED4C3D2D-94F5-1118-2C5F-1C4F1CC04101}"/>
              </a:ext>
            </a:extLst>
          </p:cNvPr>
          <p:cNvSpPr/>
          <p:nvPr/>
        </p:nvSpPr>
        <p:spPr>
          <a:xfrm>
            <a:off x="6868161" y="2964764"/>
            <a:ext cx="1645919" cy="607597"/>
          </a:xfrm>
          <a:prstGeom prst="callout2">
            <a:avLst>
              <a:gd name="adj1" fmla="val 100043"/>
              <a:gd name="adj2" fmla="val 48380"/>
              <a:gd name="adj3" fmla="val 129520"/>
              <a:gd name="adj4" fmla="val -6030"/>
              <a:gd name="adj5" fmla="val 181741"/>
              <a:gd name="adj6" fmla="val -62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Forecast: Dec. 2026</a:t>
            </a:r>
          </a:p>
        </p:txBody>
      </p:sp>
      <p:sp>
        <p:nvSpPr>
          <p:cNvPr id="20" name="Rectangle 19">
            <a:extLst>
              <a:ext uri="{FF2B5EF4-FFF2-40B4-BE49-F238E27FC236}">
                <a16:creationId xmlns:a16="http://schemas.microsoft.com/office/drawing/2014/main" id="{F66851BA-3C37-4606-C60D-D9AB5E5B2096}"/>
              </a:ext>
            </a:extLst>
          </p:cNvPr>
          <p:cNvSpPr/>
          <p:nvPr/>
        </p:nvSpPr>
        <p:spPr>
          <a:xfrm>
            <a:off x="2569230" y="4304170"/>
            <a:ext cx="1770342" cy="2952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ym typeface="Wingdings" panose="05000000000000000000" pitchFamily="2" charset="2"/>
              </a:rPr>
              <a:t> </a:t>
            </a:r>
            <a:r>
              <a:rPr lang="en-US" sz="1600" dirty="0"/>
              <a:t>CFS Products</a:t>
            </a:r>
            <a:r>
              <a:rPr lang="en-US" sz="1600" dirty="0">
                <a:sym typeface="Wingdings" panose="05000000000000000000" pitchFamily="2" charset="2"/>
              </a:rPr>
              <a:t></a:t>
            </a:r>
            <a:endParaRPr lang="en-US" sz="1600" dirty="0"/>
          </a:p>
        </p:txBody>
      </p:sp>
      <p:sp>
        <p:nvSpPr>
          <p:cNvPr id="4" name="Rectangle 3">
            <a:extLst>
              <a:ext uri="{FF2B5EF4-FFF2-40B4-BE49-F238E27FC236}">
                <a16:creationId xmlns:a16="http://schemas.microsoft.com/office/drawing/2014/main" id="{423008AD-6D59-E365-8A55-7DE69CC55F38}"/>
              </a:ext>
            </a:extLst>
          </p:cNvPr>
          <p:cNvSpPr/>
          <p:nvPr/>
        </p:nvSpPr>
        <p:spPr>
          <a:xfrm>
            <a:off x="4996482" y="3100805"/>
            <a:ext cx="1645919" cy="9682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Updated AE, PE for 2023-2025: mid to late 2026 </a:t>
            </a:r>
          </a:p>
          <a:p>
            <a:pPr algn="ctr"/>
            <a:r>
              <a:rPr lang="en-US" sz="1400" dirty="0">
                <a:sym typeface="Wingdings" panose="05000000000000000000" pitchFamily="2" charset="2"/>
              </a:rPr>
              <a:t>………………..</a:t>
            </a:r>
            <a:endParaRPr lang="en-US" sz="1400" dirty="0"/>
          </a:p>
        </p:txBody>
      </p:sp>
      <p:sp>
        <p:nvSpPr>
          <p:cNvPr id="5" name="TextBox 4">
            <a:extLst>
              <a:ext uri="{FF2B5EF4-FFF2-40B4-BE49-F238E27FC236}">
                <a16:creationId xmlns:a16="http://schemas.microsoft.com/office/drawing/2014/main" id="{105312B0-23FF-0D49-1E69-ACE36CF86C8E}"/>
              </a:ext>
            </a:extLst>
          </p:cNvPr>
          <p:cNvSpPr txBox="1"/>
          <p:nvPr/>
        </p:nvSpPr>
        <p:spPr>
          <a:xfrm>
            <a:off x="2520271" y="6190369"/>
            <a:ext cx="3920753" cy="584775"/>
          </a:xfrm>
          <a:prstGeom prst="rect">
            <a:avLst/>
          </a:prstGeom>
          <a:noFill/>
        </p:spPr>
        <p:txBody>
          <a:bodyPr wrap="none" rtlCol="0">
            <a:spAutoFit/>
          </a:bodyPr>
          <a:lstStyle/>
          <a:p>
            <a:r>
              <a:rPr lang="en-US" sz="1600" dirty="0"/>
              <a:t>*depends on resources and data availability</a:t>
            </a:r>
          </a:p>
          <a:p>
            <a:r>
              <a:rPr lang="en-US" sz="1600" dirty="0"/>
              <a:t>**AE, PE: (Preliminary) Annual Estimates</a:t>
            </a:r>
          </a:p>
        </p:txBody>
      </p:sp>
      <p:sp>
        <p:nvSpPr>
          <p:cNvPr id="13" name="Callout: Bent Line with No Border 12">
            <a:extLst>
              <a:ext uri="{FF2B5EF4-FFF2-40B4-BE49-F238E27FC236}">
                <a16:creationId xmlns:a16="http://schemas.microsoft.com/office/drawing/2014/main" id="{A6A0A977-BA8C-40B0-792E-7195AF3D90B0}"/>
              </a:ext>
            </a:extLst>
          </p:cNvPr>
          <p:cNvSpPr/>
          <p:nvPr/>
        </p:nvSpPr>
        <p:spPr>
          <a:xfrm>
            <a:off x="1586305" y="2839208"/>
            <a:ext cx="1261068" cy="680501"/>
          </a:xfrm>
          <a:prstGeom prst="callout2">
            <a:avLst>
              <a:gd name="adj1" fmla="val 45182"/>
              <a:gd name="adj2" fmla="val 100117"/>
              <a:gd name="adj3" fmla="val 59223"/>
              <a:gd name="adj4" fmla="val 114577"/>
              <a:gd name="adj5" fmla="val 178846"/>
              <a:gd name="adj6" fmla="val 1142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**PE 2024, AE 2023 (FAF5)</a:t>
            </a:r>
          </a:p>
        </p:txBody>
      </p:sp>
    </p:spTree>
    <p:extLst>
      <p:ext uri="{BB962C8B-B14F-4D97-AF65-F5344CB8AC3E}">
        <p14:creationId xmlns:p14="http://schemas.microsoft.com/office/powerpoint/2010/main" val="92664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ED10-BE2F-8DA1-D3E6-9FAC49EBA3C9}"/>
              </a:ext>
            </a:extLst>
          </p:cNvPr>
          <p:cNvSpPr>
            <a:spLocks noGrp="1"/>
          </p:cNvSpPr>
          <p:nvPr>
            <p:ph type="title"/>
          </p:nvPr>
        </p:nvSpPr>
        <p:spPr/>
        <p:txBody>
          <a:bodyPr>
            <a:normAutofit/>
          </a:bodyPr>
          <a:lstStyle/>
          <a:p>
            <a:r>
              <a:rPr lang="en-US" dirty="0"/>
              <a:t>Some Reflections… and Questions to You</a:t>
            </a:r>
          </a:p>
        </p:txBody>
      </p:sp>
      <p:sp>
        <p:nvSpPr>
          <p:cNvPr id="3" name="Content Placeholder 2">
            <a:extLst>
              <a:ext uri="{FF2B5EF4-FFF2-40B4-BE49-F238E27FC236}">
                <a16:creationId xmlns:a16="http://schemas.microsoft.com/office/drawing/2014/main" id="{2BD260C1-7C5C-046A-113A-35AD1604B344}"/>
              </a:ext>
            </a:extLst>
          </p:cNvPr>
          <p:cNvSpPr>
            <a:spLocks noGrp="1"/>
          </p:cNvSpPr>
          <p:nvPr>
            <p:ph idx="1"/>
          </p:nvPr>
        </p:nvSpPr>
        <p:spPr/>
        <p:txBody>
          <a:bodyPr>
            <a:normAutofit fontScale="70000" lnSpcReduction="20000"/>
          </a:bodyPr>
          <a:lstStyle/>
          <a:p>
            <a:r>
              <a:rPr lang="en-US" dirty="0"/>
              <a:t>Opportunities</a:t>
            </a:r>
          </a:p>
          <a:p>
            <a:pPr lvl="1"/>
            <a:r>
              <a:rPr lang="en-US" dirty="0"/>
              <a:t>2022 CFS: richer detail (more shipments; more modes)</a:t>
            </a:r>
          </a:p>
          <a:p>
            <a:pPr lvl="1"/>
            <a:r>
              <a:rPr lang="en-US" dirty="0"/>
              <a:t>2021 VIUS: more up-to-date payload factors and SCTG 01 flows</a:t>
            </a:r>
          </a:p>
          <a:p>
            <a:pPr lvl="1"/>
            <a:r>
              <a:rPr lang="en-US" dirty="0"/>
              <a:t>FAF modernization: improved data sources, updated methods, and more quality checks</a:t>
            </a:r>
          </a:p>
          <a:p>
            <a:pPr lvl="1"/>
            <a:r>
              <a:rPr lang="en-US" dirty="0"/>
              <a:t>FAF forecast goals: sensitivity to modal levels-of-service; improved alignment with local socioeconomic growth</a:t>
            </a:r>
          </a:p>
          <a:p>
            <a:r>
              <a:rPr lang="en-US" dirty="0"/>
              <a:t>Challenges</a:t>
            </a:r>
          </a:p>
          <a:p>
            <a:pPr lvl="1"/>
            <a:r>
              <a:rPr lang="en-US" dirty="0"/>
              <a:t>2022 was a very unusual year, especially for waterborne freight </a:t>
            </a:r>
            <a:r>
              <a:rPr lang="en-US" dirty="0">
                <a:sym typeface="Wingdings" panose="05000000000000000000" pitchFamily="2" charset="2"/>
              </a:rPr>
              <a:t> this shows up in the CFS. How can our annual estimates, projections, assignment, etc. handle this?</a:t>
            </a:r>
          </a:p>
          <a:p>
            <a:pPr lvl="1"/>
            <a:r>
              <a:rPr lang="en-US" dirty="0">
                <a:sym typeface="Wingdings" panose="05000000000000000000" pitchFamily="2" charset="2"/>
              </a:rPr>
              <a:t>Tabulating 80M shipment records takes a long time</a:t>
            </a:r>
          </a:p>
          <a:p>
            <a:pPr lvl="1"/>
            <a:r>
              <a:rPr lang="en-US" dirty="0">
                <a:sym typeface="Wingdings" panose="05000000000000000000" pitchFamily="2" charset="2"/>
              </a:rPr>
              <a:t>Ongoing gap: retail-based shipping (but we are looking into it)</a:t>
            </a:r>
          </a:p>
          <a:p>
            <a:pPr lvl="1"/>
            <a:r>
              <a:rPr lang="en-US" dirty="0">
                <a:sym typeface="Wingdings" panose="05000000000000000000" pitchFamily="2" charset="2"/>
              </a:rPr>
              <a:t>Publicly available sources of long-range employment projections</a:t>
            </a:r>
          </a:p>
          <a:p>
            <a:r>
              <a:rPr lang="en-US" dirty="0">
                <a:sym typeface="Wingdings" panose="05000000000000000000" pitchFamily="2" charset="2"/>
              </a:rPr>
              <a:t>We need your feedback on our modernization efforts. </a:t>
            </a:r>
          </a:p>
          <a:p>
            <a:pPr lvl="1"/>
            <a:r>
              <a:rPr lang="en-US" dirty="0">
                <a:sym typeface="Wingdings" panose="05000000000000000000" pitchFamily="2" charset="2"/>
              </a:rPr>
              <a:t>What directions are valuable to you?</a:t>
            </a:r>
          </a:p>
          <a:p>
            <a:pPr lvl="1"/>
            <a:r>
              <a:rPr lang="en-US" dirty="0">
                <a:sym typeface="Wingdings" panose="05000000000000000000" pitchFamily="2" charset="2"/>
              </a:rPr>
              <a:t>What improvements would further help your work?</a:t>
            </a:r>
          </a:p>
          <a:p>
            <a:pPr lvl="1"/>
            <a:endParaRPr lang="en-US" dirty="0"/>
          </a:p>
        </p:txBody>
      </p:sp>
      <p:sp>
        <p:nvSpPr>
          <p:cNvPr id="4" name="Slide Number Placeholder 3">
            <a:extLst>
              <a:ext uri="{FF2B5EF4-FFF2-40B4-BE49-F238E27FC236}">
                <a16:creationId xmlns:a16="http://schemas.microsoft.com/office/drawing/2014/main" id="{209F0F11-F359-FAF0-76EC-9AA9D6F72A85}"/>
              </a:ext>
            </a:extLst>
          </p:cNvPr>
          <p:cNvSpPr>
            <a:spLocks noGrp="1"/>
          </p:cNvSpPr>
          <p:nvPr>
            <p:ph type="sldNum" sz="quarter" idx="12"/>
          </p:nvPr>
        </p:nvSpPr>
        <p:spPr/>
        <p:txBody>
          <a:bodyPr/>
          <a:lstStyle/>
          <a:p>
            <a:fld id="{93CDCA99-005F-43F9-B816-A449110734F7}" type="slidenum">
              <a:rPr lang="en-US" smtClean="0"/>
              <a:t>8</a:t>
            </a:fld>
            <a:endParaRPr lang="en-US" dirty="0"/>
          </a:p>
        </p:txBody>
      </p:sp>
    </p:spTree>
    <p:extLst>
      <p:ext uri="{BB962C8B-B14F-4D97-AF65-F5344CB8AC3E}">
        <p14:creationId xmlns:p14="http://schemas.microsoft.com/office/powerpoint/2010/main" val="190977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48DF-78F8-DB1F-F893-A15C50AFD51D}"/>
              </a:ext>
            </a:extLst>
          </p:cNvPr>
          <p:cNvSpPr>
            <a:spLocks noGrp="1"/>
          </p:cNvSpPr>
          <p:nvPr>
            <p:ph type="title"/>
          </p:nvPr>
        </p:nvSpPr>
        <p:spPr/>
        <p:txBody>
          <a:bodyPr>
            <a:normAutofit/>
          </a:bodyPr>
          <a:lstStyle/>
          <a:p>
            <a:r>
              <a:rPr lang="en-US" dirty="0">
                <a:hlinkClick r:id="rId2"/>
              </a:rPr>
              <a:t>faf@dot.gov</a:t>
            </a:r>
            <a:r>
              <a:rPr lang="en-US" dirty="0"/>
              <a:t> &amp;</a:t>
            </a:r>
            <a:br>
              <a:rPr lang="en-US" dirty="0"/>
            </a:br>
            <a:r>
              <a:rPr lang="en-US" dirty="0">
                <a:hlinkClick r:id="rId3"/>
              </a:rPr>
              <a:t>BTS’ Ask-a-librarian</a:t>
            </a:r>
            <a:endParaRPr lang="en-US" dirty="0"/>
          </a:p>
        </p:txBody>
      </p:sp>
      <p:sp>
        <p:nvSpPr>
          <p:cNvPr id="3" name="Text Placeholder 2">
            <a:extLst>
              <a:ext uri="{FF2B5EF4-FFF2-40B4-BE49-F238E27FC236}">
                <a16:creationId xmlns:a16="http://schemas.microsoft.com/office/drawing/2014/main" id="{D6230937-B824-674A-E5EA-B91B02C3E8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9A617A-DD15-1105-A087-1E5D7A8D3641}"/>
              </a:ext>
            </a:extLst>
          </p:cNvPr>
          <p:cNvSpPr>
            <a:spLocks noGrp="1"/>
          </p:cNvSpPr>
          <p:nvPr>
            <p:ph type="sldNum" sz="quarter" idx="12"/>
          </p:nvPr>
        </p:nvSpPr>
        <p:spPr/>
        <p:txBody>
          <a:bodyPr/>
          <a:lstStyle/>
          <a:p>
            <a:fld id="{93CDCA99-005F-43F9-B816-A449110734F7}" type="slidenum">
              <a:rPr lang="en-US" smtClean="0"/>
              <a:t>9</a:t>
            </a:fld>
            <a:endParaRPr lang="en-US" dirty="0"/>
          </a:p>
        </p:txBody>
      </p:sp>
    </p:spTree>
    <p:extLst>
      <p:ext uri="{BB962C8B-B14F-4D97-AF65-F5344CB8AC3E}">
        <p14:creationId xmlns:p14="http://schemas.microsoft.com/office/powerpoint/2010/main" val="3936826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Retrospect">
  <a:themeElements>
    <a:clrScheme name="FHWA">
      <a:dk1>
        <a:srgbClr val="15396C"/>
      </a:dk1>
      <a:lt1>
        <a:sysClr val="window" lastClr="FFFFFF"/>
      </a:lt1>
      <a:dk2>
        <a:srgbClr val="15396C"/>
      </a:dk2>
      <a:lt2>
        <a:srgbClr val="E7E6E6"/>
      </a:lt2>
      <a:accent1>
        <a:srgbClr val="15396C"/>
      </a:accent1>
      <a:accent2>
        <a:srgbClr val="1C6DA6"/>
      </a:accent2>
      <a:accent3>
        <a:srgbClr val="006400"/>
      </a:accent3>
      <a:accent4>
        <a:srgbClr val="7B7B7B"/>
      </a:accent4>
      <a:accent5>
        <a:srgbClr val="5B9BD5"/>
      </a:accent5>
      <a:accent6>
        <a:srgbClr val="70AD47"/>
      </a:accent6>
      <a:hlink>
        <a:srgbClr val="0563C1"/>
      </a:hlink>
      <a:folHlink>
        <a:srgbClr val="954F72"/>
      </a:folHlink>
    </a:clrScheme>
    <a:fontScheme name="Custom 3">
      <a:majorFont>
        <a:latin typeface="Century Gothic"/>
        <a:ea typeface=""/>
        <a:cs typeface=""/>
      </a:majorFont>
      <a:minorFont>
        <a:latin typeface="Calibri 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TS publications">
    <a:dk1>
      <a:srgbClr val="000000"/>
    </a:dk1>
    <a:lt1>
      <a:srgbClr val="FFFFFF"/>
    </a:lt1>
    <a:dk2>
      <a:srgbClr val="1F497D"/>
    </a:dk2>
    <a:lt2>
      <a:srgbClr val="EEECE1"/>
    </a:lt2>
    <a:accent1>
      <a:srgbClr val="2E3092"/>
    </a:accent1>
    <a:accent2>
      <a:srgbClr val="EC008B"/>
    </a:accent2>
    <a:accent3>
      <a:srgbClr val="B2D234"/>
    </a:accent3>
    <a:accent4>
      <a:srgbClr val="86328B"/>
    </a:accent4>
    <a:accent5>
      <a:srgbClr val="00A9AC"/>
    </a:accent5>
    <a:accent6>
      <a:srgbClr val="FFC50A"/>
    </a:accent6>
    <a:hlink>
      <a:srgbClr val="0000FF"/>
    </a:hlink>
    <a:folHlink>
      <a:srgbClr val="80008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14" ma:contentTypeDescription="Create a new document." ma:contentTypeScope="" ma:versionID="49579b70eab24d17681c6c7c5a38b4c8">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9181dbcec8637d2e317e01b5408e2519"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64cd8ad-a426-4fa5-8207-a96b8f4edf33}" ma:internalName="TaxCatchAll" ma:showField="CatchAllData" ma:web="b3ce6949-99fe-4549-b75a-2322037c47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3ce6949-99fe-4549-b75a-2322037c47c1" xsi:nil="true"/>
    <lcf76f155ced4ddcb4097134ff3c332f xmlns="63ed583d-7590-47b9-98bc-2af72f9646ac">
      <Terms xmlns="http://schemas.microsoft.com/office/infopath/2007/PartnerControls"/>
    </lcf76f155ced4ddcb4097134ff3c332f>
    <SharedWithUsers xmlns="b3ce6949-99fe-4549-b75a-2322037c47c1">
      <UserInfo>
        <DisplayName>Lawrence, Stephanie (OST)</DisplayName>
        <AccountId>23</AccountId>
        <AccountType/>
      </UserInfo>
    </SharedWithUsers>
  </documentManagement>
</p:properties>
</file>

<file path=customXml/itemProps1.xml><?xml version="1.0" encoding="utf-8"?>
<ds:datastoreItem xmlns:ds="http://schemas.openxmlformats.org/officeDocument/2006/customXml" ds:itemID="{823AD038-0AD8-452F-8ADC-D2E99373A457}">
  <ds:schemaRefs>
    <ds:schemaRef ds:uri="http://schemas.microsoft.com/sharepoint/v3/contenttype/forms"/>
  </ds:schemaRefs>
</ds:datastoreItem>
</file>

<file path=customXml/itemProps2.xml><?xml version="1.0" encoding="utf-8"?>
<ds:datastoreItem xmlns:ds="http://schemas.openxmlformats.org/officeDocument/2006/customXml" ds:itemID="{989A0574-B3B0-4E4F-80C5-5F0DFB40A880}">
  <ds:schemaRefs>
    <ds:schemaRef ds:uri="63ed583d-7590-47b9-98bc-2af72f9646ac"/>
    <ds:schemaRef ds:uri="b3ce6949-99fe-4549-b75a-2322037c47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CBA117-3EF1-4153-BC69-8A3046296BD2}">
  <ds:schemaRefs>
    <ds:schemaRef ds:uri="http://purl.org/dc/terms/"/>
    <ds:schemaRef ds:uri="http://schemas.microsoft.com/office/2006/documentManagement/types"/>
    <ds:schemaRef ds:uri="http://schemas.microsoft.com/office/infopath/2007/PartnerControls"/>
    <ds:schemaRef ds:uri="b3ce6949-99fe-4549-b75a-2322037c47c1"/>
    <ds:schemaRef ds:uri="http://purl.org/dc/elements/1.1/"/>
    <ds:schemaRef ds:uri="http://schemas.microsoft.com/office/2006/metadata/properties"/>
    <ds:schemaRef ds:uri="http://schemas.openxmlformats.org/package/2006/metadata/core-properties"/>
    <ds:schemaRef ds:uri="63ed583d-7590-47b9-98bc-2af72f9646a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725</TotalTime>
  <Words>2550</Words>
  <Application>Microsoft Office PowerPoint</Application>
  <PresentationFormat>Widescreen</PresentationFormat>
  <Paragraphs>289</Paragraphs>
  <Slides>25</Slides>
  <Notes>13</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25</vt:i4>
      </vt:variant>
    </vt:vector>
  </HeadingPairs>
  <TitlesOfParts>
    <vt:vector size="45" baseType="lpstr">
      <vt:lpstr>Arial</vt:lpstr>
      <vt:lpstr>Calibri</vt:lpstr>
      <vt:lpstr>Calibri Light</vt:lpstr>
      <vt:lpstr>Century Gothic</vt:lpstr>
      <vt:lpstr>Gill Sans MT</vt:lpstr>
      <vt:lpstr>Lucida Grande</vt:lpstr>
      <vt:lpstr>Open Sans</vt:lpstr>
      <vt:lpstr>Univers Condensed</vt:lpstr>
      <vt:lpstr>Wingdings</vt:lpstr>
      <vt:lpstr>Custom Design</vt:lpstr>
      <vt:lpstr>Office Theme</vt:lpstr>
      <vt:lpstr>1_Custom Design</vt:lpstr>
      <vt:lpstr>2_Custom Design</vt:lpstr>
      <vt:lpstr>3_Custom Design</vt:lpstr>
      <vt:lpstr>4_Custom Design</vt:lpstr>
      <vt:lpstr>Retrospect</vt:lpstr>
      <vt:lpstr>5_Custom Design</vt:lpstr>
      <vt:lpstr>6_Custom Design</vt:lpstr>
      <vt:lpstr>7_Custom Design</vt:lpstr>
      <vt:lpstr>Acrobat Document</vt:lpstr>
      <vt:lpstr>Bureau of Transportation Statistics (BTS) Freight Data Program Updates  Presented at Modeling Mobility</vt:lpstr>
      <vt:lpstr>BTS Freight Data Products</vt:lpstr>
      <vt:lpstr>2022 Commodity Flow Survey (CFS):  A Survey of ~165,000 U.S. Shippers</vt:lpstr>
      <vt:lpstr>The Freight Analysis Framework (FAF) Provides Estimates of US Freight Flows</vt:lpstr>
      <vt:lpstr>Experimental County-level OD Flows</vt:lpstr>
      <vt:lpstr>PowerPoint Presentation</vt:lpstr>
      <vt:lpstr>FAF6 Release Timeline (Tentative*)</vt:lpstr>
      <vt:lpstr>Some Reflections… and Questions to You</vt:lpstr>
      <vt:lpstr>faf@dot.gov &amp; BTS’ Ask-a-librarian</vt:lpstr>
      <vt:lpstr>appendix</vt:lpstr>
      <vt:lpstr>County-level Download Options: 51 state-centric files; factors for entire US</vt:lpstr>
      <vt:lpstr>Other Bts freight data products with potential application to models</vt:lpstr>
      <vt:lpstr>PowerPoint Presentation</vt:lpstr>
      <vt:lpstr>PowerPoint Presentation</vt:lpstr>
      <vt:lpstr>T-100 Air Cargo</vt:lpstr>
      <vt:lpstr>BTS Freight Mobility Initiative</vt:lpstr>
      <vt:lpstr>Port Performance Freight Statistics Program</vt:lpstr>
      <vt:lpstr>National Transportation Atlas Database (NTAD)</vt:lpstr>
      <vt:lpstr>FLOW: Freight Logistics Optimization Works</vt:lpstr>
      <vt:lpstr>Vehicle Inventory and Use Survey (VIUS)</vt:lpstr>
      <vt:lpstr>Supply Chain Indicators</vt:lpstr>
      <vt:lpstr>Freight Transportation Services Index (TSI)</vt:lpstr>
      <vt:lpstr>Transportation Satellite Accounts (TSA)</vt:lpstr>
      <vt:lpstr>Freight Facts and Figures</vt:lpstr>
      <vt:lpstr>Transportation Statistics Annual Report: Freight chapter</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 User</dc:creator>
  <cp:lastModifiedBy>Stinson, Monique (OST)</cp:lastModifiedBy>
  <cp:revision>22</cp:revision>
  <cp:lastPrinted>2020-02-20T00:39:15Z</cp:lastPrinted>
  <dcterms:created xsi:type="dcterms:W3CDTF">2014-02-06T15:07:56Z</dcterms:created>
  <dcterms:modified xsi:type="dcterms:W3CDTF">2025-09-10T13:33:43Z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y fmtid="{D5CDD505-2E9C-101B-9397-08002B2CF9AE}" pid="3" name="MediaServiceImageTags">
    <vt:lpwstr/>
  </property>
</Properties>
</file>