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20"/>
  </p:notesMasterIdLst>
  <p:sldIdLst>
    <p:sldId id="4331" r:id="rId2"/>
    <p:sldId id="257" r:id="rId3"/>
    <p:sldId id="2411" r:id="rId4"/>
    <p:sldId id="4431" r:id="rId5"/>
    <p:sldId id="4427" r:id="rId6"/>
    <p:sldId id="4429" r:id="rId7"/>
    <p:sldId id="2412" r:id="rId8"/>
    <p:sldId id="2404" r:id="rId9"/>
    <p:sldId id="936" r:id="rId10"/>
    <p:sldId id="2375" r:id="rId11"/>
    <p:sldId id="2400" r:id="rId12"/>
    <p:sldId id="2401" r:id="rId13"/>
    <p:sldId id="2405" r:id="rId14"/>
    <p:sldId id="4430" r:id="rId15"/>
    <p:sldId id="4432" r:id="rId16"/>
    <p:sldId id="260" r:id="rId17"/>
    <p:sldId id="259" r:id="rId18"/>
    <p:sldId id="2406" r:id="rId19"/>
  </p:sldIdLst>
  <p:sldSz cx="12192000" cy="6858000"/>
  <p:notesSz cx="6858000" cy="9144000"/>
  <p:embeddedFontLst>
    <p:embeddedFont>
      <p:font typeface="Albert Sans" pitchFamily="2" charset="77"/>
      <p:regular r:id="rId21"/>
      <p:bold r:id="rId22"/>
      <p:italic r:id="rId23"/>
      <p:boldItalic r:id="rId24"/>
    </p:embeddedFon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499A8-422F-41AF-8CFB-A7BFFE8CC65F}" v="143" dt="2025-09-16T17:05:43.251"/>
    <p1510:client id="{3FA59C30-4E78-48EA-83DE-D716A8253F1E}" v="125" dt="2025-09-16T19:18:41.691"/>
    <p1510:client id="{8EEAD56C-50B8-FC11-64B8-CFA71B6A3A65}" v="136" dt="2025-09-16T16:50:3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767" autoAdjust="0"/>
  </p:normalViewPr>
  <p:slideViewPr>
    <p:cSldViewPr snapToGrid="0" showGuides="1">
      <p:cViewPr varScale="1">
        <p:scale>
          <a:sx n="110" d="100"/>
          <a:sy n="110" d="100"/>
        </p:scale>
        <p:origin x="800" y="184"/>
      </p:cViewPr>
      <p:guideLst>
        <p:guide orient="horz" pos="2160"/>
        <p:guide orient="horz" pos="6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camsys-my.sharepoint.com/personal/kshabani_camsys_com/Documents/Desktop/Caltrans%20Freight%20Model/Electric%20Trucks/Electric%20Trucks%20Adoption%20Rates%20by%20District%20and%20County_CA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camsys-my.sharepoint.com/personal/kshabani_camsys_com/Documents/Desktop/Caltrans%20Freight%20Model/Electric%20Trucks/Electric%20Trucks%20Adoption%20Rates%20by%20District%20and%20County_CA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Summaries!$O$315:$O$372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Summaries!$AH$315:$AH$372</cx:f>
        <cx:lvl ptCount="58" formatCode="0%">
          <cx:pt idx="0">0.20878369545213007</cx:pt>
          <cx:pt idx="1">0.1710223225943576</cx:pt>
          <cx:pt idx="2">0.1786041739302259</cx:pt>
          <cx:pt idx="3">0.20758312898807155</cx:pt>
          <cx:pt idx="4">0.18561639197552166</cx:pt>
          <cx:pt idx="5">0.18999275690922424</cx:pt>
          <cx:pt idx="6">0.21622613035418886</cx:pt>
          <cx:pt idx="7">0.17256796720743753</cx:pt>
          <cx:pt idx="8">0.20857389861614975</cx:pt>
          <cx:pt idx="9">0.20288415561142414</cx:pt>
          <cx:pt idx="10">0.20056815380587284</cx:pt>
          <cx:pt idx="11">0.18368263907221363</cx:pt>
          <cx:pt idx="12">0.19967315771259406</cx:pt>
          <cx:pt idx="13">0.19274621139136558</cx:pt>
          <cx:pt idx="14">0.22483021618995763</cx:pt>
          <cx:pt idx="15">0.21313961785057112</cx:pt>
          <cx:pt idx="16">0.18068595833784029</cx:pt>
          <cx:pt idx="17">0.17336855480690616</cx:pt>
          <cx:pt idx="18">0.21665003938002247</cx:pt>
          <cx:pt idx="19">0.20290669986473459</cx:pt>
          <cx:pt idx="20">0.20406048664860107</cx:pt>
          <cx:pt idx="21">0.17532297972769717</cx:pt>
          <cx:pt idx="22">0.17999559864907094</cx:pt>
          <cx:pt idx="23">0.20460983119505788</cx:pt>
          <cx:pt idx="24">0.17295087818870739</cx:pt>
          <cx:pt idx="25">0.18686685298827807</cx:pt>
          <cx:pt idx="26">0.20303017745114674</cx:pt>
          <cx:pt idx="27">0.20195989741571815</cx:pt>
          <cx:pt idx="28">0.22186586245997808</cx:pt>
          <cx:pt idx="29">0.20119515541005495</cx:pt>
          <cx:pt idx="30">0.24058151335385874</cx:pt>
          <cx:pt idx="31">0.17625409963626784</cx:pt>
          <cx:pt idx="32">0.22094480840742395</cx:pt>
          <cx:pt idx="33">0.2235721025839742</cx:pt>
          <cx:pt idx="34">0.21875754068929554</cx:pt>
          <cx:pt idx="35">0.21900258677810794</cx:pt>
          <cx:pt idx="36">0.21508104871397926</cx:pt>
          <cx:pt idx="37">0.20766233706724693</cx:pt>
          <cx:pt idx="38">0.20428663444731604</cx:pt>
          <cx:pt idx="39">0.21126916513125113</cx:pt>
          <cx:pt idx="40">0.22604822485749598</cx:pt>
          <cx:pt idx="41">0.19061310420926039</cx:pt>
          <cx:pt idx="42">0.21938236289635094</cx:pt>
          <cx:pt idx="43">0.20293616471628184</cx:pt>
          <cx:pt idx="44">0.20987860999994398</cx:pt>
          <cx:pt idx="45">0.20793360949960998</cx:pt>
          <cx:pt idx="46">0.19461492309446041</cx:pt>
          <cx:pt idx="47">0.21429170804507025</cx:pt>
          <cx:pt idx="48">0.19172383632604584</cx:pt>
          <cx:pt idx="49">0.20176629840574323</cx:pt>
          <cx:pt idx="50">0.22524159704957053</cx:pt>
          <cx:pt idx="51">0.21639344193520024</cx:pt>
          <cx:pt idx="52">0.19010170783683839</cx:pt>
          <cx:pt idx="53">0.21408956664656323</cx:pt>
          <cx:pt idx="54">0.19487925078114732</cx:pt>
          <cx:pt idx="55">0.21269827384341636</cx:pt>
          <cx:pt idx="56">0.19893871884718967</cx:pt>
          <cx:pt idx="57">0.22385920450008601</cx:pt>
        </cx:lvl>
      </cx:numDim>
    </cx:data>
    <cx:data id="1">
      <cx:strDim type="cat">
        <cx:f>Summaries!$O$315:$O$372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Summaries!$AI$315:$AI$372</cx:f>
        <cx:lvl ptCount="58" formatCode="0%">
          <cx:pt idx="0">0.44862914797396114</cx:pt>
          <cx:pt idx="1">0.40964128126513216</cx:pt>
          <cx:pt idx="2">0.39419268399402735</cx:pt>
          <cx:pt idx="3">0.44178218634168331</cx:pt>
          <cx:pt idx="4">0.41362135482798135</cx:pt>
          <cx:pt idx="5">0.41094036357668051</cx:pt>
          <cx:pt idx="6">0.45584466219410213</cx:pt>
          <cx:pt idx="7">0.41023799296859037</cx:pt>
          <cx:pt idx="8">0.43883858342321219</cx:pt>
          <cx:pt idx="9">0.42048439767725038</cx:pt>
          <cx:pt idx="10">0.4304162107378498</cx:pt>
          <cx:pt idx="11">0.41431821109053402</cx:pt>
          <cx:pt idx="12">0.40674570246969599</cx:pt>
          <cx:pt idx="13">0.41930110003861648</cx:pt>
          <cx:pt idx="14">0.44781465795529501</cx:pt>
          <cx:pt idx="15">0.43455710404909326</cx:pt>
          <cx:pt idx="16">0.41193557100700279</cx:pt>
          <cx:pt idx="17">0.3835100819914285</cx:pt>
          <cx:pt idx="18">0.45976167339012597</cx:pt>
          <cx:pt idx="19">0.4238169178307325</cx:pt>
          <cx:pt idx="20">0.44617498942724848</cx:pt>
          <cx:pt idx="21">0.41499370826141441</cx:pt>
          <cx:pt idx="22">0.405267277245422</cx:pt>
          <cx:pt idx="23">0.41959954667884064</cx:pt>
          <cx:pt idx="24">0.39169914319016302</cx:pt>
          <cx:pt idx="25">0.41537127174716149</cx:pt>
          <cx:pt idx="26">0.4340404769907128</cx:pt>
          <cx:pt idx="27">0.44153270949770085</cx:pt>
          <cx:pt idx="28">0.45382827884726878</cx:pt>
          <cx:pt idx="29">0.4497371245136898</cx:pt>
          <cx:pt idx="30">0.48155463502404505</cx:pt>
          <cx:pt idx="31">0.40163046349727144</cx:pt>
          <cx:pt idx="32">0.45491935619097057</cx:pt>
          <cx:pt idx="33">0.46132611997099265</cx:pt>
          <cx:pt idx="34">0.45657730483561437</cx:pt>
          <cx:pt idx="35">0.45088007939129732</cx:pt>
          <cx:pt idx="36">0.454308973829393</cx:pt>
          <cx:pt idx="37">0.45369513464680622</cx:pt>
          <cx:pt idx="38">0.42334936366368719</cx:pt>
          <cx:pt idx="39">0.44877254466899108</cx:pt>
          <cx:pt idx="40">0.46424765904366089</cx:pt>
          <cx:pt idx="41">0.42260583684033626</cx:pt>
          <cx:pt idx="42">0.46098717665848615</cx:pt>
          <cx:pt idx="43">0.44341629131584109</cx:pt>
          <cx:pt idx="44">0.44147180096926647</cx:pt>
          <cx:pt idx="45">0.4532790022522068</cx:pt>
          <cx:pt idx="46">0.41340222624180095</cx:pt>
          <cx:pt idx="47">0.45521014980237512</cx:pt>
          <cx:pt idx="48">0.42659974894108088</cx:pt>
          <cx:pt idx="49">0.42145333036164678</cx:pt>
          <cx:pt idx="50">0.4561670842522047</cx:pt>
          <cx:pt idx="51">0.44865942109292595</cx:pt>
          <cx:pt idx="52">0.41978364588389444</cx:pt>
          <cx:pt idx="53">0.43630965643788072</cx:pt>
          <cx:pt idx="54">0.42339455807266568</cx:pt>
          <cx:pt idx="55">0.45471504522058298</cx:pt>
          <cx:pt idx="56">0.42093234891148629</cx:pt>
          <cx:pt idx="57">0.4606680361050195</cx:pt>
        </cx:lvl>
      </cx:numDim>
    </cx:data>
    <cx:data id="2">
      <cx:strDim type="cat">
        <cx:f>Summaries!$O$315:$O$372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Summaries!$AJ$315:$AJ$372</cx:f>
        <cx:lvl ptCount="58" formatCode="0%">
          <cx:pt idx="0">0.51177940497805019</cx:pt>
          <cx:pt idx="1">0.49011565081082553</cx:pt>
          <cx:pt idx="2">0.46156877194017426</cx:pt>
          <cx:pt idx="3">0.50468442433659266</cx:pt>
          <cx:pt idx="4">0.48460531026009279</cx:pt>
          <cx:pt idx="5">0.46906075021737731</cx:pt>
          <cx:pt idx="6">0.52002598473539186</cx:pt>
          <cx:pt idx="7">0.48682854522829438</cx:pt>
          <cx:pt idx="8">0.50625899978214761</cx:pt>
          <cx:pt idx="9">0.47491166510032184</cx:pt>
          <cx:pt idx="10">0.49010452770624408</cx:pt>
          <cx:pt idx="11">0.48657395828041305</cx:pt>
          <cx:pt idx="12">0.45977654672225748</cx:pt>
          <cx:pt idx="13">0.48319946989395368</cx:pt>
          <cx:pt idx="14">0.49891246572818293</cx:pt>
          <cx:pt idx="15">0.488093111292626</cx:pt>
          <cx:pt idx="16">0.48608356626180815</cx:pt>
          <cx:pt idx="17">0.44934434356517627</cx:pt>
          <cx:pt idx="18">0.52075489412005804</cx:pt>
          <cx:pt idx="19">0.47982964219874963</cx:pt>
          <cx:pt idx="20">0.51470467493943584</cx:pt>
          <cx:pt idx="21">0.49029927846551397</cx:pt>
          <cx:pt idx="22">0.47460646702711951</cx:pt>
          <cx:pt idx="23">0.47112556277145717</cx:pt>
          <cx:pt idx="24">0.45702300734123752</cx:pt>
          <cx:pt idx="25">0.48483200239407093</cx:pt>
          <cx:pt idx="26">0.49664338850335243</cx:pt>
          <cx:pt idx="27">0.5082557736937493</cx:pt>
          <cx:pt idx="28">0.51302868578070782</cx:pt>
          <cx:pt idx="29">0.51493879611136284</cx:pt>
          <cx:pt idx="30">0.53676310967630236</cx:pt>
          <cx:pt idx="31">0.47492282177931378</cx:pt>
          <cx:pt idx="32">0.51474104979106317</cx:pt>
          <cx:pt idx="33">0.51702029984484899</cx:pt>
          <cx:pt idx="34">0.51838524295627886</cx:pt>
          <cx:pt idx="35">0.50717964462123477</cx:pt>
          <cx:pt idx="36">0.5171659192174205</cx:pt>
          <cx:pt idx="37">0.51969248748035524</cx:pt>
          <cx:pt idx="38">0.47747895932717183</cx:pt>
          <cx:pt idx="39">0.51277583413375316</cx:pt>
          <cx:pt idx="40">0.5254819273224397</cx:pt>
          <cx:pt idx="41">0.48793170920660833</cx:pt>
          <cx:pt idx="42">0.52340304211565825</cx:pt>
          <cx:pt idx="43">0.50784351769106473</cx:pt>
          <cx:pt idx="44">0.50323319947157519</cx:pt>
          <cx:pt idx="45">0.5206338986548682</cx:pt>
          <cx:pt idx="46">0.47413877478920441</cx:pt>
          <cx:pt idx="47">0.51878422341049046</cx:pt>
          <cx:pt idx="48">0.49494637060877572</cx:pt>
          <cx:pt idx="49">0.47671723800235766</cx:pt>
          <cx:pt idx="50">0.51097563731586526</cx:pt>
          <cx:pt idx="51">0.51032525624198732</cx:pt>
          <cx:pt idx="52">0.49032455278122372</cx:pt>
          <cx:pt idx="53">0.48945794021136407</cx:pt>
          <cx:pt idx="54">0.49247728448167671</cx:pt>
          <cx:pt idx="55">0.51908095646846719</cx:pt>
          <cx:pt idx="56">0.47734861635204695</cx:pt>
          <cx:pt idx="57">0.51798227864882207</cx:pt>
        </cx:lvl>
      </cx:numDim>
    </cx:data>
  </cx:chartData>
  <cx:chart>
    <cx:plotArea>
      <cx:plotAreaRegion>
        <cx:series layoutId="boxWhisker" uniqueId="{CD4E7782-F580-4CDC-9046-8D18CB4354D4}">
          <cx:tx>
            <cx:txData>
              <cx:f>Summaries!$AH$314</cx:f>
              <cx:v>2035</cx:v>
            </cx:txData>
          </cx:tx>
          <cx:spPr>
            <a:solidFill>
              <a:srgbClr val="00B050"/>
            </a:solidFill>
            <a:ln>
              <a:solidFill>
                <a:srgbClr val="00B050"/>
              </a:solidFill>
            </a:ln>
          </cx:spPr>
          <cx:dataId val="0"/>
          <cx:layoutPr>
            <cx:statistics quartileMethod="exclusive"/>
          </cx:layoutPr>
        </cx:series>
        <cx:series layoutId="boxWhisker" uniqueId="{FC011885-3CC9-4855-928B-932EFB061346}">
          <cx:tx>
            <cx:txData>
              <cx:f>Summaries!$AI$314</cx:f>
              <cx:v>2045</cx:v>
            </cx:txData>
          </cx:tx>
          <cx:spPr>
            <a:solidFill>
              <a:srgbClr val="0070C0"/>
            </a:solidFill>
            <a:ln>
              <a:solidFill>
                <a:srgbClr val="0070C0"/>
              </a:solidFill>
            </a:ln>
          </cx:spPr>
          <cx:dataId val="1"/>
          <cx:layoutPr>
            <cx:statistics quartileMethod="exclusive"/>
          </cx:layoutPr>
        </cx:series>
        <cx:series layoutId="boxWhisker" uniqueId="{2C46BB37-16C0-4800-AFCA-0FE888A40F41}">
          <cx:tx>
            <cx:txData>
              <cx:f>Summaries!$AJ$314</cx:f>
              <cx:v>2050</cx:v>
            </cx:txData>
          </cx:tx>
          <cx:spPr>
            <a:solidFill>
              <a:srgbClr val="C00000"/>
            </a:solidFill>
            <a:ln>
              <a:solidFill>
                <a:srgbClr val="C00000"/>
              </a:solidFill>
            </a:ln>
          </cx:spPr>
          <cx:dataId val="2"/>
          <cx:layoutPr>
            <cx:statistics quartileMethod="exclusive"/>
          </cx:layoutPr>
        </cx:series>
      </cx:plotAreaRegion>
      <cx:axis id="0">
        <cx:cat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bg1"/>
                </a:solidFill>
              </a:defRPr>
            </a:pPr>
            <a:endParaRPr lang="en-US" sz="900" b="0" i="0" u="none" strike="noStrike" kern="1200" baseline="0">
              <a:solidFill>
                <a:schemeClr val="bg1"/>
              </a:solidFill>
              <a:latin typeface="Arial"/>
            </a:endParaRPr>
          </a:p>
        </cx:txPr>
      </cx:axis>
      <cx:axis id="1">
        <cx:valScaling/>
        <cx:majorGridlines/>
        <cx:min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/>
            </a:pPr>
            <a:endParaRPr lang="en-US" sz="900" b="1" i="0" u="none" strike="noStrike" kern="1200" baseline="0">
              <a:solidFill>
                <a:srgbClr val="3F4D55">
                  <a:lumMod val="65000"/>
                  <a:lumOff val="35000"/>
                </a:srgbClr>
              </a:solidFill>
              <a:latin typeface="Arial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="1"/>
          </a:pPr>
          <a:endParaRPr lang="en-US" sz="1600" b="1" i="0" u="none" strike="noStrike" kern="1200" baseline="0">
            <a:solidFill>
              <a:srgbClr val="3F4D55">
                <a:lumMod val="65000"/>
                <a:lumOff val="35000"/>
              </a:srgbClr>
            </a:solidFill>
            <a:latin typeface="Arial"/>
          </a:endParaRPr>
        </a:p>
      </cx:txPr>
    </cx:legend>
  </cx:chart>
  <cx:spPr>
    <a:solidFill>
      <a:schemeClr val="bg1"/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Summaries!$O$439:$O$496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Summaries!$AH$439:$AH$496</cx:f>
        <cx:lvl ptCount="58" formatCode="0%">
          <cx:pt idx="0">0.092532273726923242</cx:pt>
          <cx:pt idx="1">0.076182045608535726</cx:pt>
          <cx:pt idx="2">0.12568533435619669</cx:pt>
          <cx:pt idx="3">0.093087814816322736</cx:pt>
          <cx:pt idx="4">0.086196343732060768</cx:pt>
          <cx:pt idx="5">0.080402637506016228</cx:pt>
          <cx:pt idx="6">0.10213493800974623</cx:pt>
          <cx:pt idx="7">0.097326675346731145</cx:pt>
          <cx:pt idx="8">0.14279122759589391</cx:pt>
          <cx:pt idx="9">0.089383582875097428</cx:pt>
          <cx:pt idx="10">0.085683644782952789</cx:pt>
          <cx:pt idx="11">0.11017936640186396</cx:pt>
          <cx:pt idx="12">0.083379382492176926</cx:pt>
          <cx:pt idx="13">0.076059830804077494</cx:pt>
          <cx:pt idx="14">0.083241418539787046</cx:pt>
          <cx:pt idx="15">0.079325328358683708</cx:pt>
          <cx:pt idx="16">0.087171869158505</cx:pt>
          <cx:pt idx="17">0.14268604875318081</cx:pt>
          <cx:pt idx="18">0.094785508554177264</cx:pt>
          <cx:pt idx="19">0.078281419689784887</cx:pt>
          <cx:pt idx="20">0.10825065828090732</cx:pt>
          <cx:pt idx="21">0.14419304592964377</cx:pt>
          <cx:pt idx="22">0.097805201219474516</cx:pt>
          <cx:pt idx="23">0.080296798540138839</cx:pt>
          <cx:pt idx="24">0.08941280990865641</cx:pt>
          <cx:pt idx="25">0.076975444395327261</cx:pt>
          <cx:pt idx="26">0.10198640893513194</cx:pt>
          <cx:pt idx="27">0.1120568353305655</cx:pt>
          <cx:pt idx="28">0.08900231694624397</cx:pt>
          <cx:pt idx="29">0.1083554991129338</cx:pt>
          <cx:pt idx="30">0.092353280029064205</cx:pt>
          <cx:pt idx="31">0.11384688638050527</cx:pt>
          <cx:pt idx="32">0.088595183209583039</cx:pt>
          <cx:pt idx="33">0.11793528184818985</cx:pt>
          <cx:pt idx="34">0.077497360221514461</cx:pt>
          <cx:pt idx="35">0.089538504115950934</cx:pt>
          <cx:pt idx="36">0.098770776388534917</cx:pt>
          <cx:pt idx="37">0.13569565036334202</cx:pt>
          <cx:pt idx="38">0.095516347909729515</cx:pt>
          <cx:pt idx="39">0.1088845791602903</cx:pt>
          <cx:pt idx="40">0.11463192422077072</cx:pt>
          <cx:pt idx="41">0.11424340932371681</cx:pt>
          <cx:pt idx="42">0.1038561559969611</cx:pt>
          <cx:pt idx="43">0.13731565317352779</cx:pt>
          <cx:pt idx="44">0.086410825055341811</cx:pt>
          <cx:pt idx="45">0.081476565614942736</cx:pt>
          <cx:pt idx="46">0.077122164167124016</cx:pt>
          <cx:pt idx="47">0.084391975278831369</cx:pt>
          <cx:pt idx="48">0.12072687149620606</cx:pt>
          <cx:pt idx="49">0.088078307578427453</cx:pt>
          <cx:pt idx="50">0.085062648659342585</cx:pt>
          <cx:pt idx="51">0.085746548192559516</cx:pt>
          <cx:pt idx="52">0.09119483555060412</cx:pt>
          <cx:pt idx="53">0.086300444448787525</cx:pt>
          <cx:pt idx="54">0.13612010885898501</cx:pt>
          <cx:pt idx="55">0.10560777572394339</cx:pt>
          <cx:pt idx="56">0.10747398071186173</cx:pt>
          <cx:pt idx="57">0.1401174186712292</cx:pt>
        </cx:lvl>
      </cx:numDim>
    </cx:data>
    <cx:data id="1">
      <cx:strDim type="cat">
        <cx:f>Summaries!$O$439:$O$496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Summaries!$AI$439:$AI$496</cx:f>
        <cx:lvl ptCount="58" formatCode="0%">
          <cx:pt idx="0">0.15798569337310367</cx:pt>
          <cx:pt idx="1">0.1061214021226915</cx:pt>
          <cx:pt idx="2">0.27611180130102153</cx:pt>
          <cx:pt idx="3">0.15188420191263102</cx:pt>
          <cx:pt idx="4">0.16072400993815741</cx:pt>
          <cx:pt idx="5">0.12717562210973307</cx:pt>
          <cx:pt idx="6">0.18328202642202004</cx:pt>
          <cx:pt idx="7">0.17775142847271985</cx:pt>
          <cx:pt idx="8">0.29606242405134908</cx:pt>
          <cx:pt idx="9">0.14573193419717523</cx:pt>
          <cx:pt idx="10">0.14222217317004626</cx:pt>
          <cx:pt idx="11">0.2075285270769732</cx:pt>
          <cx:pt idx="12">0.12001207117888506</cx:pt>
          <cx:pt idx="13">0.10985219729685718</cx:pt>
          <cx:pt idx="14">0.12969612238812983</cx:pt>
          <cx:pt idx="15">0.12350755489862415</cx:pt>
          <cx:pt idx="16">0.17284239168431426</cx:pt>
          <cx:pt idx="17">0.28507930573106016</cx:pt>
          <cx:pt idx="18">0.16733275440903189</cx:pt>
          <cx:pt idx="19">0.1278962212701279</cx:pt>
          <cx:pt idx="20">0.20227148278718987</cx:pt>
          <cx:pt idx="21">0.35002163764608601</cx:pt>
          <cx:pt idx="22">0.17055939100242823</cx:pt>
          <cx:pt idx="23">0.1280913668547396</cx:pt>
          <cx:pt idx="24">0.16778091222310995</cx:pt>
          <cx:pt idx="25">0.1164037836012948</cx:pt>
          <cx:pt idx="26">0.18031264437613173</cx:pt>
          <cx:pt idx="27">0.2087133118551566</cx:pt>
          <cx:pt idx="28">0.13404319296735884</cx:pt>
          <cx:pt idx="29">0.20554590451290186</cx:pt>
          <cx:pt idx="30">0.14462922833934097</cx:pt>
          <cx:pt idx="31">0.24024197547009274</cx:pt>
          <cx:pt idx="32">0.13983882547195495</cx:pt>
          <cx:pt idx="33">0.21419341803893249</cx:pt>
          <cx:pt idx="34">0.11844331424711597</cx:pt>
          <cx:pt idx="35">0.14427581962309025</cx:pt>
          <cx:pt idx="36">0.17048459509573299</cx:pt>
          <cx:pt idx="37">0.27495082375893393</cx:pt>
          <cx:pt idx="38">0.16186498445343858</cx:pt>
          <cx:pt idx="39">0.20035101589625018</cx:pt>
          <cx:pt idx="40">0.22360045204969578</cx:pt>
          <cx:pt idx="41">0.22110498045590596</cx:pt>
          <cx:pt idx="42">0.18288559189265666</cx:pt>
          <cx:pt idx="43">0.27930799740731793</cx:pt>
          <cx:pt idx="44">0.1400883432600854</cx:pt>
          <cx:pt idx="45">0.13774948707816609</cx:pt>
          <cx:pt idx="46">0.11276011618599854</cx:pt>
          <cx:pt idx="47">0.1376154038765495</cx:pt>
          <cx:pt idx="48">0.24511529626357376</cx:pt>
          <cx:pt idx="49">0.14557939904366834</cx:pt>
          <cx:pt idx="50">0.12932405038688249</cx:pt>
          <cx:pt idx="51">0.14070104864474178</cx:pt>
          <cx:pt idx="52">0.15241214168007627</cx:pt>
          <cx:pt idx="53">0.14626195495681144</cx:pt>
          <cx:pt idx="54">0.31039325676016999</cx:pt>
          <cx:pt idx="55">0.19338800913855028</cx:pt>
          <cx:pt idx="56">0.20140081283904174</cx:pt>
          <cx:pt idx="57">0.26833153621872141</cx:pt>
        </cx:lvl>
      </cx:numDim>
    </cx:data>
    <cx:data id="2">
      <cx:strDim type="cat">
        <cx:f>Summaries!$O$439:$O$496</cx:f>
        <cx:lvl ptCount="58">
          <cx:pt idx="0">Alameda</cx:pt>
          <cx:pt idx="1">Alpine</cx:pt>
          <cx:pt idx="2">Amador</cx:pt>
          <cx:pt idx="3">Butte</cx:pt>
          <cx:pt idx="4">Calaveras</cx:pt>
          <cx:pt idx="5">Colusa</cx:pt>
          <cx:pt idx="6">Contra Costa</cx:pt>
          <cx:pt idx="7">Del Norte</cx:pt>
          <cx:pt idx="8">El Dorado</cx:pt>
          <cx:pt idx="9">Fresno</cx:pt>
          <cx:pt idx="10">Glenn</cx:pt>
          <cx:pt idx="11">Humboldt</cx:pt>
          <cx:pt idx="12">Imperial</cx:pt>
          <cx:pt idx="13">Inyo</cx:pt>
          <cx:pt idx="14">Kern</cx:pt>
          <cx:pt idx="15">Kings</cx:pt>
          <cx:pt idx="16">Lake</cx:pt>
          <cx:pt idx="17">Lassen</cx:pt>
          <cx:pt idx="18">Los Angeles</cx:pt>
          <cx:pt idx="19">Madera</cx:pt>
          <cx:pt idx="20">Marin</cx:pt>
          <cx:pt idx="21">Mariposa</cx:pt>
          <cx:pt idx="22">Mendocino</cx:pt>
          <cx:pt idx="23">Merced</cx:pt>
          <cx:pt idx="24">Modoc</cx:pt>
          <cx:pt idx="25">Mono</cx:pt>
          <cx:pt idx="26">Monterey</cx:pt>
          <cx:pt idx="27">Napa</cx:pt>
          <cx:pt idx="28">Nevada</cx:pt>
          <cx:pt idx="29">Orange</cx:pt>
          <cx:pt idx="30">Placer</cx:pt>
          <cx:pt idx="31">Plumas</cx:pt>
          <cx:pt idx="32">Riverside</cx:pt>
          <cx:pt idx="33">Sacramento</cx:pt>
          <cx:pt idx="34">San Benito</cx:pt>
          <cx:pt idx="35">San Bernardino</cx:pt>
          <cx:pt idx="36">San Diego</cx:pt>
          <cx:pt idx="37">San Francisco</cx:pt>
          <cx:pt idx="38">San Joaquin</cx:pt>
          <cx:pt idx="39">San Luis Obispo</cx:pt>
          <cx:pt idx="40">San Mateo</cx:pt>
          <cx:pt idx="41">Santa Barbara</cx:pt>
          <cx:pt idx="42">Santa Clara</cx:pt>
          <cx:pt idx="43">Santa Cruz</cx:pt>
          <cx:pt idx="44">Shasta</cx:pt>
          <cx:pt idx="45">Sierra</cx:pt>
          <cx:pt idx="46">Siskiyou</cx:pt>
          <cx:pt idx="47">Solano</cx:pt>
          <cx:pt idx="48">Sonoma</cx:pt>
          <cx:pt idx="49">Stanislaus</cx:pt>
          <cx:pt idx="50">Sutter</cx:pt>
          <cx:pt idx="51">Tehama</cx:pt>
          <cx:pt idx="52">Trinity</cx:pt>
          <cx:pt idx="53">Tulare</cx:pt>
          <cx:pt idx="54">Tuolumne</cx:pt>
          <cx:pt idx="55">Ventura</cx:pt>
          <cx:pt idx="56">Yolo</cx:pt>
          <cx:pt idx="57">Yuba</cx:pt>
        </cx:lvl>
      </cx:strDim>
      <cx:numDim type="val">
        <cx:f>Summaries!$AJ$439:$AJ$496</cx:f>
        <cx:lvl ptCount="58" formatCode="0%">
          <cx:pt idx="0">0.17034081862678535</cx:pt>
          <cx:pt idx="1">0.11012072113095517</cx:pt>
          <cx:pt idx="2">0.32403187512188475</cx:pt>
          <cx:pt idx="3">0.16561031024108289</cx:pt>
          <cx:pt idx="4">0.18055143061313325</cx:pt>
          <cx:pt idx="5">0.13573952911714698</cx:pt>
          <cx:pt idx="6">0.20155581240863277</cx:pt>
          <cx:pt idx="7">0.20219922384003863</cx:pt>
          <cx:pt idx="8">0.34272016432100605</cx:pt>
          <cx:pt idx="9">0.15634635322178217</cx:pt>
          <cx:pt idx="10">0.15353655461204849</cx:pt>
          <cx:pt idx="11">0.23449670974103551</cx:pt>
          <cx:pt idx="12">0.12411902276630714</cx:pt>
          <cx:pt idx="13">0.11459409443385803</cx:pt>
          <cx:pt idx="14">0.13699324251701947</cx:pt>
          <cx:pt idx="15">0.13059933719691497</cx:pt>
          <cx:pt idx="16">0.19788272182678682</cx:pt>
          <cx:pt idx="17">0.33273365941599209</cx:pt>
          <cx:pt idx="18">0.1815576073081421</cx:pt>
          <cx:pt idx="19">0.13723408059102402</cx:pt>
          <cx:pt idx="20">0.22586835061229543</cx:pt>
          <cx:pt idx="21">0.42010060140894884</cx:pt>
          <cx:pt idx="22">0.187704568325988</cx:pt>
          <cx:pt idx="23">0.13624827752596635</cx:pt>
          <cx:pt idx="24">0.19068751539988657</cx:pt>
          <cx:pt idx="25">0.12437557862756737</cx:pt>
          <cx:pt idx="26">0.19752128461078994</cx:pt>
          <cx:pt idx="27">0.23165930685830477</cx:pt>
          <cx:pt idx="28">0.13997265685338328</cx:pt>
          <cx:pt idx="29">0.22769261576750571</cx:pt>
          <cx:pt idx="30">0.15243206117731442</cx:pt>
          <cx:pt idx="31">0.28637278597814469</cx:pt>
          <cx:pt idx="32">0.1471468041668535</cx:pt>
          <cx:pt idx="33">0.23505123671862985</cx:pt>
          <cx:pt idx="34">0.1251817117647136</cx:pt>
          <cx:pt idx="35">0.15309183816002639</cx:pt>
          <cx:pt idx="36">0.18380916335224223</cx:pt>
          <cx:pt idx="37">0.31253658413219593</cx:pt>
          <cx:pt idx="38">0.17546041208741434</cx:pt>
          <cx:pt idx="39">0.22212197127061442</cx:pt>
          <cx:pt idx="40">0.25059118172382339</cx:pt>
          <cx:pt idx="41">0.25034773826717266</cx:pt>
          <cx:pt idx="42">0.19886049146152113</cx:pt>
          <cx:pt idx="43">0.31661443399714179</cx:pt>
          <cx:pt idx="44">0.15051141702064097</cx:pt>
          <cx:pt idx="45">0.14957901183326222</cx:pt>
          <cx:pt idx="46">0.11750233624739645</cx:pt>
          <cx:pt idx="47">0.14740388048779923</cx:pt>
          <cx:pt idx="48">0.27985887771958484</cx:pt>
          <cx:pt idx="49">0.15642090166137945</cx:pt>
          <cx:pt idx="50">0.13619695760812495</cx:pt>
          <cx:pt idx="51">0.15174579602366897</cx:pt>
          <cx:pt idx="52">0.1687135395290329</cx:pt>
          <cx:pt idx="53">0.15847773216061825</cx:pt>
          <cx:pt idx="54">0.36892726506189388</cx:pt>
          <cx:pt idx="55">0.21354113548849957</cx:pt>
          <cx:pt idx="56">0.22549442468102421</cx:pt>
          <cx:pt idx="57">0.29937241264415926</cx:pt>
        </cx:lvl>
      </cx:numDim>
    </cx:data>
  </cx:chartData>
  <cx:chart>
    <cx:plotArea>
      <cx:plotAreaRegion>
        <cx:series layoutId="boxWhisker" uniqueId="{CD4E7782-F580-4CDC-9046-8D18CB4354D4}">
          <cx:tx>
            <cx:txData>
              <cx:f>Summaries!$AH$314</cx:f>
              <cx:v>2035</cx:v>
            </cx:txData>
          </cx:tx>
          <cx:spPr>
            <a:solidFill>
              <a:srgbClr val="00B050"/>
            </a:solidFill>
            <a:ln>
              <a:solidFill>
                <a:srgbClr val="00B050"/>
              </a:solidFill>
            </a:ln>
          </cx:spPr>
          <cx:dataId val="0"/>
          <cx:layoutPr>
            <cx:statistics quartileMethod="exclusive"/>
          </cx:layoutPr>
        </cx:series>
        <cx:series layoutId="boxWhisker" uniqueId="{FC011885-3CC9-4855-928B-932EFB061346}">
          <cx:tx>
            <cx:txData>
              <cx:f>Summaries!$AI$314</cx:f>
              <cx:v>2045</cx:v>
            </cx:txData>
          </cx:tx>
          <cx:spPr>
            <a:solidFill>
              <a:srgbClr val="0070C0"/>
            </a:solidFill>
            <a:ln>
              <a:solidFill>
                <a:srgbClr val="0070C0"/>
              </a:solidFill>
            </a:ln>
          </cx:spPr>
          <cx:dataId val="1"/>
          <cx:layoutPr>
            <cx:statistics quartileMethod="exclusive"/>
          </cx:layoutPr>
        </cx:series>
        <cx:series layoutId="boxWhisker" uniqueId="{2C46BB37-16C0-4800-AFCA-0FE888A40F41}">
          <cx:tx>
            <cx:txData>
              <cx:f>Summaries!$AJ$314</cx:f>
              <cx:v>2050</cx:v>
            </cx:txData>
          </cx:tx>
          <cx:spPr>
            <a:solidFill>
              <a:srgbClr val="C00000"/>
            </a:solidFill>
            <a:ln>
              <a:solidFill>
                <a:srgbClr val="C00000"/>
              </a:solidFill>
            </a:ln>
          </cx:spPr>
          <cx:dataId val="2"/>
          <cx:layoutPr>
            <cx:statistics quartileMethod="exclusive"/>
          </cx:layoutPr>
        </cx:series>
      </cx:plotAreaRegion>
      <cx:axis id="0">
        <cx:cat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en-US" sz="1000" b="0" i="0" u="none" strike="noStrike" kern="1200" baseline="0">
              <a:solidFill>
                <a:srgbClr val="3F4D55">
                  <a:lumMod val="65000"/>
                  <a:lumOff val="35000"/>
                </a:srgbClr>
              </a:solidFill>
              <a:latin typeface="Arial"/>
            </a:endParaRPr>
          </a:p>
        </cx:txPr>
      </cx:axis>
      <cx:axis id="1">
        <cx:valScaling/>
        <cx:majorGridlines/>
        <cx:min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/>
            </a:pPr>
            <a:endParaRPr lang="en-US" sz="900" b="1" i="0" u="none" strike="noStrike" kern="1200" baseline="0">
              <a:solidFill>
                <a:srgbClr val="3F4D55">
                  <a:lumMod val="65000"/>
                  <a:lumOff val="35000"/>
                </a:srgbClr>
              </a:solidFill>
              <a:latin typeface="Arial"/>
            </a:endParaRPr>
          </a:p>
        </cx:txPr>
      </cx:axis>
    </cx:plotArea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bert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fld id="{3EACCEEA-4EA1-48EE-BDAC-98A759FA77E7}" type="datetimeFigureOut">
              <a:rPr lang="en-US" smtClean="0"/>
              <a:pPr/>
              <a:t>9/17/25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bert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bert Sans" pitchFamily="2" charset="0"/>
              </a:defRPr>
            </a:lvl1pPr>
          </a:lstStyle>
          <a:p>
            <a:fld id="{C1D6C90A-0489-4A6F-917D-68C9BBF14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4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lbert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ckinginfo.com/10233233/california-gets-go-ahead-from-epa-to-enforce-truck-nox-emissions-rul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ckinginfo.com/10233233/california-gets-go-ahead-from-epa-to-enforce-truck-nox-emissions-rul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6C90A-0489-4A6F-917D-68C9BBF14A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8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Issued by California Governor Newsom on Sept. 23, 2020. It sets state goals for 100% of new passenger car and truck sales in CA to be zero-emission by 2035; similarly, medium &amp; heavy-duty vehicles by 2045, or 2035 for “drayage” trucks</a:t>
            </a:r>
          </a:p>
          <a:p>
            <a:endParaRPr lang="en-US" dirty="0"/>
          </a:p>
          <a:p>
            <a:r>
              <a:rPr lang="en-US" dirty="0"/>
              <a:t>California needs waivers from EPA to enforce stricter vehicle emissions standards than federal law. Some have been granted; others are contested. On </a:t>
            </a:r>
            <a:r>
              <a:rPr lang="en-US" b="1" dirty="0"/>
              <a:t>January 6, 2025</a:t>
            </a:r>
            <a:r>
              <a:rPr lang="en-US" dirty="0"/>
              <a:t>, EPA issued a notice of decision granting CARB’s request for a waiver for its </a:t>
            </a:r>
            <a:r>
              <a:rPr lang="en-US" i="1" dirty="0"/>
              <a:t>Heavy-Duty Vehicle &amp; Engine “Omnibus”</a:t>
            </a:r>
            <a:r>
              <a:rPr lang="en-US" dirty="0"/>
              <a:t> standards.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Trump on June 12 signed Congressional resolutions that revoked the EPA waiver for three California vehicle emissions rules. Last month, Congress passed a Congressional Review Act measure to block California from implementing the Advanced Clean Cars II regulation, Advanced Clean Trucks regulation, and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  <a:hlinkClick r:id="rId3"/>
              </a:rPr>
              <a:t>Heavy-Duty Low-NOx Omnibus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 rule.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June 2025, California issued </a:t>
            </a:r>
            <a:r>
              <a:rPr lang="en-US" b="1" dirty="0"/>
              <a:t>Executive Order N-27-25</a:t>
            </a:r>
            <a:r>
              <a:rPr lang="en-US" dirty="0"/>
              <a:t> which directs CARB to continue enforcing Advancing Clean Trucks (ACT) / Advanced Clean Fleets (ACF) and Omnibus rules </a:t>
            </a:r>
            <a:r>
              <a:rPr lang="en-US" i="1" dirty="0"/>
              <a:t>regardless of federal challenges / disapprovals</a:t>
            </a:r>
            <a:r>
              <a:rPr lang="en-US" dirty="0"/>
              <a:t>. California claims that the CRA disapprovals of the waivers are not enforceable.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August 2025 EPA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proposed allowing California to implement an inspection and maintenance rule for heavy-duty vehicles registered in the state, a measure aimed at reducing smog-forming pollutants.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6C90A-0489-4A6F-917D-68C9BBF14A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1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B9A5-20E1-FFC0-A644-DCB598B57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3B44C-A5DB-5BE3-1524-EDF0F8FE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0BA0C-10ED-D1C7-1C29-C9371AA44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Issued by California Governor Newsom on Sept. 23, 2020. It sets state goals for 100% of new passenger car and truck sales in CA to be zero-emission by 2035; similarly, medium &amp; heavy-duty vehicles by 2045, or 2035 for “drayage” trucks</a:t>
            </a:r>
          </a:p>
          <a:p>
            <a:endParaRPr lang="en-US" dirty="0"/>
          </a:p>
          <a:p>
            <a:r>
              <a:rPr lang="en-US" dirty="0"/>
              <a:t>California needs waivers from EPA to enforce stricter vehicle emissions standards than federal law. Some have been granted; others are contested. On </a:t>
            </a:r>
            <a:r>
              <a:rPr lang="en-US" b="1" dirty="0"/>
              <a:t>January 6, 2025</a:t>
            </a:r>
            <a:r>
              <a:rPr lang="en-US" dirty="0"/>
              <a:t>, EPA issued a notice of decision granting CARB’s request for a waiver for its </a:t>
            </a:r>
            <a:r>
              <a:rPr lang="en-US" i="1" dirty="0"/>
              <a:t>Heavy-Duty Vehicle &amp; Engine “Omnibus”</a:t>
            </a:r>
            <a:r>
              <a:rPr lang="en-US" dirty="0"/>
              <a:t> standards.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Trump on June 12 signed Congressional resolutions that revoked the EPA waiver for three California vehicle emissions rules. Last month, Congress passed a Congressional Review Act measure to block California from implementing the Advanced Clean Cars II regulation, Advanced Clean Trucks regulation, and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  <a:hlinkClick r:id="rId3"/>
              </a:rPr>
              <a:t>Heavy-Duty Low-NOx Omnibus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 rule.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June 2025, California issued </a:t>
            </a:r>
            <a:r>
              <a:rPr lang="en-US" b="1" dirty="0"/>
              <a:t>Executive Order N-27-25</a:t>
            </a:r>
            <a:r>
              <a:rPr lang="en-US" dirty="0"/>
              <a:t> which directs CARB to continue enforcing Advancing Clean Trucks (ACT) / Advanced Clean Fleets (ACF) and Omnibus rules </a:t>
            </a:r>
            <a:r>
              <a:rPr lang="en-US" i="1" dirty="0"/>
              <a:t>regardless of federal challenges / disapprovals</a:t>
            </a:r>
            <a:r>
              <a:rPr lang="en-US" dirty="0"/>
              <a:t>. California claims that the CRA disapprovals of the waivers are not enforceable.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August 2025 EPA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lbert Sans" pitchFamily="2" charset="0"/>
                <a:ea typeface="+mn-ea"/>
                <a:cs typeface="+mn-cs"/>
              </a:rPr>
              <a:t>proposed allowing California to implement an inspection and maintenance rule for heavy-duty vehicles registered in the state, a measure aimed at reducing smog-forming pollutants.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74A26-CF83-2B2B-0C1E-4A9ACFBB9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6C90A-0489-4A6F-917D-68C9BBF14A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0% for Light Trucks, &lt;2% for Medium Trucks, and &lt;10% for Heavy Trucks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Truck </a:t>
            </a:r>
            <a:r>
              <a:rPr lang="en-US" sz="1200">
                <a:solidFill>
                  <a:srgbClr val="00B0F0"/>
                </a:solidFill>
              </a:rPr>
              <a:t>population</a:t>
            </a:r>
            <a:r>
              <a:rPr lang="en-US" sz="1200"/>
              <a:t> and </a:t>
            </a:r>
            <a:r>
              <a:rPr lang="en-US" sz="1200">
                <a:solidFill>
                  <a:srgbClr val="00B0F0"/>
                </a:solidFill>
              </a:rPr>
              <a:t>trip</a:t>
            </a:r>
            <a:r>
              <a:rPr lang="en-US" sz="1200"/>
              <a:t> adoption rates were compared; used trip adoption rates since differences were very small.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6C90A-0489-4A6F-917D-68C9BBF14A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Medium and heavy trucks (classes 5-8 in weight-based classification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6C90A-0489-4A6F-917D-68C9BBF14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5AE1-F8C7-4B1D-B2B5-F5CCA61F0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5AE1-F8C7-4B1D-B2B5-F5CCA61F0B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242" y="5737007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  |  Date</a:t>
            </a:r>
          </a:p>
        </p:txBody>
      </p:sp>
    </p:spTree>
    <p:extLst>
      <p:ext uri="{BB962C8B-B14F-4D97-AF65-F5344CB8AC3E}">
        <p14:creationId xmlns:p14="http://schemas.microsoft.com/office/powerpoint/2010/main" val="119985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630471"/>
            <a:ext cx="5243276" cy="84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20" y="1697067"/>
            <a:ext cx="657225" cy="7709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2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5520" y="1687542"/>
            <a:ext cx="4467225" cy="7478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bg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C3084B-285B-E9FE-5ED2-7287AD6F9A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671513"/>
            <a:ext cx="5486400" cy="510698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>
                <a:latin typeface="Albert Sans" pitchFamily="2" charset="0"/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1371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3313908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652275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33445-1BE8-69BF-F3E2-21692D7B2ABD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1A45EA3-8CF2-6E30-BCA6-8DE11D834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DDBF16-6DBA-6AA4-8C20-FDF828F40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11073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3313908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3652275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33445-1BE8-69BF-F3E2-21692D7B2ABD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1A45EA3-8CF2-6E30-BCA6-8DE11D834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3DDBF16-6DBA-6AA4-8C20-FDF828F40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82241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322A91-BE8E-50F4-012D-49535EFD7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1378100"/>
            <a:ext cx="5050740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731523"/>
            <a:ext cx="5050740" cy="169747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628416"/>
            <a:ext cx="5048140" cy="230545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407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322A91-BE8E-50F4-012D-49535EFD7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1378100"/>
            <a:ext cx="5050740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731523"/>
            <a:ext cx="5050740" cy="169747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628416"/>
            <a:ext cx="5048140" cy="230545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5383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102630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157194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hoto Wide –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211339-0B35-FB1F-399E-3E7308034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685800"/>
            <a:ext cx="2108315" cy="29867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36DA3-1629-EAEC-1143-827A45A8E5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486" y="3448050"/>
            <a:ext cx="10971438" cy="34099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6" y="2078491"/>
            <a:ext cx="5497512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SECTION NUMBER OR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416858"/>
            <a:ext cx="10951480" cy="1012142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Divider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611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 preserve="1" userDrawn="1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43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B576E0-BC1B-370A-B8FB-3907750677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242" y="5737007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  |  Date</a:t>
            </a:r>
          </a:p>
        </p:txBody>
      </p:sp>
    </p:spTree>
    <p:extLst>
      <p:ext uri="{BB962C8B-B14F-4D97-AF65-F5344CB8AC3E}">
        <p14:creationId xmlns:p14="http://schemas.microsoft.com/office/powerpoint/2010/main" val="35041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766C90E-2323-63B4-04D9-63E102ADF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9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766C90E-2323-63B4-04D9-63E102ADF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-Brand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B26EC0C-27F8-ECAE-BA42-ED0868064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62A5F5-FCC3-0408-E845-6A8388701725}"/>
              </a:ext>
            </a:extLst>
          </p:cNvPr>
          <p:cNvCxnSpPr/>
          <p:nvPr userDrawn="1"/>
        </p:nvCxnSpPr>
        <p:spPr>
          <a:xfrm>
            <a:off x="2050991" y="6287049"/>
            <a:ext cx="0" cy="259029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1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-branded Footer with Larg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8A7A-06BB-1E9B-49C6-50F25D995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2" y="683265"/>
            <a:ext cx="10515600" cy="612136"/>
          </a:xfrm>
        </p:spPr>
        <p:txBody>
          <a:bodyPr anchor="t" anchorCtr="0"/>
          <a:lstStyle>
            <a:lvl1pPr>
              <a:defRPr b="1">
                <a:latin typeface="Albert Sans" pitchFamily="2" charset="0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DDCD6-D096-AA71-645A-FB897EE9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CDBD6-6FE4-06B6-1304-566E2A92025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20233D6-249D-DAAB-24BE-2F74C9441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8" y="6317597"/>
            <a:ext cx="391959" cy="20722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31CABC-2EBA-B52A-1D15-1ADB98950E74}"/>
              </a:ext>
            </a:extLst>
          </p:cNvPr>
          <p:cNvCxnSpPr/>
          <p:nvPr userDrawn="1"/>
        </p:nvCxnSpPr>
        <p:spPr>
          <a:xfrm>
            <a:off x="1102402" y="6287049"/>
            <a:ext cx="0" cy="259029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4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2DC0-EA31-B62B-26A4-5564E544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55" y="694027"/>
            <a:ext cx="10972799" cy="592137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4D9D-09B4-E33B-4D2A-298670FC0B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458" y="1619253"/>
            <a:ext cx="10972798" cy="4362445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FFCD-AE60-9480-6D4B-F4276EE3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0658"/>
            <a:ext cx="548325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4873CF-39F5-843A-99BE-876CE84170B4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E94C100-5C0D-45A8-2A06-1D1805766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7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orient="horz" pos="37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2DC0-EA31-B62B-26A4-5564E544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55" y="694027"/>
            <a:ext cx="10972799" cy="592137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4D9D-09B4-E33B-4D2A-298670FC0B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458" y="1619253"/>
            <a:ext cx="10972798" cy="4362445"/>
          </a:xfrm>
        </p:spPr>
        <p:txBody>
          <a:bodyPr anchor="t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FFCD-AE60-9480-6D4B-F4276EE3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0658"/>
            <a:ext cx="548325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4873CF-39F5-843A-99BE-876CE84170B4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E94C100-5C0D-45A8-2A06-1D1805766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orient="horz" pos="37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7"/>
            <a:ext cx="5380558" cy="447763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0"/>
            <a:ext cx="5380558" cy="3924293"/>
          </a:xfrm>
        </p:spPr>
        <p:txBody>
          <a:bodyPr anchor="t" anchorCtr="0"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609637"/>
            <a:ext cx="5407057" cy="447761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2057399"/>
            <a:ext cx="5407055" cy="3924302"/>
          </a:xfrm>
        </p:spPr>
        <p:txBody>
          <a:bodyPr anchor="t" anchorCtr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7"/>
            <a:ext cx="5380558" cy="447763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0"/>
            <a:ext cx="5380558" cy="3924293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609637"/>
            <a:ext cx="5407057" cy="447761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2057399"/>
            <a:ext cx="5407055" cy="3924302"/>
          </a:xfrm>
        </p:spPr>
        <p:txBody>
          <a:bodyPr anchor="t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062051"/>
            <a:ext cx="4906689" cy="1725612"/>
          </a:xfrm>
        </p:spPr>
        <p:txBody>
          <a:bodyPr anchor="t" anchorCtr="0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78287"/>
            <a:ext cx="4953985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1602823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6" y="5555701"/>
            <a:ext cx="4961868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6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1609638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2057405"/>
            <a:ext cx="3444909" cy="392428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1609638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2057401"/>
            <a:ext cx="3444909" cy="39243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1609637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2058094"/>
            <a:ext cx="3444875" cy="392360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2882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1609638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2057405"/>
            <a:ext cx="3444909" cy="392428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1609638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2057401"/>
            <a:ext cx="3444909" cy="39243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1609637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2058094"/>
            <a:ext cx="3444875" cy="39236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5994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8"/>
            <a:ext cx="2549559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4"/>
            <a:ext cx="2549559" cy="392429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18349" y="1609637"/>
            <a:ext cx="2549596" cy="44776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18394" y="2057399"/>
            <a:ext cx="2549559" cy="3924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994" y="1609637"/>
            <a:ext cx="2549586" cy="447762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4047" y="2058093"/>
            <a:ext cx="2549560" cy="39236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9629" y="1609726"/>
            <a:ext cx="2549596" cy="448108"/>
          </a:xfrm>
        </p:spPr>
        <p:txBody>
          <a:bodyPr/>
          <a:lstStyle>
            <a:lvl1pPr marL="0" indent="0">
              <a:buNone/>
              <a:defRPr lang="en-US" sz="22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9700" y="2058093"/>
            <a:ext cx="2549525" cy="392360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790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1" y="1609638"/>
            <a:ext cx="2549559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2057404"/>
            <a:ext cx="2549559" cy="392429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18349" y="1609637"/>
            <a:ext cx="2549596" cy="44776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18394" y="2057399"/>
            <a:ext cx="2549559" cy="3924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994" y="1609637"/>
            <a:ext cx="2549586" cy="447762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4047" y="2058093"/>
            <a:ext cx="2549560" cy="39236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9629" y="1609726"/>
            <a:ext cx="2549596" cy="448108"/>
          </a:xfrm>
        </p:spPr>
        <p:txBody>
          <a:bodyPr/>
          <a:lstStyle>
            <a:lvl1pPr marL="0" indent="0">
              <a:buNone/>
              <a:defRPr lang="en-US" sz="22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9700" y="2058093"/>
            <a:ext cx="2549525" cy="392360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035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D0456-6AD4-90D0-8380-9DDC28A4F6A2}"/>
              </a:ext>
            </a:extLst>
          </p:cNvPr>
          <p:cNvSpPr/>
          <p:nvPr userDrawn="1"/>
        </p:nvSpPr>
        <p:spPr>
          <a:xfrm>
            <a:off x="4935812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5" y="1577748"/>
            <a:ext cx="4147363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019299"/>
            <a:ext cx="4147457" cy="302078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75641" y="1808523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633" y="3611422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633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F66FE-CEB0-3CA1-93EB-01CFD631E9A2}"/>
              </a:ext>
            </a:extLst>
          </p:cNvPr>
          <p:cNvSpPr/>
          <p:nvPr userDrawn="1"/>
        </p:nvSpPr>
        <p:spPr>
          <a:xfrm>
            <a:off x="7194599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CF36531-B41F-BF1E-1DEF-344A6660F5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34428" y="1797637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7B629FE-87D8-D2F8-B2FD-4D3B29A89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0420" y="3600536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FACAC52-1FEE-38C4-C86D-472D4BD12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0420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0E414-36AE-D609-026F-7039841A71EF}"/>
              </a:ext>
            </a:extLst>
          </p:cNvPr>
          <p:cNvSpPr/>
          <p:nvPr userDrawn="1"/>
        </p:nvSpPr>
        <p:spPr>
          <a:xfrm>
            <a:off x="9453386" y="1600199"/>
            <a:ext cx="2125578" cy="3461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AE3C95D-0851-E6CE-F4E2-CC7D8CDD9A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3215" y="1819408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3667600-801D-4AA7-67F0-1F481AFA01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29207" y="3622307"/>
            <a:ext cx="1773936" cy="6822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A2DF63D-B33A-623B-EA9E-0A82F3B86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29207" y="4321088"/>
            <a:ext cx="1773936" cy="22159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877220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268795-3CBF-AEBD-2044-CE3F753D6C3E}"/>
              </a:ext>
            </a:extLst>
          </p:cNvPr>
          <p:cNvSpPr/>
          <p:nvPr userDrawn="1"/>
        </p:nvSpPr>
        <p:spPr>
          <a:xfrm>
            <a:off x="5184843" y="0"/>
            <a:ext cx="70071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4AE68-DECA-0CA1-3350-03B4A8F8E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85" y="1974319"/>
            <a:ext cx="4147363" cy="32725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486" y="2312686"/>
            <a:ext cx="4147457" cy="2845806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40831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5383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5383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5BA4CB7-D779-B9EA-B652-3D6036A25D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40831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9B46167-7B05-6611-2902-1EC0E6265A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5383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A2444E6-26B9-361A-D8C8-9ABB2436F1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5383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E10FF95-98DC-D454-DB63-636D52E9C7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64490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5DD7FB1F-6ECC-BF60-1B06-E801C1025C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9042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196C028-2CA8-0099-DC70-E957713C0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09042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421BD4E0-5B53-4D5D-F0DB-EB0CD6707AF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964490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16375F5D-2621-C16D-C432-7EC8536DD0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9042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1116602C-B5BE-307F-2A03-D5E25D08DE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042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BBB786F6-9EDA-5EB2-A0E9-F2CD73839C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52660" y="71994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5D5F057-458E-4262-3CE9-8234C4149B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97212" y="2305455"/>
            <a:ext cx="1773936" cy="49561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949AB06-98C4-238E-BC84-15F5943A75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97212" y="2871974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0" name="Picture Placeholder 10">
            <a:extLst>
              <a:ext uri="{FF2B5EF4-FFF2-40B4-BE49-F238E27FC236}">
                <a16:creationId xmlns:a16="http://schemas.microsoft.com/office/drawing/2014/main" id="{286AABBB-7E78-3B6C-1C08-442FF881EE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52660" y="3432467"/>
            <a:ext cx="1463040" cy="146304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0BADB182-3463-8C7D-DAF8-F77AA897F6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97212" y="5026883"/>
            <a:ext cx="1773936" cy="48266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018BB48-2FC9-98B0-D280-638A74F9E1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97212" y="5593402"/>
            <a:ext cx="1773936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2099832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0022DE-3C0E-D019-38D2-7C7CB91A3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631601"/>
            <a:ext cx="2558142" cy="284580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18FC80-D46E-00D1-4629-EED99C862EF2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8E0FB47-925E-0AF9-23E0-32D56B289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C433F-D246-62F6-E126-D69DA9703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906C3-28BD-D3A2-371D-D6E32C8361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3865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FBDA0B-318B-F15C-947F-D84E6AF9B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5259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E69030-23BA-350C-778F-C4A26A353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5259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E10FF95-98DC-D454-DB63-636D52E9C7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2695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5DD7FB1F-6ECC-BF60-1B06-E801C1025C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3976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0196C028-2CA8-0099-DC70-E957713C0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53976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BBB786F6-9EDA-5EB2-A0E9-F2CD73839C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63281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5D5F057-458E-4262-3CE9-8234C4149B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5602" y="2224430"/>
            <a:ext cx="152706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8949AB06-98C4-238E-BC84-15F5943A75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3632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F64FAA9-7A5F-576F-BFB7-2B141756FE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4916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A8C05B5-08EE-2E9A-959B-C438E143E9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44916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848AC9F-7F5D-5ED0-74FA-20E1DF59EB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6314" y="2224430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49292437-6DCB-75D3-1FAE-EDFB3A18BD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6314" y="2790949"/>
            <a:ext cx="1529038" cy="47311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2B542B28-A894-D204-43BC-C63822BD091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124449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53" name="Picture Placeholder 10">
            <a:extLst>
              <a:ext uri="{FF2B5EF4-FFF2-40B4-BE49-F238E27FC236}">
                <a16:creationId xmlns:a16="http://schemas.microsoft.com/office/drawing/2014/main" id="{10C2E8AF-C99D-4CA0-DC8F-DC4149E6C1F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55033" y="719947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54" name="Picture Placeholder 10">
            <a:extLst>
              <a:ext uri="{FF2B5EF4-FFF2-40B4-BE49-F238E27FC236}">
                <a16:creationId xmlns:a16="http://schemas.microsoft.com/office/drawing/2014/main" id="{5464B759-415D-41C4-6EE2-E226D26BCE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82980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A990F543-32EA-E9F6-57F8-6A0A5CE9E8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04374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1F070C43-9EE0-4D93-EDCE-A3FDA29BED5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04374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77CC3293-9D17-14CA-4208-A31C514FB7F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121810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12BB6045-70AA-F661-E8E4-EA275AFACB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43091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255AE49-32B5-1581-BC69-3B9498530B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43091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0" name="Picture Placeholder 10">
            <a:extLst>
              <a:ext uri="{FF2B5EF4-FFF2-40B4-BE49-F238E27FC236}">
                <a16:creationId xmlns:a16="http://schemas.microsoft.com/office/drawing/2014/main" id="{2925E708-B9C8-0A1A-B9F6-EDB1F608BF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452396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FBB525B8-5D3B-A486-1900-A5D76251A0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4717" y="4934973"/>
            <a:ext cx="152706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E4AED857-0EC9-59CF-7C35-8D0E5102C4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72747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AF28A276-EBF7-A0C5-D20A-D54B8C046B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34031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F2448E31-337A-5935-9C96-38693B149B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34031" y="5501492"/>
            <a:ext cx="1529038" cy="3610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6FD3F760-C379-F830-1960-ACBEFF0AA67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65429" y="4934973"/>
            <a:ext cx="1529038" cy="54660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2204CFD-45B6-C618-F3BE-1542718E4D6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65429" y="5501492"/>
            <a:ext cx="1529038" cy="43631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7" name="Picture Placeholder 10">
            <a:extLst>
              <a:ext uri="{FF2B5EF4-FFF2-40B4-BE49-F238E27FC236}">
                <a16:creationId xmlns:a16="http://schemas.microsoft.com/office/drawing/2014/main" id="{84E551DC-46A6-D849-D454-A75059584ED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113564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112C5920-3DF8-F33A-DAC2-A8374AD9055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444148" y="3430490"/>
            <a:ext cx="1371600" cy="13716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4230380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5117" y="0"/>
            <a:ext cx="7916883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Map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50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066505"/>
            <a:ext cx="3393374" cy="1439189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194462"/>
            <a:ext cx="3415040" cy="273941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1" y="2826327"/>
            <a:ext cx="3415040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/>
              <a:t>Place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7531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5117" y="0"/>
            <a:ext cx="7916883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Map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50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1066505"/>
            <a:ext cx="3393374" cy="1439189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70" y="3194462"/>
            <a:ext cx="3415040" cy="273941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1" y="2826327"/>
            <a:ext cx="3415040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/>
              <a:t>Place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6772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Fu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Map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6" y="5638498"/>
            <a:ext cx="10043556" cy="679168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Map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F801C5-7049-1905-60BA-88E125D95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062051"/>
            <a:ext cx="4906689" cy="1725612"/>
          </a:xfrm>
        </p:spPr>
        <p:txBody>
          <a:bodyPr anchor="t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30662"/>
            <a:ext cx="4953985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1602823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6" y="5555701"/>
            <a:ext cx="4961868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2825" y="0"/>
            <a:ext cx="6099175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2A279-CB50-837B-EFBF-166FC20692A8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1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F95B5A-9235-86E1-0ECE-B45FE324CC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42246" y="682388"/>
            <a:ext cx="4544704" cy="5268036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Map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BE3EE-35E8-15C5-1766-2F909AC5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518617-D458-54EF-2788-8415E6A1C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485" y="616126"/>
            <a:ext cx="6053479" cy="81688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Map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A9AB04-EBD1-76B1-CC59-1B8CA31CC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569" y="1843325"/>
            <a:ext cx="6092129" cy="413439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DCDA363-5277-936F-9C0B-941BA3F0F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90" y="1475190"/>
            <a:ext cx="6092129" cy="261258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F7E42-0372-48EF-524C-22F86E6515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21F168-6C27-FE32-937A-72FE75CF1783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5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Icon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4121184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4111658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409496"/>
            <a:ext cx="4111658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81599" y="2428787"/>
            <a:ext cx="3006769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81599" y="3409496"/>
            <a:ext cx="3006725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0" y="2428876"/>
            <a:ext cx="3006725" cy="448108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0" y="3409496"/>
            <a:ext cx="30067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5181599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94543A-54E7-A061-A7C9-24503548B115}"/>
              </a:ext>
            </a:extLst>
          </p:cNvPr>
          <p:cNvSpPr/>
          <p:nvPr userDrawn="1"/>
        </p:nvSpPr>
        <p:spPr>
          <a:xfrm>
            <a:off x="5181599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78B9A6-E8E2-3C5A-24DB-3EE263F747AA}"/>
              </a:ext>
            </a:extLst>
          </p:cNvPr>
          <p:cNvSpPr/>
          <p:nvPr userDrawn="1"/>
        </p:nvSpPr>
        <p:spPr>
          <a:xfrm>
            <a:off x="8572500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2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5400">
          <p15:clr>
            <a:srgbClr val="FBAE40"/>
          </p15:clr>
        </p15:guide>
        <p15:guide id="3" pos="29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Icon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4096970" cy="594930"/>
          </a:xfrm>
        </p:spPr>
        <p:txBody>
          <a:bodyPr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4096968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3328471"/>
            <a:ext cx="4096969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9007" y="2428787"/>
            <a:ext cx="2979362" cy="61535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9007" y="3328471"/>
            <a:ext cx="2979318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9888" y="2428786"/>
            <a:ext cx="2979347" cy="615355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9939" y="3328471"/>
            <a:ext cx="2979318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5199007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8599888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5199007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3DEFE8-FDC7-A0C9-AAE3-57205945B7B2}"/>
              </a:ext>
            </a:extLst>
          </p:cNvPr>
          <p:cNvSpPr/>
          <p:nvPr userDrawn="1"/>
        </p:nvSpPr>
        <p:spPr>
          <a:xfrm>
            <a:off x="8599888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0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264">
          <p15:clr>
            <a:srgbClr val="FBAE40"/>
          </p15:clr>
        </p15:guide>
        <p15:guide id="3" pos="5400">
          <p15:clr>
            <a:srgbClr val="FBAE40"/>
          </p15:clr>
        </p15:guide>
        <p15:guide id="4" pos="29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Boxe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5398308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7" y="1838325"/>
            <a:ext cx="5410873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3" y="1990725"/>
            <a:ext cx="5107983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80948" y="1390563"/>
            <a:ext cx="5398307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6177808" y="1838325"/>
            <a:ext cx="5407734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9734" y="1990725"/>
            <a:ext cx="5080742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185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792">
          <p15:clr>
            <a:srgbClr val="FBAE40"/>
          </p15:clr>
        </p15:guide>
        <p15:guide id="3" pos="38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Boxes - Ja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8" y="1390563"/>
            <a:ext cx="5407055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5410202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3" y="1990725"/>
            <a:ext cx="5107983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72199" y="1396707"/>
            <a:ext cx="5407055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6169058" y="1844469"/>
            <a:ext cx="5410197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0984" y="1996869"/>
            <a:ext cx="5089491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2375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6977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6977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886113"/>
            <a:ext cx="5407056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24" y="4343399"/>
            <a:ext cx="5406977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54102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3863" y="1457325"/>
            <a:ext cx="5415338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2905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70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7060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0575" y="3886113"/>
            <a:ext cx="5398681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80600" y="4343399"/>
            <a:ext cx="5398602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407003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7003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8845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398656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398656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0575" y="3886113"/>
            <a:ext cx="5398735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80601" y="4343399"/>
            <a:ext cx="5398656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39865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7057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8636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with Photo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540334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5403340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5865" y="3886113"/>
            <a:ext cx="5403418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5916" y="4343399"/>
            <a:ext cx="5403340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" y="1457325"/>
            <a:ext cx="5403339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199" y="1457325"/>
            <a:ext cx="540334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3852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3888">
          <p15:clr>
            <a:srgbClr val="FBAE40"/>
          </p15:clr>
        </p15:guide>
        <p15:guide id="3" pos="37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1607190"/>
            <a:ext cx="3359184" cy="594930"/>
          </a:xfrm>
        </p:spPr>
        <p:txBody>
          <a:bodyPr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3340134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328471"/>
            <a:ext cx="3340134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86261" y="2428787"/>
            <a:ext cx="2119884" cy="61535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86261" y="3328471"/>
            <a:ext cx="2119853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804" y="2428786"/>
            <a:ext cx="2119875" cy="615355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853" y="3328471"/>
            <a:ext cx="2119854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9341" y="2428875"/>
            <a:ext cx="2119884" cy="615831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400" y="3328471"/>
            <a:ext cx="21198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68626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7072804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945934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46862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3DEFE8-FDC7-A0C9-AAE3-57205945B7B2}"/>
              </a:ext>
            </a:extLst>
          </p:cNvPr>
          <p:cNvSpPr/>
          <p:nvPr userDrawn="1"/>
        </p:nvSpPr>
        <p:spPr>
          <a:xfrm>
            <a:off x="70484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0792E6-3469-F1FD-C7A2-44A70284E58F}"/>
              </a:ext>
            </a:extLst>
          </p:cNvPr>
          <p:cNvSpPr/>
          <p:nvPr userDrawn="1"/>
        </p:nvSpPr>
        <p:spPr>
          <a:xfrm>
            <a:off x="9458286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7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 Photo and Overl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274889"/>
            <a:ext cx="10058400" cy="172561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068762"/>
            <a:ext cx="10058400" cy="750888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Place Your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3FC8D9-3B54-9C17-3D9A-7E18A1310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73" y="1752600"/>
            <a:ext cx="2108315" cy="29867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1B9165-7EAD-C7CF-F809-82E4B3C9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5705475"/>
            <a:ext cx="5476875" cy="4667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Presenter(s) 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 dpi="0" rotWithShape="0">
            <a:blip r:embed="rId4">
              <a:alphaModFix amt="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42176" t="8284" r="23790" b="-21051"/>
            </a:stretch>
          </a:blipFill>
          <a:effectLst/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9939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6" y="1607190"/>
            <a:ext cx="3447383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2" y="2714538"/>
            <a:ext cx="3465354" cy="4477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1" y="3409496"/>
            <a:ext cx="3438398" cy="255269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86261" y="2428787"/>
            <a:ext cx="2119884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86261" y="3409496"/>
            <a:ext cx="2119853" cy="257220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804" y="2428787"/>
            <a:ext cx="2119875" cy="44776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853" y="3409496"/>
            <a:ext cx="2119854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AB93BB-74D7-984B-E4E7-2FBE1FD60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9341" y="2428876"/>
            <a:ext cx="2119884" cy="448108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400" y="3409496"/>
            <a:ext cx="2119825" cy="25717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68626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C2250-F7F6-113E-52DE-67A0751E35DA}"/>
              </a:ext>
            </a:extLst>
          </p:cNvPr>
          <p:cNvCxnSpPr>
            <a:cxnSpLocks/>
          </p:cNvCxnSpPr>
          <p:nvPr userDrawn="1"/>
        </p:nvCxnSpPr>
        <p:spPr>
          <a:xfrm>
            <a:off x="7072804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308B89-5C8B-8F69-365D-CB5E94F078B8}"/>
              </a:ext>
            </a:extLst>
          </p:cNvPr>
          <p:cNvCxnSpPr>
            <a:cxnSpLocks/>
          </p:cNvCxnSpPr>
          <p:nvPr userDrawn="1"/>
        </p:nvCxnSpPr>
        <p:spPr>
          <a:xfrm>
            <a:off x="9459341" y="3143250"/>
            <a:ext cx="9334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94543A-54E7-A061-A7C9-24503548B115}"/>
              </a:ext>
            </a:extLst>
          </p:cNvPr>
          <p:cNvSpPr/>
          <p:nvPr userDrawn="1"/>
        </p:nvSpPr>
        <p:spPr>
          <a:xfrm>
            <a:off x="46862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FF7151-5406-74B8-4444-423C42A890F1}"/>
              </a:ext>
            </a:extLst>
          </p:cNvPr>
          <p:cNvSpPr/>
          <p:nvPr userDrawn="1"/>
        </p:nvSpPr>
        <p:spPr>
          <a:xfrm>
            <a:off x="7048461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78B9A6-E8E2-3C5A-24DB-3EE263F747AA}"/>
              </a:ext>
            </a:extLst>
          </p:cNvPr>
          <p:cNvSpPr/>
          <p:nvPr userDrawn="1"/>
        </p:nvSpPr>
        <p:spPr>
          <a:xfrm>
            <a:off x="9458286" y="1600200"/>
            <a:ext cx="723900" cy="723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Boxe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356616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4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64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4314823" y="1838325"/>
            <a:ext cx="356616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749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1428CFF-9AFD-5F3E-8A40-0462B7A999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23189" y="1381038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ACFD6B-34A6-5BF4-3DBE-F5EDAA80D1D3}"/>
              </a:ext>
            </a:extLst>
          </p:cNvPr>
          <p:cNvSpPr/>
          <p:nvPr userDrawn="1"/>
        </p:nvSpPr>
        <p:spPr>
          <a:xfrm>
            <a:off x="8020050" y="1828800"/>
            <a:ext cx="3566160" cy="393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ACE877-CD30-E850-6A4D-BC1DF6B8E27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1974" y="1981200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99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Boxes - Ja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39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0A2461-BF7B-FB74-0627-3316E768A90F}"/>
              </a:ext>
            </a:extLst>
          </p:cNvPr>
          <p:cNvSpPr/>
          <p:nvPr userDrawn="1"/>
        </p:nvSpPr>
        <p:spPr>
          <a:xfrm>
            <a:off x="609598" y="1838325"/>
            <a:ext cx="356616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1524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FF669F-B8C7-FF5A-A4F5-DE57D2AA16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64" y="1390563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90075-6F83-D0D9-62D2-71B0A3EBD94E}"/>
              </a:ext>
            </a:extLst>
          </p:cNvPr>
          <p:cNvSpPr/>
          <p:nvPr userDrawn="1"/>
        </p:nvSpPr>
        <p:spPr>
          <a:xfrm>
            <a:off x="4314823" y="1838325"/>
            <a:ext cx="3566160" cy="392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7E230D-E5B7-6A51-3BB8-145DBD18BE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749" y="1990725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1428CFF-9AFD-5F3E-8A40-0462B7A999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23189" y="1381038"/>
            <a:ext cx="3566160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ACFD6B-34A6-5BF4-3DBE-F5EDAA80D1D3}"/>
              </a:ext>
            </a:extLst>
          </p:cNvPr>
          <p:cNvSpPr/>
          <p:nvPr userDrawn="1"/>
        </p:nvSpPr>
        <p:spPr>
          <a:xfrm>
            <a:off x="8020050" y="1828800"/>
            <a:ext cx="3566160" cy="3931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ACE877-CD30-E850-6A4D-BC1DF6B8E27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81974" y="1981200"/>
            <a:ext cx="3246120" cy="3590925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01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6857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471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Emera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81453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Photos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3"/>
            <a:ext cx="3444909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3444909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72701" y="3886113"/>
            <a:ext cx="344495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72752" y="4343399"/>
            <a:ext cx="3444909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32778" y="3886112"/>
            <a:ext cx="3444910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Your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2763" y="4343688"/>
            <a:ext cx="3444875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72701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5076" y="1457325"/>
            <a:ext cx="3429000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20455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4549FB-1A25-A16D-11C5-889D8F9CEC79}"/>
              </a:ext>
            </a:extLst>
          </p:cNvPr>
          <p:cNvSpPr/>
          <p:nvPr userDrawn="1"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17" y="645165"/>
            <a:ext cx="3359184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86361" y="84763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36639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4FE2F9-BF24-721C-C47B-13D5026E9E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2150" y="160020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F61C09-2046-D832-0391-896BD0B17B79}"/>
              </a:ext>
            </a:extLst>
          </p:cNvPr>
          <p:cNvCxnSpPr>
            <a:cxnSpLocks/>
          </p:cNvCxnSpPr>
          <p:nvPr userDrawn="1"/>
        </p:nvCxnSpPr>
        <p:spPr>
          <a:xfrm>
            <a:off x="4800561" y="145732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56B36B-EAC7-2674-B07F-3F5AE74EAB6D}"/>
              </a:ext>
            </a:extLst>
          </p:cNvPr>
          <p:cNvCxnSpPr>
            <a:cxnSpLocks/>
          </p:cNvCxnSpPr>
          <p:nvPr userDrawn="1"/>
        </p:nvCxnSpPr>
        <p:spPr>
          <a:xfrm>
            <a:off x="4257675" y="6174735"/>
            <a:ext cx="73278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B6E8A4-6BD6-7B05-D470-9D4BC0458685}"/>
              </a:ext>
            </a:extLst>
          </p:cNvPr>
          <p:cNvSpPr/>
          <p:nvPr userDrawn="1"/>
        </p:nvSpPr>
        <p:spPr>
          <a:xfrm>
            <a:off x="4771986" y="69528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0012495-0278-B2A5-B606-A2A61B9F4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61" y="349558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C4DF249C-50B0-F33A-4E1B-2C70FC103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2150" y="421005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9897C6-93F3-DE50-0CB0-AAFEEB63E005}"/>
              </a:ext>
            </a:extLst>
          </p:cNvPr>
          <p:cNvCxnSpPr>
            <a:cxnSpLocks/>
          </p:cNvCxnSpPr>
          <p:nvPr userDrawn="1"/>
        </p:nvCxnSpPr>
        <p:spPr>
          <a:xfrm>
            <a:off x="4800561" y="406717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274013A-1D4F-FDCE-3B2D-43F048028370}"/>
              </a:ext>
            </a:extLst>
          </p:cNvPr>
          <p:cNvSpPr/>
          <p:nvPr userDrawn="1"/>
        </p:nvSpPr>
        <p:spPr>
          <a:xfrm>
            <a:off x="4771986" y="330513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8146B59-2C55-26BF-9E33-C779D5726A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3961" y="84763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D07ABBC-B4E1-DB3E-9801-00A3AEC2A2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9750" y="160020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9AE33C-DEFB-C453-DFA2-07765125DEF5}"/>
              </a:ext>
            </a:extLst>
          </p:cNvPr>
          <p:cNvCxnSpPr>
            <a:cxnSpLocks/>
          </p:cNvCxnSpPr>
          <p:nvPr userDrawn="1"/>
        </p:nvCxnSpPr>
        <p:spPr>
          <a:xfrm>
            <a:off x="8458161" y="145732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5B01B33-5472-D97D-B9F0-54118C4207B4}"/>
              </a:ext>
            </a:extLst>
          </p:cNvPr>
          <p:cNvSpPr/>
          <p:nvPr userDrawn="1"/>
        </p:nvSpPr>
        <p:spPr>
          <a:xfrm>
            <a:off x="8429586" y="69528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BC962FA-C13B-174B-E4ED-1D2C84F8B5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3961" y="3495587"/>
            <a:ext cx="2340492" cy="44776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5ECD905-9FFA-45B7-8956-0532F4C0F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9750" y="4210051"/>
            <a:ext cx="3132650" cy="1524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6DFE31-ED6A-E09A-8D80-CEFFF6104FE1}"/>
              </a:ext>
            </a:extLst>
          </p:cNvPr>
          <p:cNvCxnSpPr>
            <a:cxnSpLocks/>
          </p:cNvCxnSpPr>
          <p:nvPr userDrawn="1"/>
        </p:nvCxnSpPr>
        <p:spPr>
          <a:xfrm>
            <a:off x="8458161" y="4067175"/>
            <a:ext cx="31128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82049862-8C91-2F07-C66F-342A69DFBEE4}"/>
              </a:ext>
            </a:extLst>
          </p:cNvPr>
          <p:cNvSpPr/>
          <p:nvPr userDrawn="1"/>
        </p:nvSpPr>
        <p:spPr>
          <a:xfrm>
            <a:off x="8429586" y="3305136"/>
            <a:ext cx="619164" cy="6191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0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-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1720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4-Column with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/>
            </a:lvl1pPr>
          </a:lstStyle>
          <a:p>
            <a:pPr lvl="0"/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4916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00125"/>
            <a:ext cx="5073650" cy="1495425"/>
          </a:xfrm>
        </p:spPr>
        <p:txBody>
          <a:bodyPr>
            <a:normAutofit/>
          </a:bodyPr>
          <a:lstStyle>
            <a:lvl1pPr marL="0" indent="0">
              <a:buNone/>
              <a:defRPr sz="4800" b="1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4550" y="895349"/>
            <a:ext cx="657225" cy="678647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6550" y="885824"/>
            <a:ext cx="4467225" cy="655564"/>
          </a:xfr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400739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-Column with Pictur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0414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4-Column with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0E29-8FE9-06C9-7AA8-256CD15B8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41" y="683265"/>
            <a:ext cx="10966515" cy="594930"/>
          </a:xfrm>
        </p:spPr>
        <p:txBody>
          <a:bodyPr anchor="t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1DD9-02F2-5E88-B7D0-7326A955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40" y="3886112"/>
            <a:ext cx="2554271" cy="44776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21DB-636D-8774-486F-499CAA66D8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740" y="4343398"/>
            <a:ext cx="2554271" cy="163829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DB359-CBC9-E930-B3C0-6003747172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21031" y="3886112"/>
            <a:ext cx="2554309" cy="44776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64FB-9026-2D47-6647-B94680F4B8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21048" y="4343398"/>
            <a:ext cx="2554271" cy="1638301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E7D3-BA6A-7B94-77F0-05BB4582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2EF77-95CE-32A8-D327-E1D52270BCA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661EB5B-8FC8-ECE7-2B67-44F62453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4AB6C-264F-70BE-FC33-DB8AA5CCC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360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E4ADAC-AFD1-5010-7B95-6C3CB54307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6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E5EB1A-F7F5-9960-D5E4-3EAE3A431E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3C9D54B-84AB-5043-AC32-384E5047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19717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A668924-82F7-AC51-3B3E-0E57AED3C1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9834" y="145732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FE59267-E8C0-455E-26E7-6D2577E19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7653" y="3886112"/>
            <a:ext cx="2554272" cy="4477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accent2"/>
                </a:solidFill>
                <a:latin typeface="Albert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22FBEB-F984-9E29-7925-0979DE6D22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37639" y="4343398"/>
            <a:ext cx="2554246" cy="16380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CA40067-481A-295D-3542-CC8079030A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39951" y="1476375"/>
            <a:ext cx="2542475" cy="23241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2477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with Full Photo and Overl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alpha val="80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3124199"/>
            <a:ext cx="10058400" cy="876301"/>
          </a:xfrm>
        </p:spPr>
        <p:txBody>
          <a:bodyPr anchor="t" anchorCtr="0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106862"/>
            <a:ext cx="1005840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21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with Ic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2275" y="2847974"/>
            <a:ext cx="8629650" cy="876301"/>
          </a:xfrm>
        </p:spPr>
        <p:txBody>
          <a:bodyPr anchor="t" anchorCtr="0">
            <a:no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2275" y="3830637"/>
            <a:ext cx="862965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E7252E-BDB2-155E-325F-5AFE9FC7BC0A}"/>
              </a:ext>
            </a:extLst>
          </p:cNvPr>
          <p:cNvGrpSpPr/>
          <p:nvPr userDrawn="1"/>
        </p:nvGrpSpPr>
        <p:grpSpPr>
          <a:xfrm>
            <a:off x="661738" y="2478505"/>
            <a:ext cx="1997242" cy="1997242"/>
            <a:chOff x="541421" y="2093496"/>
            <a:chExt cx="3152273" cy="31522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9017CF-6B4D-EF60-56D7-7E1D20641E97}"/>
                </a:ext>
              </a:extLst>
            </p:cNvPr>
            <p:cNvSpPr/>
            <p:nvPr/>
          </p:nvSpPr>
          <p:spPr>
            <a:xfrm>
              <a:off x="541421" y="2093496"/>
              <a:ext cx="3152273" cy="3152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endParaRPr>
            </a:p>
          </p:txBody>
        </p:sp>
        <p:pic>
          <p:nvPicPr>
            <p:cNvPr id="10" name="Graphic 9" descr="Lights On with solid fill">
              <a:extLst>
                <a:ext uri="{FF2B5EF4-FFF2-40B4-BE49-F238E27FC236}">
                  <a16:creationId xmlns:a16="http://schemas.microsoft.com/office/drawing/2014/main" id="{C51127D9-E3AB-6387-4189-12ED36A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352" y="2448427"/>
              <a:ext cx="2442411" cy="244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69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Bub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700AE2-0336-7706-2E39-BE9682010220}"/>
              </a:ext>
            </a:extLst>
          </p:cNvPr>
          <p:cNvGrpSpPr/>
          <p:nvPr userDrawn="1"/>
        </p:nvGrpSpPr>
        <p:grpSpPr>
          <a:xfrm>
            <a:off x="2713337" y="-19741"/>
            <a:ext cx="9487709" cy="6897482"/>
            <a:chOff x="2704290" y="-34931"/>
            <a:chExt cx="9487709" cy="689748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FED4A06-0070-B721-D7CF-4A6876E9E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04290" y="-34931"/>
              <a:ext cx="5406135" cy="689748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8CD021-CDD2-1F64-5DE6-7891C993C24E}"/>
                </a:ext>
              </a:extLst>
            </p:cNvPr>
            <p:cNvSpPr/>
            <p:nvPr/>
          </p:nvSpPr>
          <p:spPr>
            <a:xfrm>
              <a:off x="7998912" y="-34931"/>
              <a:ext cx="4193087" cy="6892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5349" y="2628899"/>
            <a:ext cx="6886575" cy="1095376"/>
          </a:xfrm>
        </p:spPr>
        <p:txBody>
          <a:bodyPr anchor="t" anchorCtr="0">
            <a:noAutofit/>
          </a:bodyPr>
          <a:lstStyle>
            <a:lvl1pPr algn="l">
              <a:defRPr sz="8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6299" y="3830637"/>
            <a:ext cx="6905625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353AB2-906A-4CF9-B3A1-F0CF96F459DE}"/>
              </a:ext>
            </a:extLst>
          </p:cNvPr>
          <p:cNvCxnSpPr>
            <a:cxnSpLocks/>
          </p:cNvCxnSpPr>
          <p:nvPr userDrawn="1"/>
        </p:nvCxnSpPr>
        <p:spPr>
          <a:xfrm>
            <a:off x="4714875" y="6174735"/>
            <a:ext cx="6870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86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1FE67-2914-BDD9-F851-A3D0633540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>
              <a:alpha val="80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3124199"/>
            <a:ext cx="10058400" cy="876301"/>
          </a:xfrm>
        </p:spPr>
        <p:txBody>
          <a:bodyPr anchor="t" anchorCtr="0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D32C4-AA74-2AE5-72BA-B9D4DB5D8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125" y="4106862"/>
            <a:ext cx="10058400" cy="75088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Besley Medium" pitchFamily="2" charset="0"/>
                <a:ea typeface="Besley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&amp; 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0EA-190D-621E-1EF7-D36CF03A5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6424" y="4952999"/>
            <a:ext cx="5905501" cy="876301"/>
          </a:xfrm>
        </p:spPr>
        <p:txBody>
          <a:bodyPr anchor="t" anchorCtr="0"/>
          <a:lstStyle>
            <a:lvl1pPr algn="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3329971-DD89-2B5B-F1E1-37091094E6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0AE35-E27E-D78F-1957-E3F1CD8C277E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734B424-0C19-F21D-7CAA-6FCE5BF4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8C9C70-EBB3-C190-348E-4A8299FE6D23}"/>
              </a:ext>
            </a:extLst>
          </p:cNvPr>
          <p:cNvSpPr/>
          <p:nvPr userDrawn="1"/>
        </p:nvSpPr>
        <p:spPr>
          <a:xfrm>
            <a:off x="600075" y="676275"/>
            <a:ext cx="4924425" cy="5162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A16011-C786-1F42-7F50-2BA158F6D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914400"/>
            <a:ext cx="4448175" cy="4705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Conclusion, quote, or final statement</a:t>
            </a:r>
          </a:p>
        </p:txBody>
      </p:sp>
    </p:spTree>
    <p:extLst>
      <p:ext uri="{BB962C8B-B14F-4D97-AF65-F5344CB8AC3E}">
        <p14:creationId xmlns:p14="http://schemas.microsoft.com/office/powerpoint/2010/main" val="345748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S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00125"/>
            <a:ext cx="5073650" cy="14954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4550" y="895349"/>
            <a:ext cx="657225" cy="678647"/>
          </a:xfr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2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6550" y="885824"/>
            <a:ext cx="4467225" cy="655564"/>
          </a:xfr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bg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164363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1087676"/>
            <a:ext cx="3414476" cy="246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7850" y="992628"/>
            <a:ext cx="548640" cy="60016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5290" y="983103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4B12C11-8C8F-BCB7-03BE-4E747CC80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115" y="983103"/>
            <a:ext cx="548640" cy="60016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D0B3B0-38FE-B404-76C9-76C7159E26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8286" y="983103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</p:spTree>
    <p:extLst>
      <p:ext uri="{BB962C8B-B14F-4D97-AF65-F5344CB8AC3E}">
        <p14:creationId xmlns:p14="http://schemas.microsoft.com/office/powerpoint/2010/main" val="114751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hoto - Cr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BD7A-C95E-7136-5534-1BA6243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283772-E446-81AD-E2A0-9528A466525C}"/>
              </a:ext>
            </a:extLst>
          </p:cNvPr>
          <p:cNvCxnSpPr>
            <a:cxnSpLocks/>
          </p:cNvCxnSpPr>
          <p:nvPr userDrawn="1"/>
        </p:nvCxnSpPr>
        <p:spPr>
          <a:xfrm>
            <a:off x="612742" y="617473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D110F3-F470-0102-5369-D1D089B5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743" y="6313135"/>
            <a:ext cx="1330856" cy="1885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F3E92-0D88-73E1-72F1-038D52917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630471"/>
            <a:ext cx="5243276" cy="84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Albert Sans" pitchFamily="2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4508B6-F860-C6C9-6367-FF85BC39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20" y="1697067"/>
            <a:ext cx="657225" cy="7709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090E870-109A-E251-2E89-D1FACFF16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5520" y="1687542"/>
            <a:ext cx="4467225" cy="7478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Font typeface="+mj-lt"/>
              <a:buNone/>
              <a:defRPr sz="3600" b="0">
                <a:solidFill>
                  <a:schemeClr val="tx1"/>
                </a:solidFill>
                <a:latin typeface="Albert Sans" pitchFamily="2" charset="0"/>
                <a:ea typeface="Besley" pitchFamily="2" charset="0"/>
              </a:defRPr>
            </a:lvl1pPr>
            <a:lvl2pPr marL="4572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2pPr>
            <a:lvl3pPr marL="9144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3pPr>
            <a:lvl4pPr marL="13716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4pPr>
            <a:lvl5pPr marL="1828800" indent="0">
              <a:buFont typeface="+mj-lt"/>
              <a:buNone/>
              <a:defRPr b="1">
                <a:solidFill>
                  <a:schemeClr val="accent1"/>
                </a:solidFill>
                <a:latin typeface="Besley" pitchFamily="2" charset="0"/>
                <a:ea typeface="Besley" pitchFamily="2" charset="0"/>
              </a:defRPr>
            </a:lvl5pPr>
          </a:lstStyle>
          <a:p>
            <a:pPr lvl="0"/>
            <a:r>
              <a:rPr lang="en-US"/>
              <a:t>Edit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C3084B-285B-E9FE-5ED2-7287AD6F9A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671513"/>
            <a:ext cx="5486400" cy="510698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latin typeface="Albert Sans" pitchFamily="2" charset="0"/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7118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321AD-239A-FD01-13FB-56B218E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695325"/>
            <a:ext cx="10953750" cy="6000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CCE0-FD44-8427-DAC6-2DD216251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752600"/>
            <a:ext cx="10953750" cy="4229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  <p:sldLayoutId id="2147483839" r:id="rId53"/>
    <p:sldLayoutId id="2147483840" r:id="rId54"/>
    <p:sldLayoutId id="2147483841" r:id="rId55"/>
    <p:sldLayoutId id="2147483842" r:id="rId56"/>
    <p:sldLayoutId id="2147483843" r:id="rId57"/>
    <p:sldLayoutId id="2147483844" r:id="rId58"/>
    <p:sldLayoutId id="2147483845" r:id="rId59"/>
    <p:sldLayoutId id="2147483846" r:id="rId60"/>
    <p:sldLayoutId id="2147483847" r:id="rId61"/>
    <p:sldLayoutId id="2147483848" r:id="rId62"/>
    <p:sldLayoutId id="2147483849" r:id="rId63"/>
    <p:sldLayoutId id="2147483850" r:id="rId64"/>
    <p:sldLayoutId id="2147483851" r:id="rId65"/>
    <p:sldLayoutId id="2147483852" r:id="rId6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lbert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lbert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bert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bert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bert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bert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microsoft.com/office/2014/relationships/chartEx" Target="../charts/chartEx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2D05B-B22C-EB7B-F249-84F552102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9" y="631288"/>
            <a:ext cx="8478009" cy="820429"/>
          </a:xfrm>
          <a:solidFill>
            <a:schemeClr val="tx1"/>
          </a:solidFill>
        </p:spPr>
        <p:txBody>
          <a:bodyPr/>
          <a:lstStyle/>
          <a:p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From Diesel to Electric: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DC15F-148F-D70C-E86C-BD1F1728A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716" y="4214940"/>
            <a:ext cx="4412572" cy="1767210"/>
          </a:xfrm>
        </p:spPr>
        <p:txBody>
          <a:bodyPr/>
          <a:lstStyle/>
          <a:p>
            <a:r>
              <a:rPr lang="en-US" sz="1800" dirty="0"/>
              <a:t>Fatemeh Ranaiefar</a:t>
            </a:r>
          </a:p>
          <a:p>
            <a:endParaRPr lang="en-US" sz="1800" dirty="0"/>
          </a:p>
          <a:p>
            <a:r>
              <a:rPr lang="en-US" sz="1800" dirty="0"/>
              <a:t>Kaveh Shabani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1DD7CA-D0EC-2255-7CD3-EE0AD3EBF6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4918F"/>
              </a:clrFrom>
              <a:clrTo>
                <a:srgbClr val="54918F">
                  <a:alpha val="0"/>
                </a:srgbClr>
              </a:clrTo>
            </a:clrChange>
          </a:blip>
          <a:srcRect t="10078" b="6901"/>
          <a:stretch>
            <a:fillRect/>
          </a:stretch>
        </p:blipFill>
        <p:spPr>
          <a:xfrm>
            <a:off x="5804999" y="1601744"/>
            <a:ext cx="6072438" cy="3360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0641A-4955-3D1A-8751-34521E50CB7A}"/>
              </a:ext>
            </a:extLst>
          </p:cNvPr>
          <p:cNvSpPr txBox="1"/>
          <p:nvPr/>
        </p:nvSpPr>
        <p:spPr>
          <a:xfrm>
            <a:off x="527739" y="1440020"/>
            <a:ext cx="5091830" cy="270986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bert Sans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Implementing Electric Truck Mode in Statewide Forecasting Model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2DC892B-BC00-372D-4460-FD8CD2106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5762" y="4534606"/>
            <a:ext cx="1862719" cy="2638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1B1FA6-8C7D-4731-7D47-897559C2EB7E}"/>
              </a:ext>
            </a:extLst>
          </p:cNvPr>
          <p:cNvGrpSpPr/>
          <p:nvPr/>
        </p:nvGrpSpPr>
        <p:grpSpPr>
          <a:xfrm>
            <a:off x="2846188" y="5098545"/>
            <a:ext cx="1658637" cy="660446"/>
            <a:chOff x="2602681" y="4757534"/>
            <a:chExt cx="1658637" cy="6604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689F52-1127-5099-4EC4-D5FB47E0BA15}"/>
                </a:ext>
              </a:extLst>
            </p:cNvPr>
            <p:cNvSpPr/>
            <p:nvPr/>
          </p:nvSpPr>
          <p:spPr>
            <a:xfrm>
              <a:off x="2602681" y="4757534"/>
              <a:ext cx="1658637" cy="6604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70A4911-CAA4-6E5E-6908-1C38266DE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681" y="4809691"/>
              <a:ext cx="1538459" cy="55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0141F8-B6EC-2D0A-005F-A7CEF63345D9}"/>
              </a:ext>
            </a:extLst>
          </p:cNvPr>
          <p:cNvSpPr txBox="1"/>
          <p:nvPr/>
        </p:nvSpPr>
        <p:spPr>
          <a:xfrm>
            <a:off x="9420000" y="5758991"/>
            <a:ext cx="2314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September 17.2025 </a:t>
            </a:r>
          </a:p>
        </p:txBody>
      </p:sp>
    </p:spTree>
    <p:extLst>
      <p:ext uri="{BB962C8B-B14F-4D97-AF65-F5344CB8AC3E}">
        <p14:creationId xmlns:p14="http://schemas.microsoft.com/office/powerpoint/2010/main" val="94791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B3065-20E4-5C45-F868-9EBB2748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5D8-CA92-7AFF-44F4-8509202C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4" y="306361"/>
            <a:ext cx="10972799" cy="1064095"/>
          </a:xfrm>
        </p:spPr>
        <p:txBody>
          <a:bodyPr>
            <a:normAutofit/>
          </a:bodyPr>
          <a:lstStyle/>
          <a:p>
            <a:r>
              <a:rPr lang="en-US" sz="3400"/>
              <a:t>EMFAC Data – Electric Truck Adoption Rates </a:t>
            </a:r>
            <a:br>
              <a:rPr lang="en-US" sz="3400"/>
            </a:br>
            <a:r>
              <a:rPr lang="en-US" sz="2800"/>
              <a:t>By Truck Weight Class</a:t>
            </a:r>
            <a:endParaRPr lang="en-US" sz="3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5E8B88-A2B9-AD8F-24DF-CB296FDD8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45445"/>
              </p:ext>
            </p:extLst>
          </p:nvPr>
        </p:nvGraphicFramePr>
        <p:xfrm>
          <a:off x="778675" y="1991390"/>
          <a:ext cx="4013196" cy="4134978"/>
        </p:xfrm>
        <a:graphic>
          <a:graphicData uri="http://schemas.openxmlformats.org/drawingml/2006/table">
            <a:tbl>
              <a:tblPr/>
              <a:tblGrid>
                <a:gridCol w="833772">
                  <a:extLst>
                    <a:ext uri="{9D8B030D-6E8A-4147-A177-3AD203B41FA5}">
                      <a16:colId xmlns:a16="http://schemas.microsoft.com/office/drawing/2014/main" val="1323543070"/>
                    </a:ext>
                  </a:extLst>
                </a:gridCol>
                <a:gridCol w="1000268">
                  <a:extLst>
                    <a:ext uri="{9D8B030D-6E8A-4147-A177-3AD203B41FA5}">
                      <a16:colId xmlns:a16="http://schemas.microsoft.com/office/drawing/2014/main" val="2612835925"/>
                    </a:ext>
                  </a:extLst>
                </a:gridCol>
                <a:gridCol w="1089578">
                  <a:extLst>
                    <a:ext uri="{9D8B030D-6E8A-4147-A177-3AD203B41FA5}">
                      <a16:colId xmlns:a16="http://schemas.microsoft.com/office/drawing/2014/main" val="3941844880"/>
                    </a:ext>
                  </a:extLst>
                </a:gridCol>
                <a:gridCol w="1089578">
                  <a:extLst>
                    <a:ext uri="{9D8B030D-6E8A-4147-A177-3AD203B41FA5}">
                      <a16:colId xmlns:a16="http://schemas.microsoft.com/office/drawing/2014/main" val="1654367954"/>
                    </a:ext>
                  </a:extLst>
                </a:gridCol>
              </a:tblGrid>
              <a:tr h="535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District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2695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299154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54325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81142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590844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003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01241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15723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74644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41928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42821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435597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73392"/>
                  </a:ext>
                </a:extLst>
              </a:tr>
              <a:tr h="472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670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87F22B-A44A-F5FD-769C-741BFCB89FEA}"/>
              </a:ext>
            </a:extLst>
          </p:cNvPr>
          <p:cNvSpPr txBox="1"/>
          <p:nvPr/>
        </p:nvSpPr>
        <p:spPr>
          <a:xfrm>
            <a:off x="1509791" y="1622058"/>
            <a:ext cx="1876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Medium Trucks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CA92DD-2DF3-4B1B-136B-37B460562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32799"/>
              </p:ext>
            </p:extLst>
          </p:nvPr>
        </p:nvGraphicFramePr>
        <p:xfrm>
          <a:off x="6632415" y="2001812"/>
          <a:ext cx="3973365" cy="4124556"/>
        </p:xfrm>
        <a:graphic>
          <a:graphicData uri="http://schemas.openxmlformats.org/drawingml/2006/table">
            <a:tbl>
              <a:tblPr/>
              <a:tblGrid>
                <a:gridCol w="793941">
                  <a:extLst>
                    <a:ext uri="{9D8B030D-6E8A-4147-A177-3AD203B41FA5}">
                      <a16:colId xmlns:a16="http://schemas.microsoft.com/office/drawing/2014/main" val="1323543070"/>
                    </a:ext>
                  </a:extLst>
                </a:gridCol>
                <a:gridCol w="1000268">
                  <a:extLst>
                    <a:ext uri="{9D8B030D-6E8A-4147-A177-3AD203B41FA5}">
                      <a16:colId xmlns:a16="http://schemas.microsoft.com/office/drawing/2014/main" val="2612835925"/>
                    </a:ext>
                  </a:extLst>
                </a:gridCol>
                <a:gridCol w="1089578">
                  <a:extLst>
                    <a:ext uri="{9D8B030D-6E8A-4147-A177-3AD203B41FA5}">
                      <a16:colId xmlns:a16="http://schemas.microsoft.com/office/drawing/2014/main" val="3941844880"/>
                    </a:ext>
                  </a:extLst>
                </a:gridCol>
                <a:gridCol w="1089578">
                  <a:extLst>
                    <a:ext uri="{9D8B030D-6E8A-4147-A177-3AD203B41FA5}">
                      <a16:colId xmlns:a16="http://schemas.microsoft.com/office/drawing/2014/main" val="1654367954"/>
                    </a:ext>
                  </a:extLst>
                </a:gridCol>
              </a:tblGrid>
              <a:tr h="535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District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2695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99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4325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81142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90844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3003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01241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15723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46445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19288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42821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35597"/>
                  </a:ext>
                </a:extLst>
              </a:tr>
              <a:tr h="260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73392"/>
                  </a:ext>
                </a:extLst>
              </a:tr>
              <a:tr h="472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67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1ADF8D-F252-F0D3-46D9-C48E442A65EE}"/>
              </a:ext>
            </a:extLst>
          </p:cNvPr>
          <p:cNvSpPr txBox="1"/>
          <p:nvPr/>
        </p:nvSpPr>
        <p:spPr>
          <a:xfrm>
            <a:off x="7747977" y="1626015"/>
            <a:ext cx="1973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Heavy Trucks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BF634-7FBA-AEE2-39DD-8A0278FB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48677"/>
            <a:ext cx="1981200" cy="2168158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1284F1F-64E3-694A-140A-E45F32B2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16287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0AB99AF-B41F-AA17-4E3E-314C4FA0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6965" r="21342"/>
          <a:stretch/>
        </p:blipFill>
        <p:spPr bwMode="auto">
          <a:xfrm>
            <a:off x="4499792" y="0"/>
            <a:ext cx="5393248" cy="6340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7C307E3-5F3A-B43C-2ABC-92FB0C19BD97}"/>
              </a:ext>
            </a:extLst>
          </p:cNvPr>
          <p:cNvGrpSpPr/>
          <p:nvPr/>
        </p:nvGrpSpPr>
        <p:grpSpPr>
          <a:xfrm>
            <a:off x="-51848" y="-67049"/>
            <a:ext cx="5867911" cy="6346664"/>
            <a:chOff x="209550" y="-5778"/>
            <a:chExt cx="6215362" cy="67060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3A8A73-AD76-8589-525B-81CB3B0F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209550" y="-5778"/>
              <a:ext cx="6215362" cy="6706049"/>
            </a:xfrm>
            <a:prstGeom prst="rect">
              <a:avLst/>
            </a:prstGeom>
            <a:ln w="19050"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2C1541-2A93-522D-8458-60A75EE0771F}"/>
                </a:ext>
              </a:extLst>
            </p:cNvPr>
            <p:cNvSpPr txBox="1"/>
            <p:nvPr/>
          </p:nvSpPr>
          <p:spPr>
            <a:xfrm>
              <a:off x="290115" y="1431561"/>
              <a:ext cx="638969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/>
            <a:p>
              <a:r>
                <a:rPr lang="en-US"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rPr>
                <a:t> 1,700</a:t>
              </a:r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C23567-384D-A9C9-6D7C-52968FFBE4C4}"/>
                </a:ext>
              </a:extLst>
            </p:cNvPr>
            <p:cNvSpPr txBox="1"/>
            <p:nvPr/>
          </p:nvSpPr>
          <p:spPr>
            <a:xfrm>
              <a:off x="2152650" y="636085"/>
              <a:ext cx="638969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2,200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49C3A5-82B4-FCFB-46E2-08D1BC7E77AD}"/>
                </a:ext>
              </a:extLst>
            </p:cNvPr>
            <p:cNvSpPr txBox="1"/>
            <p:nvPr/>
          </p:nvSpPr>
          <p:spPr>
            <a:xfrm>
              <a:off x="2257425" y="1764585"/>
              <a:ext cx="72390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16,800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40052F-2DE2-14A3-EF02-8BF109A193B1}"/>
                </a:ext>
              </a:extLst>
            </p:cNvPr>
            <p:cNvSpPr txBox="1"/>
            <p:nvPr/>
          </p:nvSpPr>
          <p:spPr>
            <a:xfrm>
              <a:off x="533796" y="2538852"/>
              <a:ext cx="790575" cy="264688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44,200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E944AB-29AF-43BF-9B8D-A13FFCFB46D5}"/>
                </a:ext>
              </a:extLst>
            </p:cNvPr>
            <p:cNvSpPr txBox="1"/>
            <p:nvPr/>
          </p:nvSpPr>
          <p:spPr>
            <a:xfrm>
              <a:off x="2001044" y="4828728"/>
              <a:ext cx="790575" cy="264688"/>
            </a:xfrm>
            <a:prstGeom prst="rect">
              <a:avLst/>
            </a:prstGeom>
            <a:solidFill>
              <a:srgbClr val="FFB3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9,600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749F51-6BA5-2A92-A2A1-EE0A52F3BEE2}"/>
                </a:ext>
              </a:extLst>
            </p:cNvPr>
            <p:cNvSpPr txBox="1"/>
            <p:nvPr/>
          </p:nvSpPr>
          <p:spPr>
            <a:xfrm>
              <a:off x="2981325" y="4347910"/>
              <a:ext cx="720972" cy="264688"/>
            </a:xfrm>
            <a:prstGeom prst="rect">
              <a:avLst/>
            </a:prstGeom>
            <a:solidFill>
              <a:srgbClr val="FF5B5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22,200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274C29-7D66-4F5F-A13E-E5EA14EF31DC}"/>
                </a:ext>
              </a:extLst>
            </p:cNvPr>
            <p:cNvSpPr txBox="1"/>
            <p:nvPr/>
          </p:nvSpPr>
          <p:spPr>
            <a:xfrm>
              <a:off x="3286844" y="5258382"/>
              <a:ext cx="830906" cy="264688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59,100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74A06B-72A1-9100-46CB-EC327E56330F}"/>
                </a:ext>
              </a:extLst>
            </p:cNvPr>
            <p:cNvSpPr txBox="1"/>
            <p:nvPr/>
          </p:nvSpPr>
          <p:spPr>
            <a:xfrm>
              <a:off x="5210175" y="5039468"/>
              <a:ext cx="742950" cy="264688"/>
            </a:xfrm>
            <a:prstGeom prst="rect">
              <a:avLst/>
            </a:prstGeom>
            <a:solidFill>
              <a:srgbClr val="FF5B5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26,600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355445-9C1B-A547-3BE4-7C1DD3DDD909}"/>
                </a:ext>
              </a:extLst>
            </p:cNvPr>
            <p:cNvSpPr txBox="1"/>
            <p:nvPr/>
          </p:nvSpPr>
          <p:spPr>
            <a:xfrm>
              <a:off x="4210050" y="3429000"/>
              <a:ext cx="485775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700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746D8-A29B-382A-DAEB-550C5F4877E9}"/>
                </a:ext>
              </a:extLst>
            </p:cNvPr>
            <p:cNvSpPr txBox="1"/>
            <p:nvPr/>
          </p:nvSpPr>
          <p:spPr>
            <a:xfrm>
              <a:off x="2472134" y="2893085"/>
              <a:ext cx="74295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13,300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B83C88-FD21-A123-BCC3-E5B74245C9E6}"/>
                </a:ext>
              </a:extLst>
            </p:cNvPr>
            <p:cNvSpPr txBox="1"/>
            <p:nvPr/>
          </p:nvSpPr>
          <p:spPr>
            <a:xfrm>
              <a:off x="5210175" y="6276712"/>
              <a:ext cx="74295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18,700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E174A1-A73F-CD47-1C4E-AB8A740A5966}"/>
                </a:ext>
              </a:extLst>
            </p:cNvPr>
            <p:cNvSpPr txBox="1"/>
            <p:nvPr/>
          </p:nvSpPr>
          <p:spPr>
            <a:xfrm>
              <a:off x="3215084" y="5924292"/>
              <a:ext cx="737094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14,800 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ADDA010-17AF-9084-B75F-784F5110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88"/>
          <a:stretch/>
        </p:blipFill>
        <p:spPr>
          <a:xfrm>
            <a:off x="9889689" y="4155789"/>
            <a:ext cx="2043166" cy="19734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85DBDE-3652-C9EA-18B0-9F3216248FD7}"/>
              </a:ext>
            </a:extLst>
          </p:cNvPr>
          <p:cNvSpPr txBox="1">
            <a:spLocks/>
          </p:cNvSpPr>
          <p:nvPr/>
        </p:nvSpPr>
        <p:spPr>
          <a:xfrm>
            <a:off x="7878374" y="22535"/>
            <a:ext cx="3798718" cy="136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0" i="1" u="none" kern="1200">
                <a:solidFill>
                  <a:srgbClr val="3E4D54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200" b="1" i="0" dirty="0">
                <a:solidFill>
                  <a:schemeClr val="tx1"/>
                </a:solidFill>
              </a:rPr>
              <a:t>Heavy Truck Trips</a:t>
            </a:r>
          </a:p>
          <a:p>
            <a:pPr algn="l"/>
            <a:r>
              <a:rPr lang="en-US" sz="2800" b="1" i="0" dirty="0">
                <a:solidFill>
                  <a:schemeClr val="tx1"/>
                </a:solidFill>
              </a:rPr>
              <a:t>per day – by origin</a:t>
            </a:r>
            <a:endParaRPr lang="en-US" sz="3600" b="1" i="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7EC1DB-1A2A-5677-714A-5F3EF5B3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326023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DCB6-F966-9D9D-B857-4B40DBBD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7380B19-D1C1-A8AA-D3B1-AAF44846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7389" r="25385" b="1320"/>
          <a:stretch/>
        </p:blipFill>
        <p:spPr bwMode="auto">
          <a:xfrm>
            <a:off x="4659020" y="-26957"/>
            <a:ext cx="5507729" cy="62735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F51BF0-6A50-8B7F-EC6D-156A6249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815" y="524509"/>
            <a:ext cx="3841817" cy="1369244"/>
          </a:xfrm>
        </p:spPr>
        <p:txBody>
          <a:bodyPr/>
          <a:lstStyle/>
          <a:p>
            <a:r>
              <a:rPr lang="en-US" sz="3200" b="1" i="0" dirty="0"/>
              <a:t>Medium Truck Trips </a:t>
            </a:r>
            <a:br>
              <a:rPr lang="en-US" sz="3200" b="1" i="0" dirty="0"/>
            </a:br>
            <a:r>
              <a:rPr lang="en-US" sz="2800" b="1" i="0" dirty="0"/>
              <a:t>per day – by origin</a:t>
            </a:r>
            <a:endParaRPr lang="en-US" sz="3600" b="1" i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F41B86-ED13-E910-44FB-1D296C3124FC}"/>
              </a:ext>
            </a:extLst>
          </p:cNvPr>
          <p:cNvGrpSpPr/>
          <p:nvPr/>
        </p:nvGrpSpPr>
        <p:grpSpPr>
          <a:xfrm>
            <a:off x="-61756" y="-81141"/>
            <a:ext cx="5999848" cy="6327705"/>
            <a:chOff x="209550" y="-5778"/>
            <a:chExt cx="6215361" cy="67060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727CA5-7E1F-5BBB-04EB-F4618E8B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209550" y="-5778"/>
              <a:ext cx="6215361" cy="6706049"/>
            </a:xfrm>
            <a:prstGeom prst="rect">
              <a:avLst/>
            </a:prstGeom>
            <a:ln w="19050"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92F83-E11C-AED1-9EE9-9847E1CD6F87}"/>
                </a:ext>
              </a:extLst>
            </p:cNvPr>
            <p:cNvSpPr txBox="1"/>
            <p:nvPr/>
          </p:nvSpPr>
          <p:spPr>
            <a:xfrm>
              <a:off x="290115" y="1431561"/>
              <a:ext cx="638969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/>
            <a:p>
              <a:r>
                <a:rPr lang="en-US"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rPr>
                <a:t> 4,300 </a:t>
              </a:r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9CFE56-E11A-630F-89D9-B91A3271ABA5}"/>
                </a:ext>
              </a:extLst>
            </p:cNvPr>
            <p:cNvSpPr txBox="1"/>
            <p:nvPr/>
          </p:nvSpPr>
          <p:spPr>
            <a:xfrm>
              <a:off x="2152650" y="636085"/>
              <a:ext cx="638969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4,200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A21697-FAC5-F7C9-2B12-6FA6E5ADC201}"/>
                </a:ext>
              </a:extLst>
            </p:cNvPr>
            <p:cNvSpPr txBox="1"/>
            <p:nvPr/>
          </p:nvSpPr>
          <p:spPr>
            <a:xfrm>
              <a:off x="2257425" y="1764585"/>
              <a:ext cx="72390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46,900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493E15-AC02-4A1A-6A1D-9CC2BD9126B8}"/>
                </a:ext>
              </a:extLst>
            </p:cNvPr>
            <p:cNvSpPr txBox="1"/>
            <p:nvPr/>
          </p:nvSpPr>
          <p:spPr>
            <a:xfrm>
              <a:off x="533796" y="2538852"/>
              <a:ext cx="790575" cy="264688"/>
            </a:xfrm>
            <a:prstGeom prst="rect">
              <a:avLst/>
            </a:prstGeom>
            <a:solidFill>
              <a:srgbClr val="FF5B5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156,500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5CED9-B357-654E-3209-D12BEBA5A01C}"/>
                </a:ext>
              </a:extLst>
            </p:cNvPr>
            <p:cNvSpPr txBox="1"/>
            <p:nvPr/>
          </p:nvSpPr>
          <p:spPr>
            <a:xfrm>
              <a:off x="2001044" y="4828728"/>
              <a:ext cx="790575" cy="264688"/>
            </a:xfrm>
            <a:prstGeom prst="rect">
              <a:avLst/>
            </a:prstGeom>
            <a:solidFill>
              <a:srgbClr val="FFB3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24,400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3702F2-2EDE-43A1-1860-45153B44876D}"/>
                </a:ext>
              </a:extLst>
            </p:cNvPr>
            <p:cNvSpPr txBox="1"/>
            <p:nvPr/>
          </p:nvSpPr>
          <p:spPr>
            <a:xfrm>
              <a:off x="2981325" y="4347910"/>
              <a:ext cx="720972" cy="264688"/>
            </a:xfrm>
            <a:prstGeom prst="rect">
              <a:avLst/>
            </a:prstGeom>
            <a:solidFill>
              <a:srgbClr val="FFB3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35,500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0BD869-822E-3AEF-418F-46BD4DCE0C27}"/>
                </a:ext>
              </a:extLst>
            </p:cNvPr>
            <p:cNvSpPr txBox="1"/>
            <p:nvPr/>
          </p:nvSpPr>
          <p:spPr>
            <a:xfrm>
              <a:off x="3286844" y="5258382"/>
              <a:ext cx="830906" cy="264688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192,000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CF0D5E-4834-F224-F7CA-9B141C039D5D}"/>
                </a:ext>
              </a:extLst>
            </p:cNvPr>
            <p:cNvSpPr txBox="1"/>
            <p:nvPr/>
          </p:nvSpPr>
          <p:spPr>
            <a:xfrm>
              <a:off x="5210175" y="5039468"/>
              <a:ext cx="74295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57,500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0D27CA-8D0B-EBE1-7438-F51DA677E3D5}"/>
                </a:ext>
              </a:extLst>
            </p:cNvPr>
            <p:cNvSpPr txBox="1"/>
            <p:nvPr/>
          </p:nvSpPr>
          <p:spPr>
            <a:xfrm>
              <a:off x="4210050" y="3429000"/>
              <a:ext cx="485775" cy="26468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300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9C32D0-3B25-2659-7826-D35E82E8DD92}"/>
                </a:ext>
              </a:extLst>
            </p:cNvPr>
            <p:cNvSpPr txBox="1"/>
            <p:nvPr/>
          </p:nvSpPr>
          <p:spPr>
            <a:xfrm>
              <a:off x="2472134" y="2893085"/>
              <a:ext cx="742950" cy="264688"/>
            </a:xfrm>
            <a:prstGeom prst="rect">
              <a:avLst/>
            </a:prstGeom>
            <a:solidFill>
              <a:srgbClr val="FFB3B3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22,400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7DE4EC-E9EF-0E41-0893-9D62311079E6}"/>
                </a:ext>
              </a:extLst>
            </p:cNvPr>
            <p:cNvSpPr txBox="1"/>
            <p:nvPr/>
          </p:nvSpPr>
          <p:spPr>
            <a:xfrm>
              <a:off x="5210175" y="6276712"/>
              <a:ext cx="742950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58,800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E1B211-768E-8FEF-DF7A-01A2DF53683F}"/>
                </a:ext>
              </a:extLst>
            </p:cNvPr>
            <p:cNvSpPr txBox="1"/>
            <p:nvPr/>
          </p:nvSpPr>
          <p:spPr>
            <a:xfrm>
              <a:off x="3215084" y="5924292"/>
              <a:ext cx="737094" cy="264688"/>
            </a:xfrm>
            <a:prstGeom prst="rect">
              <a:avLst/>
            </a:prstGeom>
            <a:solidFill>
              <a:srgbClr val="FF8F8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" tIns="9144" rIns="9144" bIns="9144">
              <a:spAutoFit/>
            </a:bodyPr>
            <a:lstStyle>
              <a:defPPr>
                <a:defRPr lang="en-US"/>
              </a:defPPr>
              <a:lvl1pPr>
                <a:defRPr sz="1600" b="0" i="0" u="none" strike="noStrike">
                  <a:solidFill>
                    <a:srgbClr val="000000"/>
                  </a:solidFill>
                  <a:effectLst/>
                  <a:latin typeface="Segoe UI" panose="020B0502040204020203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/>
                <a:t> 59,200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35DB83B-6A61-FB2C-7F61-9DCBFB03D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204" y="4530891"/>
            <a:ext cx="1657700" cy="1565765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08C5683-F8E3-A2BD-1D64-7CFD6662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242734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E3697-3E04-0A90-06DA-1EB5D8DE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4FDF2-7921-C23F-6E3E-0C819ABA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/>
              <a:t>Setup #1 – by Origin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DDEE1-478D-714F-2C89-938D64F3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56" y="1600200"/>
            <a:ext cx="6110868" cy="45211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Evaluating electrification scenarios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Percent of truck trips by market segment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Adoption rate by truck type by region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Define high/medium/low scenarios for adoption rates by district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Model Implementation: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Drayage trucks: Trips from/ to ports and intermodal facilities</a:t>
            </a:r>
            <a:endParaRPr lang="en-US" sz="180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Non- drayage trucks: by origin’s </a:t>
            </a:r>
            <a:r>
              <a:rPr lang="en-US" sz="1800"/>
              <a:t>zone</a:t>
            </a:r>
            <a:r>
              <a:rPr lang="en-US" sz="18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FE66B0-F347-71AB-14C8-B46D17F3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  <p:pic>
        <p:nvPicPr>
          <p:cNvPr id="2050" name="Picture 2" descr="Charged EVs | First-of-its-kind electric truck charging facility at Port of Long  Beach: a case study (Webinar) - Charged EVs">
            <a:extLst>
              <a:ext uri="{FF2B5EF4-FFF2-40B4-BE49-F238E27FC236}">
                <a16:creationId xmlns:a16="http://schemas.microsoft.com/office/drawing/2014/main" id="{0F9814CC-C726-6761-0CE6-93FD16B4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75" y="1600200"/>
            <a:ext cx="4722382" cy="31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5EF81-3640-88DA-C84B-8A63F802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8D7D9-AF59-F5E8-7639-1FDAE9A4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/>
              <a:t>Setup #2 – by Trip Length and Route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50F10-846A-9A00-C071-CCEECF1A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55" y="1322023"/>
            <a:ext cx="8051770" cy="47992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/>
              <a:t>CA </a:t>
            </a:r>
            <a:r>
              <a:rPr lang="en-US" sz="2000" dirty="0"/>
              <a:t>has identified priority corridors for </a:t>
            </a:r>
            <a:r>
              <a:rPr lang="en-US" sz="2000"/>
              <a:t>electrification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TL range is key in electrification scenarios, but electric truck adoption rates by distance band is not available in EMFAC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Evaluating electrification scenarios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Percent of truck trips by market segment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Adoption </a:t>
            </a:r>
            <a:r>
              <a:rPr lang="en-US" sz="1800"/>
              <a:t>rates</a:t>
            </a:r>
            <a:r>
              <a:rPr lang="en-US" sz="1800" dirty="0"/>
              <a:t> by truck type by route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Define high/medium/low scenarios for adoption rates considering: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Discharge rates varies by distance traveled (and other factors)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Model Implementation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Drayage trucks: Trips from/ to ports and intermodal facilities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Non- drayage trucks: Trips by distance and route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4D3B8-D0F9-46E3-79DE-5AECBC92C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/>
          <a:stretch/>
        </p:blipFill>
        <p:spPr bwMode="auto">
          <a:xfrm>
            <a:off x="8963463" y="1246326"/>
            <a:ext cx="3129727" cy="43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396FC-8EF1-5BCD-8F4C-4C9B40E964CD}"/>
              </a:ext>
            </a:extLst>
          </p:cNvPr>
          <p:cNvSpPr txBox="1"/>
          <p:nvPr/>
        </p:nvSpPr>
        <p:spPr>
          <a:xfrm>
            <a:off x="8963463" y="5690423"/>
            <a:ext cx="3129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SB 671 Clean Freight Corridor Efficiency Assessment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16C33C-8351-E273-7F9B-908E3245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46824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5DC8-EC81-0A5B-83E3-ED4A054A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DCE23-B072-8B94-2F7F-5F2835D1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final O-D tables are split of </a:t>
            </a:r>
            <a:r>
              <a:rPr lang="en-US" b="1" dirty="0">
                <a:solidFill>
                  <a:schemeClr val="accent2"/>
                </a:solidFill>
              </a:rPr>
              <a:t>E-Truck</a:t>
            </a:r>
            <a:r>
              <a:rPr lang="en-US" dirty="0"/>
              <a:t> and </a:t>
            </a:r>
            <a:r>
              <a:rPr lang="en-US" b="1" dirty="0"/>
              <a:t>D-Truck</a:t>
            </a:r>
            <a:r>
              <a:rPr lang="en-US" dirty="0"/>
              <a:t> based on percent of EV penetration at origin zone.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final assignment does not include fuel classification, due to limitations of number of matrices for multi-class assignment procedure.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final skim is used to calculate VMT by fuel type.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197D0-E999-6E1D-0A0F-5B08EC03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299368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A34E89-FBE6-3B05-0C8D-8036FEA3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BF2DF-4609-01F0-4888-F75907AF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From Diesel to Electric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E6779-2538-BDA7-E56B-E187092CFC45}"/>
              </a:ext>
            </a:extLst>
          </p:cNvPr>
          <p:cNvSpPr txBox="1"/>
          <p:nvPr/>
        </p:nvSpPr>
        <p:spPr>
          <a:xfrm>
            <a:off x="752475" y="1438275"/>
            <a:ext cx="9234488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Incorporate as part of the mode choice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Add more performance measures such </a:t>
            </a:r>
            <a:r>
              <a:rPr lang="en-US" sz="3200"/>
              <a:t>as corridor level mode share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Develop new scenarios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Include hydrogen fueling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60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9CE5C-A895-CFA2-33B5-A2130298E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BD0E8B-9600-E1AA-D9FE-A9041D53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299" y="4157663"/>
            <a:ext cx="6905625" cy="4238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f.ranaiefar@fehrandpeers.com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63597-25FC-6EF6-B7B3-2C0111AC21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08775" y="6303963"/>
            <a:ext cx="5483225" cy="184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Name or Project Title</a:t>
            </a:r>
          </a:p>
        </p:txBody>
      </p:sp>
    </p:spTree>
    <p:extLst>
      <p:ext uri="{BB962C8B-B14F-4D97-AF65-F5344CB8AC3E}">
        <p14:creationId xmlns:p14="http://schemas.microsoft.com/office/powerpoint/2010/main" val="246996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28CA-7C89-03EF-EFFB-43811418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2338"/>
            <a:ext cx="10972800" cy="707671"/>
          </a:xfrm>
        </p:spPr>
        <p:txBody>
          <a:bodyPr/>
          <a:lstStyle/>
          <a:p>
            <a:pPr algn="l"/>
            <a:r>
              <a:rPr lang="en-US" b="1" i="0" dirty="0"/>
              <a:t>EMFAC – County Electrification Trends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6D6B503-BBCD-7B81-EB63-B0B6CEB75D2C}"/>
                  </a:ext>
                </a:extLst>
              </p:cNvPr>
              <p:cNvGraphicFramePr/>
              <p:nvPr/>
            </p:nvGraphicFramePr>
            <p:xfrm>
              <a:off x="578581" y="1419759"/>
              <a:ext cx="11003817" cy="24510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76D6B503-BBCD-7B81-EB63-B0B6CEB75D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81" y="1419759"/>
                <a:ext cx="11003817" cy="245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1F697D90-EB98-42B9-A176-FCC3579D9A14}"/>
                  </a:ext>
                </a:extLst>
              </p:cNvPr>
              <p:cNvGraphicFramePr/>
              <p:nvPr/>
            </p:nvGraphicFramePr>
            <p:xfrm>
              <a:off x="578581" y="3562492"/>
              <a:ext cx="11003817" cy="26695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1F697D90-EB98-42B9-A176-FCC3579D9A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581" y="3562492"/>
                <a:ext cx="11003817" cy="266955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F75E6B-5638-AE01-E773-73D722346FA1}"/>
              </a:ext>
            </a:extLst>
          </p:cNvPr>
          <p:cNvSpPr txBox="1"/>
          <p:nvPr/>
        </p:nvSpPr>
        <p:spPr>
          <a:xfrm>
            <a:off x="9747633" y="1618970"/>
            <a:ext cx="19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Medium Trucks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AFCE4-6967-02A5-5315-8A684745B9EE}"/>
              </a:ext>
            </a:extLst>
          </p:cNvPr>
          <p:cNvSpPr txBox="1"/>
          <p:nvPr/>
        </p:nvSpPr>
        <p:spPr>
          <a:xfrm>
            <a:off x="9875213" y="3244334"/>
            <a:ext cx="17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Heavy Trucks </a:t>
            </a:r>
          </a:p>
        </p:txBody>
      </p:sp>
    </p:spTree>
    <p:extLst>
      <p:ext uri="{BB962C8B-B14F-4D97-AF65-F5344CB8AC3E}">
        <p14:creationId xmlns:p14="http://schemas.microsoft.com/office/powerpoint/2010/main" val="281530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97857-99CB-775A-2EB7-49C6659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From Diesel to Electric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52C8-0DDA-3ABA-1993-E3D1FBB3F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269A4-3854-0D2D-5A1C-0B6B6CFF9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4505" y="895349"/>
            <a:ext cx="657225" cy="678647"/>
          </a:xfrm>
        </p:spPr>
        <p:txBody>
          <a:bodyPr/>
          <a:lstStyle/>
          <a:p>
            <a:r>
              <a:rPr lang="en-US" dirty="0"/>
              <a:t>01</a:t>
            </a:r>
          </a:p>
          <a:p>
            <a:r>
              <a:rPr lang="en-US" dirty="0"/>
              <a:t>02</a:t>
            </a:r>
          </a:p>
          <a:p>
            <a:r>
              <a:rPr lang="en-US" dirty="0"/>
              <a:t>03</a:t>
            </a:r>
          </a:p>
          <a:p>
            <a:r>
              <a:rPr lang="en-US" dirty="0"/>
              <a:t>04</a:t>
            </a:r>
          </a:p>
          <a:p>
            <a:r>
              <a:rPr lang="en-US" dirty="0"/>
              <a:t>05</a:t>
            </a:r>
          </a:p>
          <a:p>
            <a:r>
              <a:rPr lang="en-US" dirty="0"/>
              <a:t>06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AA73A-6394-9F53-8209-041B2DCD3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6505" y="885824"/>
            <a:ext cx="5110163" cy="4910139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Legislation</a:t>
            </a:r>
          </a:p>
          <a:p>
            <a:r>
              <a:rPr lang="en-US" dirty="0"/>
              <a:t>Truck Market Trend</a:t>
            </a:r>
          </a:p>
          <a:p>
            <a:r>
              <a:rPr lang="en-US" dirty="0"/>
              <a:t>EV Truck Market Share</a:t>
            </a:r>
          </a:p>
          <a:p>
            <a:r>
              <a:rPr lang="en-US" dirty="0"/>
              <a:t>Demand</a:t>
            </a:r>
          </a:p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25090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1E72-3723-6D82-58B0-F278AC30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/>
              <a:t>Electrification Regulations Talks!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64FF-546C-FCBF-C700-12F8400F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59" y="1694052"/>
            <a:ext cx="11415354" cy="44972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 California Governor’s Executive Order N-79-20 By 2035,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latin typeface="Albert Sans"/>
              </a:rPr>
              <a:t>All new autos and trucks </a:t>
            </a:r>
            <a:r>
              <a:rPr lang="en-US" sz="2800" u="sng">
                <a:solidFill>
                  <a:srgbClr val="0070C0"/>
                </a:solidFill>
                <a:latin typeface="Albert Sans"/>
              </a:rPr>
              <a:t>sold</a:t>
            </a:r>
            <a:r>
              <a:rPr lang="en-US" sz="2800">
                <a:solidFill>
                  <a:srgbClr val="0070C0"/>
                </a:solidFill>
                <a:latin typeface="Albert Sans"/>
              </a:rPr>
              <a:t> in California be ZE vehicles</a:t>
            </a:r>
            <a:r>
              <a:rPr lang="en-US">
                <a:solidFill>
                  <a:srgbClr val="0070C0"/>
                </a:solidFill>
                <a:latin typeface="Albert Sans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  <a:latin typeface="Albert Sans"/>
              </a:rPr>
              <a:t>100 percent of medium- and heavy-duty </a:t>
            </a:r>
            <a:r>
              <a:rPr lang="en-US" u="sng">
                <a:solidFill>
                  <a:srgbClr val="0070C0"/>
                </a:solidFill>
                <a:latin typeface="Albert Sans"/>
              </a:rPr>
              <a:t>drayage trucks </a:t>
            </a:r>
            <a:r>
              <a:rPr lang="en-US">
                <a:solidFill>
                  <a:srgbClr val="0070C0"/>
                </a:solidFill>
                <a:latin typeface="Albert Sans"/>
              </a:rPr>
              <a:t>operation be ZE, and by 2045 all other operations be ZE.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  <a:latin typeface="Albert Sans"/>
              </a:rPr>
              <a:t>100 percent ZE off-road all vehicles and equipment where feasible.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California needs waivers from EPA to enforce stricter vehicle emissions standards than federal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lbert Sans"/>
              </a:rPr>
              <a:t>The Federal Administration revoked the EPA waver (as of Jun 12)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California Governor’s Executive Order N-27-25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F6F56F4-0ACF-C740-079B-0EAA2940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118472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00001AF-DB39-C714-AC4D-3864FC05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B70DAD-4B10-03F9-86A8-3746E1B5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lbert Sans"/>
              </a:rPr>
              <a:t>California Statewide Freight Forecasting Model includes truck-only, rail-only, air, multi-modal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lbert Sans"/>
              </a:rPr>
              <a:t>The mode choice is based on an incremental logit model.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lbert Sans"/>
              </a:rPr>
              <a:t>Mode share is calculated for base year and updated based on changes in relative utility for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lbert Sans"/>
              </a:rPr>
              <a:t>CA is interested in adding a new </a:t>
            </a:r>
            <a:r>
              <a:rPr lang="en-US" b="1">
                <a:solidFill>
                  <a:schemeClr val="accent2"/>
                </a:solidFill>
                <a:latin typeface="Albert Sans"/>
              </a:rPr>
              <a:t>“E-Truck” </a:t>
            </a:r>
            <a:r>
              <a:rPr lang="en-US">
                <a:latin typeface="Albert Sans"/>
              </a:rPr>
              <a:t>mode to the model to evaluate various electrification scenarios.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/>
                </a:solidFill>
                <a:latin typeface="Albert Sans"/>
              </a:rPr>
              <a:t>How can we efficiently add this new mode without historic mode share data?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2BBFA-2DB4-F775-3D8A-C9C09C1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42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42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17EE2-8CE7-60D6-32F4-419F68E85E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08775" y="6303963"/>
            <a:ext cx="5483225" cy="184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 Sans" pitchFamily="2" charset="0"/>
                <a:ea typeface="+mn-ea"/>
                <a:cs typeface="+mn-cs"/>
              </a:rPr>
              <a:t>Presentation Name or Project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bert Sans" pitchFamily="2" charset="0"/>
              <a:ea typeface="+mn-ea"/>
              <a:cs typeface="+mn-cs"/>
            </a:endParaRPr>
          </a:p>
        </p:txBody>
      </p:sp>
      <p:pic>
        <p:nvPicPr>
          <p:cNvPr id="5" name="Picture 4" descr="Truck Beat Sept 2023">
            <a:extLst>
              <a:ext uri="{FF2B5EF4-FFF2-40B4-BE49-F238E27FC236}">
                <a16:creationId xmlns:a16="http://schemas.microsoft.com/office/drawing/2014/main" id="{93ADC97C-097E-A6F5-723F-8270FAE95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>
            <a:fillRect/>
          </a:stretch>
        </p:blipFill>
        <p:spPr bwMode="auto">
          <a:xfrm>
            <a:off x="48241" y="36570"/>
            <a:ext cx="59913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4CBBC-2C81-B038-2888-512837F7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70"/>
            <a:ext cx="60350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EDE59-A4ED-B20C-F978-42F4F3DCE3A4}"/>
              </a:ext>
            </a:extLst>
          </p:cNvPr>
          <p:cNvSpPr/>
          <p:nvPr/>
        </p:nvSpPr>
        <p:spPr>
          <a:xfrm>
            <a:off x="4438650" y="133350"/>
            <a:ext cx="1185863" cy="2857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1249F-E647-ED79-758D-75A9F86E709C}"/>
              </a:ext>
            </a:extLst>
          </p:cNvPr>
          <p:cNvSpPr/>
          <p:nvPr/>
        </p:nvSpPr>
        <p:spPr>
          <a:xfrm>
            <a:off x="11082338" y="84137"/>
            <a:ext cx="790575" cy="2857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BB8D5-9F3F-352C-2FC3-3B5E3C42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730D17-BBC7-7552-5B8A-4E2C5734A9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6616-5488-41F3-70D8-DA846BE4F5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486" y="1619696"/>
            <a:ext cx="5050740" cy="441776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lbert Sans"/>
              </a:rPr>
              <a:t>In 2024, 1.86 M medium and heavy trucks were registered in California. Of those, 1,507 are ZE trucks (including Hydrogen fueling).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California will need more battery-electric Class 8 trucks to haul the same amount of freight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"For every 1,000 trucks, an </a:t>
            </a:r>
            <a:r>
              <a:rPr lang="en-US" sz="2200" b="1" u="sng" dirty="0">
                <a:solidFill>
                  <a:schemeClr val="bg1"/>
                </a:solidFill>
              </a:rPr>
              <a:t>additional 343 trucks </a:t>
            </a:r>
            <a:r>
              <a:rPr lang="en-US" sz="2200" dirty="0">
                <a:solidFill>
                  <a:schemeClr val="bg1"/>
                </a:solidFill>
              </a:rPr>
              <a:t>would be required due to battery weight”-ATRI report,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39FB1-7B98-5CEB-351D-49D461DA22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486" y="693738"/>
            <a:ext cx="10352314" cy="592137"/>
          </a:xfrm>
        </p:spPr>
        <p:txBody>
          <a:bodyPr/>
          <a:lstStyle/>
          <a:p>
            <a:r>
              <a:rPr lang="en-US" b="1" i="0" dirty="0">
                <a:solidFill>
                  <a:schemeClr val="bg1"/>
                </a:solidFill>
              </a:rPr>
              <a:t>Electrification Trend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F068B-131E-281D-9059-6C0BAE11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95" y="4517794"/>
            <a:ext cx="5372566" cy="2152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B15B4-9A22-DE10-436A-FF80BE86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06" y="297394"/>
            <a:ext cx="3958345" cy="403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98E92-9281-1F93-7DB7-D0B79996C8A4}"/>
              </a:ext>
            </a:extLst>
          </p:cNvPr>
          <p:cNvSpPr txBox="1"/>
          <p:nvPr/>
        </p:nvSpPr>
        <p:spPr>
          <a:xfrm rot="16200000">
            <a:off x="5969046" y="3621272"/>
            <a:ext cx="111874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CEC</a:t>
            </a:r>
          </a:p>
        </p:txBody>
      </p:sp>
    </p:spTree>
    <p:extLst>
      <p:ext uri="{BB962C8B-B14F-4D97-AF65-F5344CB8AC3E}">
        <p14:creationId xmlns:p14="http://schemas.microsoft.com/office/powerpoint/2010/main" val="61886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3E85-27F1-867B-9E2F-FF2FAD01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/>
              <a:t>Truck Electrification Data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5993-3B8C-A95A-EBF0-D94B9EA3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70" y="1490665"/>
            <a:ext cx="11917900" cy="436244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California Air Resource Board </a:t>
            </a:r>
            <a:r>
              <a:rPr lang="en-US" dirty="0" err="1"/>
              <a:t>EMission</a:t>
            </a:r>
            <a:r>
              <a:rPr lang="en-US" dirty="0"/>
              <a:t> </a:t>
            </a:r>
            <a:r>
              <a:rPr lang="en-US" dirty="0" err="1"/>
              <a:t>FACtors</a:t>
            </a:r>
            <a:r>
              <a:rPr lang="en-US" dirty="0"/>
              <a:t> (EMFAC)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Version 2021 V1.0.2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lbert Sans"/>
              </a:rPr>
              <a:t>Annual estimates of vehicle population by county, fuel type, and vehicle class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Percent of e-truck population by county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Annual data from 2000 to 2050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Electric truck - Free transportation icons">
            <a:extLst>
              <a:ext uri="{FF2B5EF4-FFF2-40B4-BE49-F238E27FC236}">
                <a16:creationId xmlns:a16="http://schemas.microsoft.com/office/drawing/2014/main" id="{5A178845-87D2-588E-EC18-9F9DCE7EA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b="19493"/>
          <a:stretch/>
        </p:blipFill>
        <p:spPr bwMode="auto">
          <a:xfrm>
            <a:off x="7976201" y="3984061"/>
            <a:ext cx="3432031" cy="20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BDBBA1A-9CAA-96A2-ACA2-F64ACEAA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19081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AAA3-1BE5-DC1D-CF93-223149EE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8" y="436454"/>
            <a:ext cx="11191651" cy="961054"/>
          </a:xfrm>
        </p:spPr>
        <p:txBody>
          <a:bodyPr>
            <a:normAutofit/>
          </a:bodyPr>
          <a:lstStyle/>
          <a:p>
            <a:pPr algn="l"/>
            <a:r>
              <a:rPr lang="en-US" b="1" i="0" dirty="0"/>
              <a:t>Truck Electrification Adoption </a:t>
            </a:r>
            <a:r>
              <a:rPr lang="en-US" b="1" i="0"/>
              <a:t>Rates </a:t>
            </a:r>
            <a:r>
              <a:rPr lang="en-US" b="1" i="0" dirty="0"/>
              <a:t>Projection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C34B-B081-28EB-D2DF-B55D756C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8" y="1296125"/>
            <a:ext cx="11266201" cy="37420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EMFAC uses socio-econometric regression </a:t>
            </a:r>
            <a:r>
              <a:rPr lang="en-US"/>
              <a:t>analysis </a:t>
            </a:r>
            <a:r>
              <a:rPr lang="en-US" dirty="0"/>
              <a:t>to forecast new vehicle sales and VMT growth, factoring in fuel prices and population trends.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9F61-666B-EFF1-8BE3-EED68A1C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05" y="2782535"/>
            <a:ext cx="8002806" cy="311533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8A6A6C9-EBF4-D918-0814-0C5B64ED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307675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1AA2-8D68-E53C-D12C-90106102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148" y="260392"/>
            <a:ext cx="5931031" cy="1193186"/>
          </a:xfrm>
        </p:spPr>
        <p:txBody>
          <a:bodyPr/>
          <a:lstStyle/>
          <a:p>
            <a:pPr algn="l"/>
            <a:r>
              <a:rPr lang="en-US" b="1" i="0" dirty="0"/>
              <a:t>EMFAC Data – Electric  Trucks Adoption Rates 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8275A2-1381-990C-F9B0-D5D7D877F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43609"/>
              </p:ext>
            </p:extLst>
          </p:nvPr>
        </p:nvGraphicFramePr>
        <p:xfrm>
          <a:off x="6096000" y="1663547"/>
          <a:ext cx="4508112" cy="4278392"/>
        </p:xfrm>
        <a:graphic>
          <a:graphicData uri="http://schemas.openxmlformats.org/drawingml/2006/table">
            <a:tbl>
              <a:tblPr/>
              <a:tblGrid>
                <a:gridCol w="1232831">
                  <a:extLst>
                    <a:ext uri="{9D8B030D-6E8A-4147-A177-3AD203B41FA5}">
                      <a16:colId xmlns:a16="http://schemas.microsoft.com/office/drawing/2014/main" val="1323543070"/>
                    </a:ext>
                  </a:extLst>
                </a:gridCol>
                <a:gridCol w="1030425">
                  <a:extLst>
                    <a:ext uri="{9D8B030D-6E8A-4147-A177-3AD203B41FA5}">
                      <a16:colId xmlns:a16="http://schemas.microsoft.com/office/drawing/2014/main" val="2612835925"/>
                    </a:ext>
                  </a:extLst>
                </a:gridCol>
                <a:gridCol w="1122428">
                  <a:extLst>
                    <a:ext uri="{9D8B030D-6E8A-4147-A177-3AD203B41FA5}">
                      <a16:colId xmlns:a16="http://schemas.microsoft.com/office/drawing/2014/main" val="3941844880"/>
                    </a:ext>
                  </a:extLst>
                </a:gridCol>
                <a:gridCol w="1122428">
                  <a:extLst>
                    <a:ext uri="{9D8B030D-6E8A-4147-A177-3AD203B41FA5}">
                      <a16:colId xmlns:a16="http://schemas.microsoft.com/office/drawing/2014/main" val="1654367954"/>
                    </a:ext>
                  </a:extLst>
                </a:gridCol>
              </a:tblGrid>
              <a:tr h="553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District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26958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99154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43255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81142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90844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30038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01241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15723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46445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19288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42821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35597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73392"/>
                  </a:ext>
                </a:extLst>
              </a:tr>
              <a:tr h="488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67018"/>
                  </a:ext>
                </a:extLst>
              </a:tr>
            </a:tbl>
          </a:graphicData>
        </a:graphic>
      </p:graphicFrame>
      <p:pic>
        <p:nvPicPr>
          <p:cNvPr id="7" name="Picture 6" descr="District Map">
            <a:extLst>
              <a:ext uri="{FF2B5EF4-FFF2-40B4-BE49-F238E27FC236}">
                <a16:creationId xmlns:a16="http://schemas.microsoft.com/office/drawing/2014/main" id="{265392B7-C865-7369-0C37-6389AE96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69" y="0"/>
            <a:ext cx="5685502" cy="62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7C34035-398E-DDC3-3EC7-1B48C976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04141"/>
            <a:ext cx="5483257" cy="184666"/>
          </a:xfrm>
        </p:spPr>
        <p:txBody>
          <a:bodyPr/>
          <a:lstStyle/>
          <a:p>
            <a:r>
              <a:rPr lang="en-US" dirty="0"/>
              <a:t>From Diesel to Electric</a:t>
            </a:r>
          </a:p>
        </p:txBody>
      </p:sp>
    </p:spTree>
    <p:extLst>
      <p:ext uri="{BB962C8B-B14F-4D97-AF65-F5344CB8AC3E}">
        <p14:creationId xmlns:p14="http://schemas.microsoft.com/office/powerpoint/2010/main" val="8624118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Slides">
  <a:themeElements>
    <a:clrScheme name="FP New Brand">
      <a:dk1>
        <a:srgbClr val="00242E"/>
      </a:dk1>
      <a:lt1>
        <a:sysClr val="window" lastClr="FFFFFF"/>
      </a:lt1>
      <a:dk2>
        <a:srgbClr val="00574A"/>
      </a:dk2>
      <a:lt2>
        <a:srgbClr val="EEEDE8"/>
      </a:lt2>
      <a:accent1>
        <a:srgbClr val="1B795A"/>
      </a:accent1>
      <a:accent2>
        <a:srgbClr val="6BD688"/>
      </a:accent2>
      <a:accent3>
        <a:srgbClr val="D9F1D6"/>
      </a:accent3>
      <a:accent4>
        <a:srgbClr val="568CBB"/>
      </a:accent4>
      <a:accent5>
        <a:srgbClr val="FF6622"/>
      </a:accent5>
      <a:accent6>
        <a:srgbClr val="FDBE0F"/>
      </a:accent6>
      <a:hlink>
        <a:srgbClr val="DDBCE2"/>
      </a:hlink>
      <a:folHlink>
        <a:srgbClr val="568CBB"/>
      </a:folHlink>
    </a:clrScheme>
    <a:fontScheme name="FP New Brand">
      <a:majorFont>
        <a:latin typeface="Albert Sans SemiBold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c Template" id="{E831F802-9736-44B3-9DE4-5A9AF40772A6}" vid="{E00EB59C-A729-4BE9-8366-894984BA0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Template</Template>
  <TotalTime>1860</TotalTime>
  <Words>1574</Words>
  <Application>Microsoft Macintosh PowerPoint</Application>
  <PresentationFormat>Widescreen</PresentationFormat>
  <Paragraphs>329</Paragraphs>
  <Slides>18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Segoe UI</vt:lpstr>
      <vt:lpstr>Besley</vt:lpstr>
      <vt:lpstr>Aptos Narrow</vt:lpstr>
      <vt:lpstr>Arial</vt:lpstr>
      <vt:lpstr>Besley Medium</vt:lpstr>
      <vt:lpstr>Albert Sans</vt:lpstr>
      <vt:lpstr>Simple Slides</vt:lpstr>
      <vt:lpstr>From Diesel to Electric:</vt:lpstr>
      <vt:lpstr>PowerPoint Presentation</vt:lpstr>
      <vt:lpstr>Electrification Regulations Talks!</vt:lpstr>
      <vt:lpstr>Research Question:</vt:lpstr>
      <vt:lpstr>PowerPoint Presentation</vt:lpstr>
      <vt:lpstr>Electrification Trend</vt:lpstr>
      <vt:lpstr>Truck Electrification Data </vt:lpstr>
      <vt:lpstr>Truck Electrification Adoption Rates Projection</vt:lpstr>
      <vt:lpstr>EMFAC Data – Electric  Trucks Adoption Rates </vt:lpstr>
      <vt:lpstr>EMFAC Data – Electric Truck Adoption Rates  By Truck Weight Class</vt:lpstr>
      <vt:lpstr>PowerPoint Presentation</vt:lpstr>
      <vt:lpstr>Medium Truck Trips  per day – by origin</vt:lpstr>
      <vt:lpstr>Setup #1 – by Origin</vt:lpstr>
      <vt:lpstr>Setup #2 – by Trip Length and Route</vt:lpstr>
      <vt:lpstr>Preliminary Implementation</vt:lpstr>
      <vt:lpstr>Next Steps</vt:lpstr>
      <vt:lpstr>Questions</vt:lpstr>
      <vt:lpstr>EMFAC – County Electrification 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Fatemeh Ranaiefar</dc:creator>
  <cp:lastModifiedBy>Viswanathan, Krishnan</cp:lastModifiedBy>
  <cp:revision>5</cp:revision>
  <dcterms:created xsi:type="dcterms:W3CDTF">2025-09-15T04:58:37Z</dcterms:created>
  <dcterms:modified xsi:type="dcterms:W3CDTF">2025-09-17T14:14:48Z</dcterms:modified>
</cp:coreProperties>
</file>