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71" r:id="rId5"/>
  </p:sldMasterIdLst>
  <p:notesMasterIdLst>
    <p:notesMasterId r:id="rId28"/>
  </p:notesMasterIdLst>
  <p:handoutMasterIdLst>
    <p:handoutMasterId r:id="rId29"/>
  </p:handoutMasterIdLst>
  <p:sldIdLst>
    <p:sldId id="443" r:id="rId6"/>
    <p:sldId id="423" r:id="rId7"/>
    <p:sldId id="472" r:id="rId8"/>
    <p:sldId id="476" r:id="rId9"/>
    <p:sldId id="475" r:id="rId10"/>
    <p:sldId id="478" r:id="rId11"/>
    <p:sldId id="421" r:id="rId12"/>
    <p:sldId id="1079" r:id="rId13"/>
    <p:sldId id="1070" r:id="rId14"/>
    <p:sldId id="1076" r:id="rId15"/>
    <p:sldId id="1074" r:id="rId16"/>
    <p:sldId id="1075" r:id="rId17"/>
    <p:sldId id="1073" r:id="rId18"/>
    <p:sldId id="1083" r:id="rId19"/>
    <p:sldId id="1078" r:id="rId20"/>
    <p:sldId id="1081" r:id="rId21"/>
    <p:sldId id="1080" r:id="rId22"/>
    <p:sldId id="1084" r:id="rId23"/>
    <p:sldId id="1082" r:id="rId24"/>
    <p:sldId id="447" r:id="rId25"/>
    <p:sldId id="471" r:id="rId26"/>
    <p:sldId id="10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/Divider" id="{35B31863-ADFF-443D-9E33-11613600A277}">
          <p14:sldIdLst>
            <p14:sldId id="443"/>
          </p14:sldIdLst>
        </p14:section>
        <p14:section name="Content Layouts" id="{55C5DDA5-7B87-406B-863F-58EF2417E260}">
          <p14:sldIdLst>
            <p14:sldId id="423"/>
            <p14:sldId id="472"/>
            <p14:sldId id="476"/>
            <p14:sldId id="475"/>
            <p14:sldId id="478"/>
            <p14:sldId id="421"/>
            <p14:sldId id="1079"/>
            <p14:sldId id="1070"/>
            <p14:sldId id="1076"/>
            <p14:sldId id="1074"/>
            <p14:sldId id="1075"/>
            <p14:sldId id="1073"/>
            <p14:sldId id="1083"/>
            <p14:sldId id="1078"/>
            <p14:sldId id="1081"/>
            <p14:sldId id="1080"/>
            <p14:sldId id="1084"/>
          </p14:sldIdLst>
        </p14:section>
        <p14:section name="Big Stats, Quotes, Infographics" id="{204ACDBF-DDDD-4AC8-8E87-CE376B46105A}">
          <p14:sldIdLst>
            <p14:sldId id="1082"/>
            <p14:sldId id="447"/>
          </p14:sldIdLst>
        </p14:section>
        <p14:section name="End slides" id="{6B8EF9F3-2E48-4F29-B7A4-88F08F3EE6C3}">
          <p14:sldIdLst>
            <p14:sldId id="471"/>
            <p14:sldId id="1077"/>
          </p14:sldIdLst>
        </p14:section>
        <p14:section name="Toolkit Copy/Paste Elements" id="{1314A65E-B4B9-4E8C-B473-C1A4B8B1FC4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8F9"/>
    <a:srgbClr val="89868C"/>
    <a:srgbClr val="007934"/>
    <a:srgbClr val="0A2240"/>
    <a:srgbClr val="EEB310"/>
    <a:srgbClr val="004E38"/>
    <a:srgbClr val="F7941D"/>
    <a:srgbClr val="898B8C"/>
    <a:srgbClr val="4B4B4B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71D30C-0597-45A7-A646-AA916EF16911}" v="20" dt="2025-09-10T18:02:19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61356" autoAdjust="0"/>
  </p:normalViewPr>
  <p:slideViewPr>
    <p:cSldViewPr snapToGrid="0" showGuides="1">
      <p:cViewPr varScale="1">
        <p:scale>
          <a:sx n="55" d="100"/>
          <a:sy n="55" d="100"/>
        </p:scale>
        <p:origin x="1790" y="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46" d="100"/>
          <a:sy n="146" d="100"/>
        </p:scale>
        <p:origin x="64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mussen, Katie" userId="452c6f6b-2991-489d-baba-8eca589d2662" providerId="ADAL" clId="{6271D30C-0597-45A7-A646-AA916EF16911}"/>
    <pc:docChg chg="undo custSel addSld delSld modSld modSection">
      <pc:chgData name="Asmussen, Katie" userId="452c6f6b-2991-489d-baba-8eca589d2662" providerId="ADAL" clId="{6271D30C-0597-45A7-A646-AA916EF16911}" dt="2025-09-10T18:02:33.869" v="108" actId="313"/>
      <pc:docMkLst>
        <pc:docMk/>
      </pc:docMkLst>
      <pc:sldChg chg="modSp mod">
        <pc:chgData name="Asmussen, Katie" userId="452c6f6b-2991-489d-baba-8eca589d2662" providerId="ADAL" clId="{6271D30C-0597-45A7-A646-AA916EF16911}" dt="2025-09-10T15:16:26.951" v="0" actId="6549"/>
        <pc:sldMkLst>
          <pc:docMk/>
          <pc:sldMk cId="2501809180" sldId="443"/>
        </pc:sldMkLst>
        <pc:spChg chg="mod">
          <ac:chgData name="Asmussen, Katie" userId="452c6f6b-2991-489d-baba-8eca589d2662" providerId="ADAL" clId="{6271D30C-0597-45A7-A646-AA916EF16911}" dt="2025-09-10T15:16:26.951" v="0" actId="6549"/>
          <ac:spMkLst>
            <pc:docMk/>
            <pc:sldMk cId="2501809180" sldId="443"/>
            <ac:spMk id="6" creationId="{C5E4A9D2-4B04-1F49-D682-EF15635D1726}"/>
          </ac:spMkLst>
        </pc:spChg>
      </pc:sldChg>
      <pc:sldChg chg="modSp mod">
        <pc:chgData name="Asmussen, Katie" userId="452c6f6b-2991-489d-baba-8eca589d2662" providerId="ADAL" clId="{6271D30C-0597-45A7-A646-AA916EF16911}" dt="2025-09-10T18:02:33.869" v="108" actId="313"/>
        <pc:sldMkLst>
          <pc:docMk/>
          <pc:sldMk cId="2499448433" sldId="447"/>
        </pc:sldMkLst>
        <pc:spChg chg="mod">
          <ac:chgData name="Asmussen, Katie" userId="452c6f6b-2991-489d-baba-8eca589d2662" providerId="ADAL" clId="{6271D30C-0597-45A7-A646-AA916EF16911}" dt="2025-09-10T18:01:53.769" v="106" actId="404"/>
          <ac:spMkLst>
            <pc:docMk/>
            <pc:sldMk cId="2499448433" sldId="447"/>
            <ac:spMk id="2" creationId="{4CA0B2D2-1A53-B65D-3CE8-1DBE1B666A96}"/>
          </ac:spMkLst>
        </pc:spChg>
        <pc:spChg chg="mod">
          <ac:chgData name="Asmussen, Katie" userId="452c6f6b-2991-489d-baba-8eca589d2662" providerId="ADAL" clId="{6271D30C-0597-45A7-A646-AA916EF16911}" dt="2025-09-10T18:01:53.769" v="106" actId="404"/>
          <ac:spMkLst>
            <pc:docMk/>
            <pc:sldMk cId="2499448433" sldId="447"/>
            <ac:spMk id="4" creationId="{B6A2BE90-19CA-B952-B2ED-8A597DA00019}"/>
          </ac:spMkLst>
        </pc:spChg>
        <pc:spChg chg="mod">
          <ac:chgData name="Asmussen, Katie" userId="452c6f6b-2991-489d-baba-8eca589d2662" providerId="ADAL" clId="{6271D30C-0597-45A7-A646-AA916EF16911}" dt="2025-09-10T18:02:33.869" v="108" actId="313"/>
          <ac:spMkLst>
            <pc:docMk/>
            <pc:sldMk cId="2499448433" sldId="447"/>
            <ac:spMk id="6" creationId="{948946A6-4F45-B2E8-80C4-9C9222CD29EE}"/>
          </ac:spMkLst>
        </pc:spChg>
        <pc:picChg chg="mod">
          <ac:chgData name="Asmussen, Katie" userId="452c6f6b-2991-489d-baba-8eca589d2662" providerId="ADAL" clId="{6271D30C-0597-45A7-A646-AA916EF16911}" dt="2025-09-10T18:02:19.632" v="107" actId="14826"/>
          <ac:picMkLst>
            <pc:docMk/>
            <pc:sldMk cId="2499448433" sldId="447"/>
            <ac:picMk id="13" creationId="{FFFBF92B-2FA9-A970-2C53-5C97395008BA}"/>
          </ac:picMkLst>
        </pc:picChg>
      </pc:sldChg>
      <pc:sldChg chg="addSp modSp mod">
        <pc:chgData name="Asmussen, Katie" userId="452c6f6b-2991-489d-baba-8eca589d2662" providerId="ADAL" clId="{6271D30C-0597-45A7-A646-AA916EF16911}" dt="2025-09-10T15:17:22.638" v="3" actId="14100"/>
        <pc:sldMkLst>
          <pc:docMk/>
          <pc:sldMk cId="1749539684" sldId="1070"/>
        </pc:sldMkLst>
        <pc:spChg chg="add mod">
          <ac:chgData name="Asmussen, Katie" userId="452c6f6b-2991-489d-baba-8eca589d2662" providerId="ADAL" clId="{6271D30C-0597-45A7-A646-AA916EF16911}" dt="2025-09-10T15:17:22.638" v="3" actId="14100"/>
          <ac:spMkLst>
            <pc:docMk/>
            <pc:sldMk cId="1749539684" sldId="1070"/>
            <ac:spMk id="6" creationId="{728E3CDF-E0FE-A3AF-64F3-051FCC4CECE6}"/>
          </ac:spMkLst>
        </pc:spChg>
      </pc:sldChg>
      <pc:sldChg chg="del">
        <pc:chgData name="Asmussen, Katie" userId="452c6f6b-2991-489d-baba-8eca589d2662" providerId="ADAL" clId="{6271D30C-0597-45A7-A646-AA916EF16911}" dt="2025-09-10T15:18:03.006" v="4" actId="2696"/>
        <pc:sldMkLst>
          <pc:docMk/>
          <pc:sldMk cId="2668461665" sldId="1072"/>
        </pc:sldMkLst>
      </pc:sldChg>
      <pc:sldChg chg="modSp mod">
        <pc:chgData name="Asmussen, Katie" userId="452c6f6b-2991-489d-baba-8eca589d2662" providerId="ADAL" clId="{6271D30C-0597-45A7-A646-AA916EF16911}" dt="2025-09-10T15:18:25.428" v="8" actId="20577"/>
        <pc:sldMkLst>
          <pc:docMk/>
          <pc:sldMk cId="3349891726" sldId="1074"/>
        </pc:sldMkLst>
        <pc:spChg chg="mod">
          <ac:chgData name="Asmussen, Katie" userId="452c6f6b-2991-489d-baba-8eca589d2662" providerId="ADAL" clId="{6271D30C-0597-45A7-A646-AA916EF16911}" dt="2025-09-10T15:18:25.428" v="8" actId="20577"/>
          <ac:spMkLst>
            <pc:docMk/>
            <pc:sldMk cId="3349891726" sldId="1074"/>
            <ac:spMk id="15" creationId="{5F38AE64-195A-92AB-9B91-1E3A8B936E6B}"/>
          </ac:spMkLst>
        </pc:spChg>
      </pc:sldChg>
      <pc:sldChg chg="addSp delSp modSp add mod">
        <pc:chgData name="Asmussen, Katie" userId="452c6f6b-2991-489d-baba-8eca589d2662" providerId="ADAL" clId="{6271D30C-0597-45A7-A646-AA916EF16911}" dt="2025-09-10T18:00:30.040" v="92" actId="1076"/>
        <pc:sldMkLst>
          <pc:docMk/>
          <pc:sldMk cId="17330885" sldId="1084"/>
        </pc:sldMkLst>
        <pc:spChg chg="del">
          <ac:chgData name="Asmussen, Katie" userId="452c6f6b-2991-489d-baba-8eca589d2662" providerId="ADAL" clId="{6271D30C-0597-45A7-A646-AA916EF16911}" dt="2025-09-10T15:21:56.891" v="10" actId="478"/>
          <ac:spMkLst>
            <pc:docMk/>
            <pc:sldMk cId="17330885" sldId="1084"/>
            <ac:spMk id="14" creationId="{E8D83442-ED4F-F9CE-899A-48B90224A584}"/>
          </ac:spMkLst>
        </pc:spChg>
        <pc:spChg chg="mod">
          <ac:chgData name="Asmussen, Katie" userId="452c6f6b-2991-489d-baba-8eca589d2662" providerId="ADAL" clId="{6271D30C-0597-45A7-A646-AA916EF16911}" dt="2025-09-10T15:22:51.368" v="27" actId="1076"/>
          <ac:spMkLst>
            <pc:docMk/>
            <pc:sldMk cId="17330885" sldId="1084"/>
            <ac:spMk id="15" creationId="{029920D7-B69E-3B15-B1C3-55C93ED640ED}"/>
          </ac:spMkLst>
        </pc:spChg>
        <pc:spChg chg="add mod">
          <ac:chgData name="Asmussen, Katie" userId="452c6f6b-2991-489d-baba-8eca589d2662" providerId="ADAL" clId="{6271D30C-0597-45A7-A646-AA916EF16911}" dt="2025-09-10T15:22:34.041" v="22" actId="1076"/>
          <ac:spMkLst>
            <pc:docMk/>
            <pc:sldMk cId="17330885" sldId="1084"/>
            <ac:spMk id="17" creationId="{0177BF46-7500-F5C3-CE78-93705C12A370}"/>
          </ac:spMkLst>
        </pc:spChg>
        <pc:spChg chg="del">
          <ac:chgData name="Asmussen, Katie" userId="452c6f6b-2991-489d-baba-8eca589d2662" providerId="ADAL" clId="{6271D30C-0597-45A7-A646-AA916EF16911}" dt="2025-09-10T15:21:58.902" v="11" actId="478"/>
          <ac:spMkLst>
            <pc:docMk/>
            <pc:sldMk cId="17330885" sldId="1084"/>
            <ac:spMk id="20" creationId="{9E6482B7-B574-6115-25DD-D8A2755911C2}"/>
          </ac:spMkLst>
        </pc:spChg>
        <pc:spChg chg="add mod">
          <ac:chgData name="Asmussen, Katie" userId="452c6f6b-2991-489d-baba-8eca589d2662" providerId="ADAL" clId="{6271D30C-0597-45A7-A646-AA916EF16911}" dt="2025-09-10T15:23:32.579" v="37" actId="1076"/>
          <ac:spMkLst>
            <pc:docMk/>
            <pc:sldMk cId="17330885" sldId="1084"/>
            <ac:spMk id="21" creationId="{358A93D7-2029-EC04-2E95-F2C26DADC390}"/>
          </ac:spMkLst>
        </pc:spChg>
        <pc:spChg chg="del">
          <ac:chgData name="Asmussen, Katie" userId="452c6f6b-2991-489d-baba-8eca589d2662" providerId="ADAL" clId="{6271D30C-0597-45A7-A646-AA916EF16911}" dt="2025-09-10T15:22:00.303" v="12" actId="478"/>
          <ac:spMkLst>
            <pc:docMk/>
            <pc:sldMk cId="17330885" sldId="1084"/>
            <ac:spMk id="25" creationId="{CD1A3351-8021-FB75-75D6-D8A3F3DE020E}"/>
          </ac:spMkLst>
        </pc:spChg>
        <pc:spChg chg="mod">
          <ac:chgData name="Asmussen, Katie" userId="452c6f6b-2991-489d-baba-8eca589d2662" providerId="ADAL" clId="{6271D30C-0597-45A7-A646-AA916EF16911}" dt="2025-09-10T15:23:48.669" v="44" actId="14100"/>
          <ac:spMkLst>
            <pc:docMk/>
            <pc:sldMk cId="17330885" sldId="1084"/>
            <ac:spMk id="27" creationId="{48D21B84-BF7A-EE1F-044D-D783F9ABA0DA}"/>
          </ac:spMkLst>
        </pc:spChg>
        <pc:spChg chg="add mod">
          <ac:chgData name="Asmussen, Katie" userId="452c6f6b-2991-489d-baba-8eca589d2662" providerId="ADAL" clId="{6271D30C-0597-45A7-A646-AA916EF16911}" dt="2025-09-10T18:00:26.658" v="91" actId="1076"/>
          <ac:spMkLst>
            <pc:docMk/>
            <pc:sldMk cId="17330885" sldId="1084"/>
            <ac:spMk id="28" creationId="{F8D2A0AD-1492-F6C5-B327-1BD6B8B0F4DE}"/>
          </ac:spMkLst>
        </pc:spChg>
        <pc:picChg chg="add mod">
          <ac:chgData name="Asmussen, Katie" userId="452c6f6b-2991-489d-baba-8eca589d2662" providerId="ADAL" clId="{6271D30C-0597-45A7-A646-AA916EF16911}" dt="2025-09-10T17:57:33.956" v="71" actId="1038"/>
          <ac:picMkLst>
            <pc:docMk/>
            <pc:sldMk cId="17330885" sldId="1084"/>
            <ac:picMk id="1026" creationId="{37D54F22-9FE3-811B-91CF-04247E43F663}"/>
          </ac:picMkLst>
        </pc:picChg>
        <pc:picChg chg="add mod">
          <ac:chgData name="Asmussen, Katie" userId="452c6f6b-2991-489d-baba-8eca589d2662" providerId="ADAL" clId="{6271D30C-0597-45A7-A646-AA916EF16911}" dt="2025-09-10T18:00:30.040" v="92" actId="1076"/>
          <ac:picMkLst>
            <pc:docMk/>
            <pc:sldMk cId="17330885" sldId="1084"/>
            <ac:picMk id="1028" creationId="{B01AAAE9-2AC6-7AE5-2112-1CEE25280576}"/>
          </ac:picMkLst>
        </pc:picChg>
        <pc:picChg chg="del mod">
          <ac:chgData name="Asmussen, Katie" userId="452c6f6b-2991-489d-baba-8eca589d2662" providerId="ADAL" clId="{6271D30C-0597-45A7-A646-AA916EF16911}" dt="2025-09-10T15:23:33.496" v="38" actId="478"/>
          <ac:picMkLst>
            <pc:docMk/>
            <pc:sldMk cId="17330885" sldId="1084"/>
            <ac:picMk id="7172" creationId="{243BC26C-76D2-07E1-A3FF-30213CEE3D2A}"/>
          </ac:picMkLst>
        </pc:picChg>
        <pc:picChg chg="del">
          <ac:chgData name="Asmussen, Katie" userId="452c6f6b-2991-489d-baba-8eca589d2662" providerId="ADAL" clId="{6271D30C-0597-45A7-A646-AA916EF16911}" dt="2025-09-10T15:23:49.552" v="45" actId="478"/>
          <ac:picMkLst>
            <pc:docMk/>
            <pc:sldMk cId="17330885" sldId="1084"/>
            <ac:picMk id="7174" creationId="{1CD72728-EEF7-6C3A-5472-B55D382A6E9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7A-493E-AF86-E4408E0D86D8}"/>
              </c:ext>
            </c:extLst>
          </c:dPt>
          <c:dPt>
            <c:idx val="1"/>
            <c:bubble3D val="0"/>
            <c:spPr>
              <a:solidFill>
                <a:srgbClr val="89868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7A-493E-AF86-E4408E0D86D8}"/>
              </c:ext>
            </c:extLst>
          </c:dPt>
          <c:val>
            <c:numRef>
              <c:f>Sheet1!$G$8:$G$9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7A-493E-AF86-E4408E0D8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A-40A0-85E6-B45845271E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A-40A0-85E6-B45845271E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8A-40A0-85E6-B45845271E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8A-40A0-85E6-B45845271EE8}"/>
              </c:ext>
            </c:extLst>
          </c:dPt>
          <c:val>
            <c:numRef>
              <c:f>Sheet1!$I$8:$I$11</c:f>
              <c:numCache>
                <c:formatCode>General</c:formatCode>
                <c:ptCount val="4"/>
                <c:pt idx="0">
                  <c:v>32</c:v>
                </c:pt>
                <c:pt idx="1">
                  <c:v>25</c:v>
                </c:pt>
                <c:pt idx="2">
                  <c:v>23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8A-40A0-85E6-B45845271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D7E2DF-1EA9-41CE-A538-7E213AB4A82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BA4907D-D909-4EC2-BF05-05ACD65194A5}">
      <dgm:prSet/>
      <dgm:spPr/>
      <dgm:t>
        <a:bodyPr/>
        <a:lstStyle/>
        <a:p>
          <a:r>
            <a:rPr lang="en-US" dirty="0"/>
            <a:t>Assess who shifts from in-person to online shopping?</a:t>
          </a:r>
        </a:p>
      </dgm:t>
    </dgm:pt>
    <dgm:pt modelId="{DE66C292-2D3B-4FB2-8D2E-42E1DBBBE834}" type="parTrans" cxnId="{C186F509-3BE7-437A-8649-57E84F78CC66}">
      <dgm:prSet/>
      <dgm:spPr/>
      <dgm:t>
        <a:bodyPr/>
        <a:lstStyle/>
        <a:p>
          <a:endParaRPr lang="en-US"/>
        </a:p>
      </dgm:t>
    </dgm:pt>
    <dgm:pt modelId="{68AAB457-55C5-4831-8B28-99E9EBD9172E}" type="sibTrans" cxnId="{C186F509-3BE7-437A-8649-57E84F78CC66}">
      <dgm:prSet/>
      <dgm:spPr/>
      <dgm:t>
        <a:bodyPr/>
        <a:lstStyle/>
        <a:p>
          <a:endParaRPr lang="en-US"/>
        </a:p>
      </dgm:t>
    </dgm:pt>
    <dgm:pt modelId="{BB878DB0-B499-4FEE-A83E-6A62AF3E25B0}">
      <dgm:prSet/>
      <dgm:spPr/>
      <dgm:t>
        <a:bodyPr/>
        <a:lstStyle/>
        <a:p>
          <a:r>
            <a:rPr lang="en-US" dirty="0"/>
            <a:t>Evaluate how online shopping reshapes in-person shopping, leisure, and chores</a:t>
          </a:r>
        </a:p>
      </dgm:t>
    </dgm:pt>
    <dgm:pt modelId="{EF7C376A-BFD9-4D12-8FBA-8DE7D1A6AA6F}" type="parTrans" cxnId="{A61B5BFC-460E-4AB7-9546-D2E55ACDCB60}">
      <dgm:prSet/>
      <dgm:spPr/>
      <dgm:t>
        <a:bodyPr/>
        <a:lstStyle/>
        <a:p>
          <a:endParaRPr lang="en-US"/>
        </a:p>
      </dgm:t>
    </dgm:pt>
    <dgm:pt modelId="{583BA4D0-BFD8-4497-9F7A-CD80347B08D0}" type="sibTrans" cxnId="{A61B5BFC-460E-4AB7-9546-D2E55ACDCB60}">
      <dgm:prSet/>
      <dgm:spPr/>
      <dgm:t>
        <a:bodyPr/>
        <a:lstStyle/>
        <a:p>
          <a:endParaRPr lang="en-US"/>
        </a:p>
      </dgm:t>
    </dgm:pt>
    <dgm:pt modelId="{EEB2D121-3563-4A90-8BA1-628B9BAAE0D9}">
      <dgm:prSet/>
      <dgm:spPr/>
      <dgm:t>
        <a:bodyPr/>
        <a:lstStyle/>
        <a:p>
          <a:r>
            <a:rPr lang="en-US" dirty="0"/>
            <a:t>Analyze behavioral shifts from 2013 to 2023</a:t>
          </a:r>
        </a:p>
      </dgm:t>
    </dgm:pt>
    <dgm:pt modelId="{2533FDFB-D1F1-41D4-B95D-B45745F7CE68}" type="parTrans" cxnId="{D07CC185-90E5-43B1-98CF-767913D3B6E5}">
      <dgm:prSet/>
      <dgm:spPr/>
      <dgm:t>
        <a:bodyPr/>
        <a:lstStyle/>
        <a:p>
          <a:endParaRPr lang="en-US"/>
        </a:p>
      </dgm:t>
    </dgm:pt>
    <dgm:pt modelId="{821878B5-D0B5-4E93-9299-92E050890580}" type="sibTrans" cxnId="{D07CC185-90E5-43B1-98CF-767913D3B6E5}">
      <dgm:prSet/>
      <dgm:spPr/>
      <dgm:t>
        <a:bodyPr/>
        <a:lstStyle/>
        <a:p>
          <a:endParaRPr lang="en-US"/>
        </a:p>
      </dgm:t>
    </dgm:pt>
    <dgm:pt modelId="{CC1FF074-88B7-48B5-BDDD-94EFE007C4FA}" type="pres">
      <dgm:prSet presAssocID="{F9D7E2DF-1EA9-41CE-A538-7E213AB4A829}" presName="linear" presStyleCnt="0">
        <dgm:presLayoutVars>
          <dgm:animLvl val="lvl"/>
          <dgm:resizeHandles val="exact"/>
        </dgm:presLayoutVars>
      </dgm:prSet>
      <dgm:spPr/>
    </dgm:pt>
    <dgm:pt modelId="{50718912-D1E1-4C33-8873-B79A8523580B}" type="pres">
      <dgm:prSet presAssocID="{7BA4907D-D909-4EC2-BF05-05ACD65194A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4E6164-3D72-429C-9B6D-38B5020FD23C}" type="pres">
      <dgm:prSet presAssocID="{68AAB457-55C5-4831-8B28-99E9EBD9172E}" presName="spacer" presStyleCnt="0"/>
      <dgm:spPr/>
    </dgm:pt>
    <dgm:pt modelId="{2E1A1E97-8480-47AA-BED2-1E3F333C0A79}" type="pres">
      <dgm:prSet presAssocID="{BB878DB0-B499-4FEE-A83E-6A62AF3E25B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FC9D326-9958-4ABE-BE9D-9FEC754B82A5}" type="pres">
      <dgm:prSet presAssocID="{583BA4D0-BFD8-4497-9F7A-CD80347B08D0}" presName="spacer" presStyleCnt="0"/>
      <dgm:spPr/>
    </dgm:pt>
    <dgm:pt modelId="{4E9157EE-EDA1-41E4-909B-3EDF5BEDBAD0}" type="pres">
      <dgm:prSet presAssocID="{EEB2D121-3563-4A90-8BA1-628B9BAAE0D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186F509-3BE7-437A-8649-57E84F78CC66}" srcId="{F9D7E2DF-1EA9-41CE-A538-7E213AB4A829}" destId="{7BA4907D-D909-4EC2-BF05-05ACD65194A5}" srcOrd="0" destOrd="0" parTransId="{DE66C292-2D3B-4FB2-8D2E-42E1DBBBE834}" sibTransId="{68AAB457-55C5-4831-8B28-99E9EBD9172E}"/>
    <dgm:cxn modelId="{BF9B881C-1E81-4EFE-BCFC-8831683394E3}" type="presOf" srcId="{F9D7E2DF-1EA9-41CE-A538-7E213AB4A829}" destId="{CC1FF074-88B7-48B5-BDDD-94EFE007C4FA}" srcOrd="0" destOrd="0" presId="urn:microsoft.com/office/officeart/2005/8/layout/vList2"/>
    <dgm:cxn modelId="{FA0CE07C-9BB3-4CE6-AD11-2A02F1AB3D8A}" type="presOf" srcId="{BB878DB0-B499-4FEE-A83E-6A62AF3E25B0}" destId="{2E1A1E97-8480-47AA-BED2-1E3F333C0A79}" srcOrd="0" destOrd="0" presId="urn:microsoft.com/office/officeart/2005/8/layout/vList2"/>
    <dgm:cxn modelId="{D07CC185-90E5-43B1-98CF-767913D3B6E5}" srcId="{F9D7E2DF-1EA9-41CE-A538-7E213AB4A829}" destId="{EEB2D121-3563-4A90-8BA1-628B9BAAE0D9}" srcOrd="2" destOrd="0" parTransId="{2533FDFB-D1F1-41D4-B95D-B45745F7CE68}" sibTransId="{821878B5-D0B5-4E93-9299-92E050890580}"/>
    <dgm:cxn modelId="{407CC8CA-389D-4C5E-98DE-F54455633DC0}" type="presOf" srcId="{7BA4907D-D909-4EC2-BF05-05ACD65194A5}" destId="{50718912-D1E1-4C33-8873-B79A8523580B}" srcOrd="0" destOrd="0" presId="urn:microsoft.com/office/officeart/2005/8/layout/vList2"/>
    <dgm:cxn modelId="{3625E8F2-9463-4A33-BB5C-DE9F1E3AB63A}" type="presOf" srcId="{EEB2D121-3563-4A90-8BA1-628B9BAAE0D9}" destId="{4E9157EE-EDA1-41E4-909B-3EDF5BEDBAD0}" srcOrd="0" destOrd="0" presId="urn:microsoft.com/office/officeart/2005/8/layout/vList2"/>
    <dgm:cxn modelId="{A61B5BFC-460E-4AB7-9546-D2E55ACDCB60}" srcId="{F9D7E2DF-1EA9-41CE-A538-7E213AB4A829}" destId="{BB878DB0-B499-4FEE-A83E-6A62AF3E25B0}" srcOrd="1" destOrd="0" parTransId="{EF7C376A-BFD9-4D12-8FBA-8DE7D1A6AA6F}" sibTransId="{583BA4D0-BFD8-4497-9F7A-CD80347B08D0}"/>
    <dgm:cxn modelId="{F8A04A46-B066-4DF9-9231-CD0A676CC698}" type="presParOf" srcId="{CC1FF074-88B7-48B5-BDDD-94EFE007C4FA}" destId="{50718912-D1E1-4C33-8873-B79A8523580B}" srcOrd="0" destOrd="0" presId="urn:microsoft.com/office/officeart/2005/8/layout/vList2"/>
    <dgm:cxn modelId="{1EE6111F-963D-4365-988C-C8437E02B326}" type="presParOf" srcId="{CC1FF074-88B7-48B5-BDDD-94EFE007C4FA}" destId="{AA4E6164-3D72-429C-9B6D-38B5020FD23C}" srcOrd="1" destOrd="0" presId="urn:microsoft.com/office/officeart/2005/8/layout/vList2"/>
    <dgm:cxn modelId="{A8464573-14A3-4B0D-A778-8DEA752A7F4C}" type="presParOf" srcId="{CC1FF074-88B7-48B5-BDDD-94EFE007C4FA}" destId="{2E1A1E97-8480-47AA-BED2-1E3F333C0A79}" srcOrd="2" destOrd="0" presId="urn:microsoft.com/office/officeart/2005/8/layout/vList2"/>
    <dgm:cxn modelId="{679F3399-9627-471E-AC34-6485CFA75D9F}" type="presParOf" srcId="{CC1FF074-88B7-48B5-BDDD-94EFE007C4FA}" destId="{CFC9D326-9958-4ABE-BE9D-9FEC754B82A5}" srcOrd="3" destOrd="0" presId="urn:microsoft.com/office/officeart/2005/8/layout/vList2"/>
    <dgm:cxn modelId="{01A7EFA2-40A7-40DB-BC7E-1702C0A51470}" type="presParOf" srcId="{CC1FF074-88B7-48B5-BDDD-94EFE007C4FA}" destId="{4E9157EE-EDA1-41E4-909B-3EDF5BEDBAD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D7E2DF-1EA9-41CE-A538-7E213AB4A82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BA4907D-D909-4EC2-BF05-05ACD65194A5}">
      <dgm:prSet/>
      <dgm:spPr>
        <a:solidFill>
          <a:schemeClr val="bg1">
            <a:lumMod val="90000"/>
          </a:schemeClr>
        </a:solidFill>
      </dgm:spPr>
      <dgm:t>
        <a:bodyPr/>
        <a:lstStyle/>
        <a:p>
          <a:r>
            <a:rPr lang="en-US" dirty="0"/>
            <a:t>Assess who shifts from in-person to online shopping?</a:t>
          </a:r>
        </a:p>
      </dgm:t>
    </dgm:pt>
    <dgm:pt modelId="{DE66C292-2D3B-4FB2-8D2E-42E1DBBBE834}" type="parTrans" cxnId="{C186F509-3BE7-437A-8649-57E84F78CC66}">
      <dgm:prSet/>
      <dgm:spPr/>
      <dgm:t>
        <a:bodyPr/>
        <a:lstStyle/>
        <a:p>
          <a:endParaRPr lang="en-US"/>
        </a:p>
      </dgm:t>
    </dgm:pt>
    <dgm:pt modelId="{68AAB457-55C5-4831-8B28-99E9EBD9172E}" type="sibTrans" cxnId="{C186F509-3BE7-437A-8649-57E84F78CC66}">
      <dgm:prSet/>
      <dgm:spPr/>
      <dgm:t>
        <a:bodyPr/>
        <a:lstStyle/>
        <a:p>
          <a:endParaRPr lang="en-US"/>
        </a:p>
      </dgm:t>
    </dgm:pt>
    <dgm:pt modelId="{BB878DB0-B499-4FEE-A83E-6A62AF3E25B0}">
      <dgm:prSet/>
      <dgm:spPr/>
      <dgm:t>
        <a:bodyPr/>
        <a:lstStyle/>
        <a:p>
          <a:r>
            <a:rPr lang="en-US" dirty="0"/>
            <a:t>Evaluate how online shopping reshapes in-person shopping, leisure, and chores</a:t>
          </a:r>
        </a:p>
      </dgm:t>
    </dgm:pt>
    <dgm:pt modelId="{EF7C376A-BFD9-4D12-8FBA-8DE7D1A6AA6F}" type="parTrans" cxnId="{A61B5BFC-460E-4AB7-9546-D2E55ACDCB60}">
      <dgm:prSet/>
      <dgm:spPr/>
      <dgm:t>
        <a:bodyPr/>
        <a:lstStyle/>
        <a:p>
          <a:endParaRPr lang="en-US"/>
        </a:p>
      </dgm:t>
    </dgm:pt>
    <dgm:pt modelId="{583BA4D0-BFD8-4497-9F7A-CD80347B08D0}" type="sibTrans" cxnId="{A61B5BFC-460E-4AB7-9546-D2E55ACDCB60}">
      <dgm:prSet/>
      <dgm:spPr/>
      <dgm:t>
        <a:bodyPr/>
        <a:lstStyle/>
        <a:p>
          <a:endParaRPr lang="en-US"/>
        </a:p>
      </dgm:t>
    </dgm:pt>
    <dgm:pt modelId="{EEB2D121-3563-4A90-8BA1-628B9BAAE0D9}">
      <dgm:prSet/>
      <dgm:spPr>
        <a:solidFill>
          <a:schemeClr val="bg1">
            <a:lumMod val="90000"/>
          </a:schemeClr>
        </a:solidFill>
      </dgm:spPr>
      <dgm:t>
        <a:bodyPr/>
        <a:lstStyle/>
        <a:p>
          <a:r>
            <a:rPr lang="en-US" dirty="0"/>
            <a:t>Analyze behavioral shifts from 2013 to 2023</a:t>
          </a:r>
        </a:p>
      </dgm:t>
    </dgm:pt>
    <dgm:pt modelId="{2533FDFB-D1F1-41D4-B95D-B45745F7CE68}" type="parTrans" cxnId="{D07CC185-90E5-43B1-98CF-767913D3B6E5}">
      <dgm:prSet/>
      <dgm:spPr/>
      <dgm:t>
        <a:bodyPr/>
        <a:lstStyle/>
        <a:p>
          <a:endParaRPr lang="en-US"/>
        </a:p>
      </dgm:t>
    </dgm:pt>
    <dgm:pt modelId="{821878B5-D0B5-4E93-9299-92E050890580}" type="sibTrans" cxnId="{D07CC185-90E5-43B1-98CF-767913D3B6E5}">
      <dgm:prSet/>
      <dgm:spPr/>
      <dgm:t>
        <a:bodyPr/>
        <a:lstStyle/>
        <a:p>
          <a:endParaRPr lang="en-US"/>
        </a:p>
      </dgm:t>
    </dgm:pt>
    <dgm:pt modelId="{CC1FF074-88B7-48B5-BDDD-94EFE007C4FA}" type="pres">
      <dgm:prSet presAssocID="{F9D7E2DF-1EA9-41CE-A538-7E213AB4A829}" presName="linear" presStyleCnt="0">
        <dgm:presLayoutVars>
          <dgm:animLvl val="lvl"/>
          <dgm:resizeHandles val="exact"/>
        </dgm:presLayoutVars>
      </dgm:prSet>
      <dgm:spPr/>
    </dgm:pt>
    <dgm:pt modelId="{50718912-D1E1-4C33-8873-B79A8523580B}" type="pres">
      <dgm:prSet presAssocID="{7BA4907D-D909-4EC2-BF05-05ACD65194A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4E6164-3D72-429C-9B6D-38B5020FD23C}" type="pres">
      <dgm:prSet presAssocID="{68AAB457-55C5-4831-8B28-99E9EBD9172E}" presName="spacer" presStyleCnt="0"/>
      <dgm:spPr/>
    </dgm:pt>
    <dgm:pt modelId="{2E1A1E97-8480-47AA-BED2-1E3F333C0A79}" type="pres">
      <dgm:prSet presAssocID="{BB878DB0-B499-4FEE-A83E-6A62AF3E25B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FC9D326-9958-4ABE-BE9D-9FEC754B82A5}" type="pres">
      <dgm:prSet presAssocID="{583BA4D0-BFD8-4497-9F7A-CD80347B08D0}" presName="spacer" presStyleCnt="0"/>
      <dgm:spPr/>
    </dgm:pt>
    <dgm:pt modelId="{4E9157EE-EDA1-41E4-909B-3EDF5BEDBAD0}" type="pres">
      <dgm:prSet presAssocID="{EEB2D121-3563-4A90-8BA1-628B9BAAE0D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186F509-3BE7-437A-8649-57E84F78CC66}" srcId="{F9D7E2DF-1EA9-41CE-A538-7E213AB4A829}" destId="{7BA4907D-D909-4EC2-BF05-05ACD65194A5}" srcOrd="0" destOrd="0" parTransId="{DE66C292-2D3B-4FB2-8D2E-42E1DBBBE834}" sibTransId="{68AAB457-55C5-4831-8B28-99E9EBD9172E}"/>
    <dgm:cxn modelId="{BF9B881C-1E81-4EFE-BCFC-8831683394E3}" type="presOf" srcId="{F9D7E2DF-1EA9-41CE-A538-7E213AB4A829}" destId="{CC1FF074-88B7-48B5-BDDD-94EFE007C4FA}" srcOrd="0" destOrd="0" presId="urn:microsoft.com/office/officeart/2005/8/layout/vList2"/>
    <dgm:cxn modelId="{FA0CE07C-9BB3-4CE6-AD11-2A02F1AB3D8A}" type="presOf" srcId="{BB878DB0-B499-4FEE-A83E-6A62AF3E25B0}" destId="{2E1A1E97-8480-47AA-BED2-1E3F333C0A79}" srcOrd="0" destOrd="0" presId="urn:microsoft.com/office/officeart/2005/8/layout/vList2"/>
    <dgm:cxn modelId="{D07CC185-90E5-43B1-98CF-767913D3B6E5}" srcId="{F9D7E2DF-1EA9-41CE-A538-7E213AB4A829}" destId="{EEB2D121-3563-4A90-8BA1-628B9BAAE0D9}" srcOrd="2" destOrd="0" parTransId="{2533FDFB-D1F1-41D4-B95D-B45745F7CE68}" sibTransId="{821878B5-D0B5-4E93-9299-92E050890580}"/>
    <dgm:cxn modelId="{407CC8CA-389D-4C5E-98DE-F54455633DC0}" type="presOf" srcId="{7BA4907D-D909-4EC2-BF05-05ACD65194A5}" destId="{50718912-D1E1-4C33-8873-B79A8523580B}" srcOrd="0" destOrd="0" presId="urn:microsoft.com/office/officeart/2005/8/layout/vList2"/>
    <dgm:cxn modelId="{3625E8F2-9463-4A33-BB5C-DE9F1E3AB63A}" type="presOf" srcId="{EEB2D121-3563-4A90-8BA1-628B9BAAE0D9}" destId="{4E9157EE-EDA1-41E4-909B-3EDF5BEDBAD0}" srcOrd="0" destOrd="0" presId="urn:microsoft.com/office/officeart/2005/8/layout/vList2"/>
    <dgm:cxn modelId="{A61B5BFC-460E-4AB7-9546-D2E55ACDCB60}" srcId="{F9D7E2DF-1EA9-41CE-A538-7E213AB4A829}" destId="{BB878DB0-B499-4FEE-A83E-6A62AF3E25B0}" srcOrd="1" destOrd="0" parTransId="{EF7C376A-BFD9-4D12-8FBA-8DE7D1A6AA6F}" sibTransId="{583BA4D0-BFD8-4497-9F7A-CD80347B08D0}"/>
    <dgm:cxn modelId="{F8A04A46-B066-4DF9-9231-CD0A676CC698}" type="presParOf" srcId="{CC1FF074-88B7-48B5-BDDD-94EFE007C4FA}" destId="{50718912-D1E1-4C33-8873-B79A8523580B}" srcOrd="0" destOrd="0" presId="urn:microsoft.com/office/officeart/2005/8/layout/vList2"/>
    <dgm:cxn modelId="{1EE6111F-963D-4365-988C-C8437E02B326}" type="presParOf" srcId="{CC1FF074-88B7-48B5-BDDD-94EFE007C4FA}" destId="{AA4E6164-3D72-429C-9B6D-38B5020FD23C}" srcOrd="1" destOrd="0" presId="urn:microsoft.com/office/officeart/2005/8/layout/vList2"/>
    <dgm:cxn modelId="{A8464573-14A3-4B0D-A778-8DEA752A7F4C}" type="presParOf" srcId="{CC1FF074-88B7-48B5-BDDD-94EFE007C4FA}" destId="{2E1A1E97-8480-47AA-BED2-1E3F333C0A79}" srcOrd="2" destOrd="0" presId="urn:microsoft.com/office/officeart/2005/8/layout/vList2"/>
    <dgm:cxn modelId="{679F3399-9627-471E-AC34-6485CFA75D9F}" type="presParOf" srcId="{CC1FF074-88B7-48B5-BDDD-94EFE007C4FA}" destId="{CFC9D326-9958-4ABE-BE9D-9FEC754B82A5}" srcOrd="3" destOrd="0" presId="urn:microsoft.com/office/officeart/2005/8/layout/vList2"/>
    <dgm:cxn modelId="{01A7EFA2-40A7-40DB-BC7E-1702C0A51470}" type="presParOf" srcId="{CC1FF074-88B7-48B5-BDDD-94EFE007C4FA}" destId="{4E9157EE-EDA1-41E4-909B-3EDF5BEDBAD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18912-D1E1-4C33-8873-B79A8523580B}">
      <dsp:nvSpPr>
        <dsp:cNvPr id="0" name=""/>
        <dsp:cNvSpPr/>
      </dsp:nvSpPr>
      <dsp:spPr>
        <a:xfrm>
          <a:off x="0" y="214781"/>
          <a:ext cx="6835140" cy="1153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Assess who shifts from in-person to online shopping?</a:t>
          </a:r>
        </a:p>
      </dsp:txBody>
      <dsp:txXfrm>
        <a:off x="56315" y="271096"/>
        <a:ext cx="6722510" cy="1040990"/>
      </dsp:txXfrm>
    </dsp:sp>
    <dsp:sp modelId="{2E1A1E97-8480-47AA-BED2-1E3F333C0A79}">
      <dsp:nvSpPr>
        <dsp:cNvPr id="0" name=""/>
        <dsp:cNvSpPr/>
      </dsp:nvSpPr>
      <dsp:spPr>
        <a:xfrm>
          <a:off x="0" y="1451921"/>
          <a:ext cx="6835140" cy="1153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Evaluate how online shopping reshapes in-person shopping, leisure, and chores</a:t>
          </a:r>
        </a:p>
      </dsp:txBody>
      <dsp:txXfrm>
        <a:off x="56315" y="1508236"/>
        <a:ext cx="6722510" cy="1040990"/>
      </dsp:txXfrm>
    </dsp:sp>
    <dsp:sp modelId="{4E9157EE-EDA1-41E4-909B-3EDF5BEDBAD0}">
      <dsp:nvSpPr>
        <dsp:cNvPr id="0" name=""/>
        <dsp:cNvSpPr/>
      </dsp:nvSpPr>
      <dsp:spPr>
        <a:xfrm>
          <a:off x="0" y="2689061"/>
          <a:ext cx="6835140" cy="1153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Analyze behavioral shifts from 2013 to 2023</a:t>
          </a:r>
        </a:p>
      </dsp:txBody>
      <dsp:txXfrm>
        <a:off x="56315" y="2745376"/>
        <a:ext cx="6722510" cy="1040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18912-D1E1-4C33-8873-B79A8523580B}">
      <dsp:nvSpPr>
        <dsp:cNvPr id="0" name=""/>
        <dsp:cNvSpPr/>
      </dsp:nvSpPr>
      <dsp:spPr>
        <a:xfrm>
          <a:off x="0" y="214781"/>
          <a:ext cx="6835140" cy="1153620"/>
        </a:xfrm>
        <a:prstGeom prst="roundRect">
          <a:avLst/>
        </a:prstGeom>
        <a:solidFill>
          <a:schemeClr val="bg1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Assess who shifts from in-person to online shopping?</a:t>
          </a:r>
        </a:p>
      </dsp:txBody>
      <dsp:txXfrm>
        <a:off x="56315" y="271096"/>
        <a:ext cx="6722510" cy="1040990"/>
      </dsp:txXfrm>
    </dsp:sp>
    <dsp:sp modelId="{2E1A1E97-8480-47AA-BED2-1E3F333C0A79}">
      <dsp:nvSpPr>
        <dsp:cNvPr id="0" name=""/>
        <dsp:cNvSpPr/>
      </dsp:nvSpPr>
      <dsp:spPr>
        <a:xfrm>
          <a:off x="0" y="1451921"/>
          <a:ext cx="6835140" cy="1153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Evaluate how online shopping reshapes in-person shopping, leisure, and chores</a:t>
          </a:r>
        </a:p>
      </dsp:txBody>
      <dsp:txXfrm>
        <a:off x="56315" y="1508236"/>
        <a:ext cx="6722510" cy="1040990"/>
      </dsp:txXfrm>
    </dsp:sp>
    <dsp:sp modelId="{4E9157EE-EDA1-41E4-909B-3EDF5BEDBAD0}">
      <dsp:nvSpPr>
        <dsp:cNvPr id="0" name=""/>
        <dsp:cNvSpPr/>
      </dsp:nvSpPr>
      <dsp:spPr>
        <a:xfrm>
          <a:off x="0" y="2689061"/>
          <a:ext cx="6835140" cy="1153620"/>
        </a:xfrm>
        <a:prstGeom prst="roundRect">
          <a:avLst/>
        </a:prstGeom>
        <a:solidFill>
          <a:schemeClr val="bg1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Analyze behavioral shifts from 2013 to 2023</a:t>
          </a:r>
        </a:p>
      </dsp:txBody>
      <dsp:txXfrm>
        <a:off x="56315" y="2745376"/>
        <a:ext cx="6722510" cy="1040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EC380E-B418-40CC-B1F9-D7A3A8EF87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46818-EC35-44AF-86C1-8B6A913774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102B4-56F3-4E57-8D3B-775DDAAADE32}" type="datetimeFigureOut">
              <a:rPr lang="en-US" smtClean="0">
                <a:latin typeface="Arial Nova" panose="020B0504020202020204" pitchFamily="34" charset="0"/>
              </a:rPr>
              <a:t>9/10/2025</a:t>
            </a:fld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B854-7724-49DC-BD7C-039B06840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066C0-EAEC-4054-A124-EC0C296853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7AD0A-559A-4763-A4C2-AE13DFA879B2}" type="slidenum">
              <a:rPr lang="en-US" smtClean="0">
                <a:latin typeface="Arial Nova" panose="020B0504020202020204" pitchFamily="34" charset="0"/>
              </a:rPr>
              <a:t>‹#›</a:t>
            </a:fld>
            <a:endParaRPr lang="en-US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3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2221" y="892147"/>
            <a:ext cx="4513557" cy="253887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EF9C3-6622-46D8-B52F-444C04EEEB6C}"/>
              </a:ext>
            </a:extLst>
          </p:cNvPr>
          <p:cNvSpPr>
            <a:spLocks noChangeAspect="1"/>
          </p:cNvSpPr>
          <p:nvPr/>
        </p:nvSpPr>
        <p:spPr>
          <a:xfrm>
            <a:off x="0" y="219019"/>
            <a:ext cx="6857999" cy="515594"/>
          </a:xfrm>
          <a:prstGeom prst="rect">
            <a:avLst/>
          </a:prstGeom>
          <a:solidFill>
            <a:srgbClr val="5859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5AE1D029-3359-4019-AE1E-E2DFB10D45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8189" y="363344"/>
            <a:ext cx="970075" cy="217635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1435F426-ED13-4CA8-AEE5-ED5A3AB6FE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DA63481C-9A34-4F9A-9EFA-445053B97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EFB07273-CCEA-4154-B732-80E95F37B4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FEBEC89-3FD3-C101-2EA5-95D9D5592092}"/>
              </a:ext>
            </a:extLst>
          </p:cNvPr>
          <p:cNvSpPr/>
          <p:nvPr/>
        </p:nvSpPr>
        <p:spPr>
          <a:xfrm>
            <a:off x="0" y="210089"/>
            <a:ext cx="6858000" cy="5245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28021" y="254365"/>
            <a:ext cx="1808276" cy="458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4C43107C-0EFE-49AA-96DD-13AB464531C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0B992B5-270D-CA37-C64D-D884CAACC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1702" y="105455"/>
            <a:ext cx="2372385" cy="6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1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144" userDrawn="1">
          <p15:clr>
            <a:srgbClr val="F26B43"/>
          </p15:clr>
        </p15:guide>
        <p15:guide id="2" pos="417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Addressing these questions requires a framework that captures the full spectrum of time allocation and its evolution under digital disruption over the past decade.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The policy and planning relevance in answering these questions is significant. For transportation professionals, understanding minute-level time-use trade-offs is essential to forecasting changes in in-store retail demand, parking infrastructure needs, vehicle miles traveled (VMT), and last-mile delivery patterns.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Urban planners and land-use regulators must consider how shrinking foot traffic in retail corridors interacts with growing demand for micro-fulfillment centers, parcel lockers, and compact logistics hubs.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Retailers can leverage these insights to craft omnichannel strategies that align with consumers’ evolving time budgets.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Telework policies and employer‐sponsored digital-wellness programs can be designed to help workers balance screen-based shopping with restorative breaks.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From a sustainability perspective, shifting environmental burdens from personal travel to delivery logistics calls for holistic assessments that integrate time-use and emissions modeling.</a:t>
            </a:r>
            <a:r>
              <a:rPr lang="en-US" sz="1050" strike="sngStrike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 </a:t>
            </a:r>
            <a:endParaRPr lang="en-US" sz="1050" kern="1200" dirty="0">
              <a:solidFill>
                <a:schemeClr val="tx1"/>
              </a:solidFill>
              <a:effectLst/>
              <a:latin typeface="Arial Nova" panose="020B05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3107C-0EFE-49AA-96DD-13AB464531C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7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EAEEF-C578-E057-D69F-3363034C1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18B59-5DAC-4B93-E5C3-6E76A7D56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B7B11-F87B-F117-71B5-5019DA8C8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Addressing these questions requires a framework that captures the full spectrum of time allocation and its evolution under digital disruption over the past decade.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The policy and planning relevance in answering these questions is significant. For transportation professionals, understanding minute-level time-use trade-offs is essential to forecasting changes in in-store retail demand, parking infrastructure needs, vehicle miles traveled (VMT), and last-mile delivery patterns.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Urban planners and land-use regulators must consider how shrinking foot traffic in retail corridors interacts with growing demand for micro-fulfillment centers, parcel lockers, and compact logistics hubs.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Retailers can leverage these insights to craft omnichannel strategies that align with consumers’ evolving time budgets.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Telework policies and employer‐sponsored digital-wellness programs can be designed to help workers balance screen-based shopping with restorative breaks.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From a sustainability perspective, shifting environmental burdens from personal travel to delivery logistics calls for holistic assessments that integrate time-use and emissions modeling.</a:t>
            </a:r>
            <a:r>
              <a:rPr lang="en-US" sz="1050" strike="sngStrike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 </a:t>
            </a:r>
            <a:endParaRPr lang="en-US" sz="1050" kern="1200" dirty="0">
              <a:solidFill>
                <a:schemeClr val="tx1"/>
              </a:solidFill>
              <a:effectLst/>
              <a:latin typeface="Arial Nova" panose="020B05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54D19-B467-5455-AB18-EC0CB433A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3107C-0EFE-49AA-96DD-13AB464531C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4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Arial Nova" panose="020B0504020202020204" pitchFamily="34" charset="0"/>
                <a:ea typeface="+mn-ea"/>
                <a:cs typeface="+mn-cs"/>
              </a:rPr>
              <a:t>Consumers may use online research to narrow choices, leveraging rich product information, reviews, and price comparisons, then visit stores to inspect, test, or immediately obtain goods. This two-step behavior reflects a complementary blend of utilitarian and hedonic motivations. By cutting search costs, browsing online likely makes each in-person visit more efficient and targeted, though it also often prompts shopping trips that might otherwise not occur.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3107C-0EFE-49AA-96DD-13AB464531C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7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savings reduce incidental physical activity, adding to sedentary lifestyles (↑ ~2 hours daily sitting since the pandemic).</a:t>
            </a:r>
            <a:endParaRPr lang="en-US" dirty="0"/>
          </a:p>
          <a:p>
            <a:r>
              <a:rPr lang="en-US" b="1" dirty="0"/>
              <a:t>Communities can counter this with “active domestic” initiatives (e.g., clean-up drives, green home workshops).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3107C-0EFE-49AA-96DD-13AB464531C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0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9C0C3-7615-0658-7B07-2C914695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75F13E-F852-DC1F-5F1D-6477C57CF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CEFB32-C85C-0604-F153-C2AADB8E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Issue:</a:t>
            </a:r>
            <a:r>
              <a:rPr lang="en-US" dirty="0"/>
              <a:t> Same-day delivery and curbside pickup reduce the cost of errands, shifting activity away from traditional outside-home chores.</a:t>
            </a:r>
          </a:p>
          <a:p>
            <a:r>
              <a:rPr lang="en-US" b="1" dirty="0"/>
              <a:t>Effect:</a:t>
            </a:r>
            <a:r>
              <a:rPr lang="en-US" dirty="0"/>
              <a:t> Less personal vehicle use (good for congestion/emissions) but risks vacant storefronts as land use shifts toward logistics hubs.</a:t>
            </a:r>
          </a:p>
          <a:p>
            <a:r>
              <a:rPr lang="en-US" b="1" dirty="0"/>
              <a:t>Address it:</a:t>
            </a:r>
            <a:r>
              <a:rPr lang="en-US" dirty="0"/>
              <a:t> Update zoning to allow micro-fulfillment hubs and incentivize pop-up retail/click-and-collect to sustain street-level vibrancy.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CB0B9-06F1-10C0-82DA-259F84FD3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3107C-0EFE-49AA-96DD-13AB464531C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4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315DB80-075F-5D37-F504-917ED2C2D3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7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62E0F-AE69-E5A0-557D-3E9ED015ACF3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24A8938-0638-53D2-8BF1-B22028DD1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9A01636-4BFF-4A11-A723-C353516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171803-ED74-4470-BE04-8E52EFE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4E4224-1A92-2145-8CBB-657FCEE5CC16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A1791E6-BDDE-1ECE-65C5-9ADD4F5E2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90D90F0-CFA3-43B4-9E4B-AC8D38F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F946159-6C47-4532-A590-42E19B5C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FA7BA-CFF3-C8DA-B524-2FCE20DB9E51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9174D4-0D15-1271-022A-B66A9ED37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21462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3467147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9134-1DEF-2AF3-3B0A-33451A0B2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D77E1-1932-3ECF-231C-23C9E8C8F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75AAC-886A-3474-BC98-AFD18EDE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98A0F-0A61-0F2F-DA67-ABF4A53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E14F8-7995-E663-D652-FFF0A392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955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2ADB-B1D5-9EBA-04E2-C811A552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3DFF1-70FF-3A2F-AF23-C73AD4BA6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0CBB2-973F-F4F5-2BFF-CC397E36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FE3E6-DE3D-3F56-4A71-16E2A00F2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F39AD-F7E0-B2BA-5FAE-536E1C53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1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5C221-5251-E468-7020-664CBC60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B36F0-FE05-7742-AD4E-F9CFD81B9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6D713-152B-DA74-6833-C470D871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6C939-726E-E7FB-1496-3161D1B2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368C2-4E2F-CCBC-E81E-705B1E65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401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FEF3E-B123-2528-0B6C-C1EC3446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48510-1AA2-8458-F4EF-B97670518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DCB3F-B4D4-8344-DB9B-5A45EB760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5356D-A509-3DA6-C251-DB81371E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F2E64-B275-3622-64CE-E11C57BD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940C4-4E87-57E6-4C8E-052847A3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889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A6E9-C003-6C5F-F4D2-AA42EAE7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6ECC8-7A83-FD27-F4BC-F6B4B7124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BDC9C-25CA-5D89-F1EC-06DC93219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AF28E-B7F7-2A26-277D-CDB136206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D8BF2-47BB-EE17-AC57-5305F5DC1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A4999-2C36-4351-F83D-A7BA7185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D38753-15F1-4319-B2B7-F2905612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574DD-2F73-82D8-0F87-60B68E13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728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5B2FF-FB51-16E9-CF3C-43056F21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FD397-2434-BF6C-BA65-BA49C009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6C161-F1AD-D1F5-451C-39A496C3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89BCF-B8B1-9AC8-EFF6-803A0AFE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8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10494-9739-0A8D-4FC4-1E2E41C05658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8BD426B-57A5-3555-BAA2-BC5B16EB9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2A9EE-81F9-6FEA-2AE4-E82E0B47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8480C-A520-E888-D279-2467B309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929BD-DEF6-0519-979A-814FA2FA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391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6696-7C28-F720-B2BF-AFA77B4C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226C4-8892-8AB6-FDB0-7BE50ECB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60292-5C14-C2B4-DE9F-8D40C0C41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299D6-3C93-D54F-3744-85471A51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4D915-B5C0-5114-06D5-BD56B7A2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9D467-C150-0AA6-401C-86D7C044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562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5DE3-4AAA-7ECD-107C-D2ADB798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4E692-C4D7-6E35-1DFD-1CD0B221F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79E77-7987-E618-C592-BCB5C0E14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751D8-3839-C1A0-D3B1-34765484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75171-D21A-E824-E1EF-2327621E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3871F-573B-314E-AF21-C415AFA5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569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AD5F-940F-3EB5-D430-9EB883AA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0C752-FBC2-0541-1229-0D166A165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8313-7B15-A0E4-1344-7E856DEC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10302-40C5-B55C-20C5-72D16788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AA705-3E8C-3CE9-06C0-E3C6D8AA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64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AE8C1-FF5F-9D56-C4FE-8F13803B5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3076-9B66-0A28-FF72-CE84AB8FC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CD0AE-2D7C-A131-63A7-A5BA40511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BC5D0-FF2C-E004-3ECE-9A65330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DFE4A-3797-AAA8-1029-BF6F9400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7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95028-4C31-5B82-9680-6DB20ADAA4A5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A032C4-4371-FE57-5027-79705512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167B6E-FFEB-F960-C861-3F919628AC48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15352A-CEFF-0C56-3C9A-9A5BD7525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85CF72-5BA2-C6C7-04D4-822FA4A38268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667A0D-CCB8-9C92-9AD0-F2DC95EFF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AC6929-AAFE-F728-7CE0-434E6BB36403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3AEBFA6-D400-F43E-D8D5-3ECAE1B09D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A16B78-F45E-1E27-2F55-2F6BEDEB6902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9859917-BD30-06BB-EB8A-A102D062E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0FEF2B-48F8-0522-A390-0420306F050A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B7EB5BE-F354-6B2C-4BFD-C9E8F91002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0635D-21E1-54FE-DF2D-265C84D9D354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EC8BE5-348E-8F61-65E9-F51DE58E5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7F4B7B-A0AD-DD96-4C2B-EE939EFA610C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8936FE2-44B1-0F0B-81BD-B03676D4F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BF13D9-7F84-08B7-17D9-3EE20906D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AE53D-ECDD-3497-4446-2D8F84BAEA5C}"/>
              </a:ext>
            </a:extLst>
          </p:cNvPr>
          <p:cNvSpPr/>
          <p:nvPr userDrawn="1"/>
        </p:nvSpPr>
        <p:spPr>
          <a:xfrm>
            <a:off x="6318737" y="0"/>
            <a:ext cx="5451231" cy="68580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862115-F2FE-1C18-A0B1-EE6379AC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113" y="353402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4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032662-75D5-3A5F-02DC-D3319EF0699B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01CAA38-A753-31FE-4684-F093D19EA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6E63A2-5BE3-D60F-2E93-1BEEF61A7AF1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6F33FAA-C8C5-5B8B-9685-5AC8DF94B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6998A9-96C6-0797-BA9B-967501BDD82A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83C7500-E2A9-98E1-B635-60EEE5077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DB81C1-093D-B5FA-6B37-AB8080CCB4C2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F2D0308-ACCC-3164-6FD4-5E72CFE62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779013-EFF1-0D31-CCB8-EEBD9D104A00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9E26140-6D45-5915-BE26-B8E7FB0475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CFC24-DEBC-0F90-9243-36796D5D8A7F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17BC04C-CA11-D91D-96E7-1A64F18F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86A5C3-D2E5-C2AE-1722-6F955EDE545E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8143F37-5326-CF41-09D8-221E37B91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AC703-8815-D86F-1214-97A67943CE08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6BE325F-DE68-604E-A749-7261F926DD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EBEDD-C8B5-3993-E775-DA6BCE5428EB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F02E555-A9BD-0596-7B5B-3553D3E11B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C511F28-D9C4-45C2-A109-64F37906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BC42FB9-7F92-152D-F92C-8C5C3102731D}"/>
              </a:ext>
            </a:extLst>
          </p:cNvPr>
          <p:cNvSpPr/>
          <p:nvPr userDrawn="1"/>
        </p:nvSpPr>
        <p:spPr>
          <a:xfrm flipV="1">
            <a:off x="3754966" y="2108619"/>
            <a:ext cx="0" cy="2640763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pPr>
            <a:endParaRPr sz="1600" kern="0" dirty="0">
              <a:solidFill>
                <a:srgbClr val="000000"/>
              </a:solidFill>
              <a:latin typeface="+mj-lt"/>
              <a:sym typeface="FreightSansLFPro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DDA02C-763C-B533-A707-6091EB7F48EF}"/>
              </a:ext>
            </a:extLst>
          </p:cNvPr>
          <p:cNvGrpSpPr/>
          <p:nvPr userDrawn="1"/>
        </p:nvGrpSpPr>
        <p:grpSpPr>
          <a:xfrm>
            <a:off x="1569650" y="2690339"/>
            <a:ext cx="1477323" cy="1477323"/>
            <a:chOff x="1569650" y="2332063"/>
            <a:chExt cx="1477323" cy="14773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2DDFC0-2608-4EFA-38A7-4019E782FCC3}"/>
                </a:ext>
              </a:extLst>
            </p:cNvPr>
            <p:cNvSpPr/>
            <p:nvPr/>
          </p:nvSpPr>
          <p:spPr>
            <a:xfrm>
              <a:off x="1569650" y="2332063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EA21CD-7E09-EDAA-FB0D-12A11757E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9361" y="2705100"/>
              <a:ext cx="977900" cy="723900"/>
            </a:xfrm>
            <a:prstGeom prst="rect">
              <a:avLst/>
            </a:prstGeom>
          </p:spPr>
        </p:pic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49F9E68-0CF0-BCC0-4627-A0D95AD55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5623" y="2623453"/>
            <a:ext cx="6117016" cy="16110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/>
              <a:t>Lorem ipsum dolor sit </a:t>
            </a:r>
            <a:r>
              <a:rPr lang="en-US" sz="2800" dirty="0" err="1"/>
              <a:t>amet</a:t>
            </a:r>
            <a:r>
              <a:rPr lang="en-US" sz="2800" dirty="0"/>
              <a:t>,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431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6265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4090736E-F40A-0590-C8C8-A70DB4972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053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C26B2C59-2EB0-0F0F-F7C9-B6A45620F2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30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D5AD0ADD-016D-5F10-EFB0-6FFF56F06E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8654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04564714-0EDE-1C3D-9BA4-60C615BA4B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1031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8994A57-6443-C0DF-BD9D-F97CF1F1DA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8255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A9CB36D-35B5-8368-84F9-257518D7F9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32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45062-84B6-8102-A908-78443EE7ED52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119220-B5B1-5458-86B0-5F3AB3CAD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3253299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CE8AA9-C62C-E9B0-0DC2-9F81E2EA5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5596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104C8E8-B694-7525-C17B-B3863EDA0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D4C83BE-65B3-1F84-2723-7B195E043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4E7171-FEA8-4387-9A93-8C2305A31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E3090E-721B-C17C-21DB-AF71EB466B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92C0CF9-89AB-8791-CD7B-E3B4D9189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FD90620-0518-34C0-BDF3-2032D0401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3022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8E5A1C-E41F-DC36-4CF1-0628E48A3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B20522-CEFF-737A-468F-0C699D994C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3DB7DB-E99B-AE62-26F2-0CECB7350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0998210-DE72-1B5F-6950-186BDA23E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5A3FF7-BC59-0C78-F4F8-7BB7BE27D0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30B971D-F2B0-A1CF-05BD-6C8866E79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95C856-C07D-47F6-25DF-55C89A53A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13DF89A-9F09-E430-0A35-9540B3391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02F2C23-2420-9234-A48A-26D3C0869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400BEF-A432-29A5-CB0D-987CE2FD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A logo on a black background&#10;&#10;Description automatically generated">
            <a:extLst>
              <a:ext uri="{FF2B5EF4-FFF2-40B4-BE49-F238E27FC236}">
                <a16:creationId xmlns:a16="http://schemas.microsoft.com/office/drawing/2014/main" id="{BBD24C29-D53E-898F-82BC-2162EC350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521" y="3429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715D35-8956-FC5A-B3F2-4ECAE59633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1EF29D1-944B-9346-9406-8B0B0B1A8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1770546-4E79-713B-0AC8-6B16712C4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200B42C-9BB8-5735-C458-EAE8BA6BB1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3777AF-43D5-5DF1-7A98-743B4105B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5E23F97-1002-E8F7-09E3-CF3AAE983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3B239-1291-AF76-28F7-898EBB108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F27DC1-4521-3AA7-CE7C-FA2BC86E2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26B868A-F376-1D3F-B6DA-CBBC1DF26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66E14C-D14F-7826-0B2F-DDB2CC8F4B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E7A2AF4B-624E-5852-1AA5-2E0800849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429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171AF24-5FFF-7C72-7A5D-D245385C7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FAB10A-75D5-A7F7-8F88-C47036F6E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170900-12A3-654F-6015-77E937B64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4AC2469-89A1-A01D-D692-F082EFA05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871329-E424-D7B1-3767-3E99DB443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224327-26E9-2250-B64C-B95FF2071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7AC7B8F-7095-08FA-0B41-DB8AE5415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D2BE0F-067C-0EC7-9FC1-AC4588FB8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DA149F-D6DE-E48A-6E60-F48E04C74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7F850EA-296E-E7DD-0315-43596E2BF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Rever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C511F28-D9C4-45C2-A109-64F37906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6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C6250EB-1BA1-5170-B434-11716D306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7B4E2B-DE05-F2E2-86AD-4E461105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2017449-0B1C-5767-ED9C-F128930AE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0D28263-2A16-DC3B-7C1B-B9D4B91E7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9E07678-BCC5-684D-09AA-00B8C3DA2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E3FDF2C-CAEE-7159-791F-5FEAB8B92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5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4255C9A-56DC-5CB8-CEA7-AD44D1B0D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987A7CA-39DD-7875-2B34-52F8FF01D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452" y="6089535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215711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6CE277-D43B-1959-1966-986D98D80242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4717027-DDB2-6C89-237E-4FFA5E99E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D7182C-E21C-6065-1EDB-A7FEF96A6A1C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CE2B98B-E4CE-73F0-6945-CEEA7D971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472ADD2-6B58-46FA-AEC0-5FE1F1F9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A337B0-0DD4-492B-B84B-42ED51B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1E8769-57B7-04AA-6234-B893057802B2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080D259-0FF1-BA8F-3C46-C585C30904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717A7FB-FE47-48AF-8FD9-40A0077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245921-DA8B-43E3-BF36-47125F63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5F1F0C-1584-7B10-D05F-858C91904E60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577A30B-82C1-70B5-BE1A-A93E922F24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2D6670-0FC0-468C-9F89-B66AC86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8F39B5B-F4F0-401B-8A3E-55D0A840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C0B893-97D2-C542-E3C6-49CBA65A1513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3F4DFF8-A96B-5EB7-D808-CB919E64F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4540BEB-3E5A-4C9C-9AE4-1357930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C4D720C-2F7A-4EA8-9862-BD2803B6FA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AAAFB2-A461-1FFB-7938-63D8C041B9A6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D78FF5B-D55C-B8A6-B6FD-42D1CC761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A808F4A-B2FF-47D2-BC3D-20F720096A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43E3EB0A-D179-42AB-87ED-5682E39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C7142E-2837-9236-C04B-DFA9D428239B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FE4FD5-174C-627C-6954-2FB80A08D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09F3AA7-0966-4A75-88DA-7A8C7D5905B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619A0BE7-43B0-4D14-B481-BA5D8EF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72CE2-6C7B-94E4-2966-FB0CDC41CD04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3C0D94-A738-2427-871D-2405C7432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BCDD338-6EBD-4F6E-AD0D-D128CD69A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F62F718-D4AB-4068-AE98-EAC207F297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E32DC2-ED79-9CF3-F3AB-A88C8F6D7C2F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E4908C-147E-10B1-BE6B-462BA54E4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46185A-0FE6-46DD-8468-3DEC931F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2248645-FBB0-4C1C-AB47-0ECEE4308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4D18E-B9F2-959B-4152-D3B3C0454E7A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719F06-B5A1-27CD-4068-6C0B9ACD87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E3A48F-9D9C-43DF-9204-F6924C0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1974757-F25D-4882-A3B7-2C21AB2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2F009F-B95A-32E8-A983-6C875CC9662A}"/>
              </a:ext>
            </a:extLst>
          </p:cNvPr>
          <p:cNvSpPr/>
          <p:nvPr userDrawn="1"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04400F-6C76-595A-450C-DFF89AD71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11277600" cy="405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B590F-4C3E-A593-524D-3CAB536D97D1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065D26-48DC-1A43-7256-93BE51EA8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57" y="6091460"/>
            <a:ext cx="285841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79E68D-30FA-4613-A3ED-12BD46FF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30ABE1C-A141-4638-8FF3-5B46CA0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2DA992-E9FC-2B9F-5856-191386E85703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2F40CC-75AF-DE71-3A42-495C20120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362A0-035B-4D8F-8FCC-E8538D1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7BF328-40D7-4B90-B42F-F91690E7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8CEE5B-FE98-E676-3211-3257D776F7F3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2B922F-446C-8BEB-335A-034B84E378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7621C0-E7C0-4DE6-84D4-FCC46ACDE1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2D81B8B-916F-4B19-9B20-2997439E4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E3CE63-F7EB-3F88-4E78-FF0E6F6A594F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E87FB8-99C7-9AF2-32A9-789BB89E2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F0EC3E-1A03-4C09-A627-EAA67DB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2F6F4F-4447-438A-A4AC-4D92AF8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BCDE1-F066-C3D6-8D4A-CEE406FF21D9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186AC6-3451-6C89-441B-F32242E20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F7315B5-17BD-4D64-96BB-555D704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4EDEF4-6404-4988-9386-782F0CC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1DE45B-9DF2-BCF8-523C-32A0F7F64C12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82C60FB-5E78-6E77-CA03-549FA2428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F9D428E-CDCF-4F1C-9CDE-A96C5A1E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0FCB59-29AB-400A-AD17-F505D23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7A438D-8BDC-EC66-76C6-7B8E8C4F9224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EEA94C7-A641-4220-4A2D-BBC9886DE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0838A6-F986-4E6E-A20D-DB2FC2B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9AE6A13-2803-49AE-BCFF-7E16BB0A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EB002C-88AC-9A93-8E91-1A454265E149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4350A9B-9876-FB3B-A5EF-0FC85D10BA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8195CF-8C58-4743-84A6-AC44080E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756D17-05EF-4076-A216-3D53796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289F4-9997-6645-6665-B2910D8CF352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D6C9505-BAE4-844D-4AA4-600553B2B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DEC6213-DE7C-45E0-901B-D58235B0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169FDB7-2B54-4686-992E-BA407930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03B7A3-D0C4-C6B8-C398-1E3BB2BCA9BA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6BC413-9180-EE88-6177-F91FF094DA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FF5528-4132-4805-8F74-207FA25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8C0359E-BAC6-4653-A706-50B5B8C53F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7C9578-F997-726E-5C84-40B823718A0D}"/>
              </a:ext>
            </a:extLst>
          </p:cNvPr>
          <p:cNvSpPr/>
          <p:nvPr/>
        </p:nvSpPr>
        <p:spPr>
          <a:xfrm>
            <a:off x="0" y="6147881"/>
            <a:ext cx="12192000" cy="710119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21059C-F4D2-8AC4-88A0-121A004E3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664" r:id="rId3"/>
    <p:sldLayoutId id="2147483665" r:id="rId4"/>
    <p:sldLayoutId id="2147483649" r:id="rId5"/>
    <p:sldLayoutId id="2147483667" r:id="rId6"/>
    <p:sldLayoutId id="2147483705" r:id="rId7"/>
    <p:sldLayoutId id="2147483651" r:id="rId8"/>
    <p:sldLayoutId id="2147483650" r:id="rId9"/>
    <p:sldLayoutId id="2147483693" r:id="rId10"/>
    <p:sldLayoutId id="2147483694" r:id="rId11"/>
    <p:sldLayoutId id="2147483660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652" r:id="rId25"/>
    <p:sldLayoutId id="2147483653" r:id="rId26"/>
    <p:sldLayoutId id="2147483654" r:id="rId27"/>
    <p:sldLayoutId id="2147483708" r:id="rId28"/>
    <p:sldLayoutId id="2147483746" r:id="rId29"/>
    <p:sldLayoutId id="2147483747" r:id="rId30"/>
    <p:sldLayoutId id="2147483655" r:id="rId31"/>
    <p:sldLayoutId id="2147483692" r:id="rId32"/>
    <p:sldLayoutId id="2147483748" r:id="rId33"/>
    <p:sldLayoutId id="2147483669" r:id="rId34"/>
    <p:sldLayoutId id="2147483749" r:id="rId35"/>
    <p:sldLayoutId id="2147483670" r:id="rId36"/>
    <p:sldLayoutId id="2147483750" r:id="rId37"/>
    <p:sldLayoutId id="2147483671" r:id="rId38"/>
    <p:sldLayoutId id="2147483751" r:id="rId39"/>
    <p:sldLayoutId id="2147483752" r:id="rId40"/>
    <p:sldLayoutId id="2147483672" r:id="rId41"/>
    <p:sldLayoutId id="2147483673" r:id="rId42"/>
    <p:sldLayoutId id="2147483753" r:id="rId43"/>
    <p:sldLayoutId id="2147483674" r:id="rId44"/>
    <p:sldLayoutId id="2147483754" r:id="rId45"/>
    <p:sldLayoutId id="2147483709" r:id="rId46"/>
    <p:sldLayoutId id="2147483755" r:id="rId47"/>
    <p:sldLayoutId id="2147483675" r:id="rId48"/>
    <p:sldLayoutId id="2147483756" r:id="rId49"/>
    <p:sldLayoutId id="2147483676" r:id="rId50"/>
    <p:sldLayoutId id="2147483757" r:id="rId51"/>
    <p:sldLayoutId id="2147483677" r:id="rId52"/>
    <p:sldLayoutId id="2147483758" r:id="rId53"/>
    <p:sldLayoutId id="2147483678" r:id="rId54"/>
    <p:sldLayoutId id="2147483759" r:id="rId55"/>
    <p:sldLayoutId id="2147483679" r:id="rId56"/>
    <p:sldLayoutId id="2147483760" r:id="rId57"/>
    <p:sldLayoutId id="2147483680" r:id="rId58"/>
    <p:sldLayoutId id="2147483761" r:id="rId59"/>
    <p:sldLayoutId id="2147483681" r:id="rId60"/>
    <p:sldLayoutId id="2147483762" r:id="rId61"/>
    <p:sldLayoutId id="2147483682" r:id="rId62"/>
    <p:sldLayoutId id="2147483763" r:id="rId63"/>
    <p:sldLayoutId id="2147483683" r:id="rId64"/>
    <p:sldLayoutId id="2147483764" r:id="rId65"/>
    <p:sldLayoutId id="2147483684" r:id="rId66"/>
    <p:sldLayoutId id="2147483765" r:id="rId67"/>
    <p:sldLayoutId id="2147483685" r:id="rId68"/>
    <p:sldLayoutId id="2147483766" r:id="rId69"/>
    <p:sldLayoutId id="2147483686" r:id="rId70"/>
    <p:sldLayoutId id="2147483767" r:id="rId71"/>
    <p:sldLayoutId id="2147483687" r:id="rId72"/>
    <p:sldLayoutId id="2147483768" r:id="rId73"/>
    <p:sldLayoutId id="2147483688" r:id="rId74"/>
    <p:sldLayoutId id="2147483769" r:id="rId75"/>
    <p:sldLayoutId id="2147483689" r:id="rId76"/>
    <p:sldLayoutId id="2147483770" r:id="rId77"/>
    <p:sldLayoutId id="2147483710" r:id="rId78"/>
    <p:sldLayoutId id="2147483711" r:id="rId79"/>
    <p:sldLayoutId id="2147483712" r:id="rId80"/>
    <p:sldLayoutId id="2147483713" r:id="rId81"/>
    <p:sldLayoutId id="2147483714" r:id="rId82"/>
    <p:sldLayoutId id="2147483715" r:id="rId83"/>
    <p:sldLayoutId id="2147483716" r:id="rId84"/>
    <p:sldLayoutId id="2147483717" r:id="rId85"/>
    <p:sldLayoutId id="2147483718" r:id="rId86"/>
    <p:sldLayoutId id="2147483719" r:id="rId87"/>
    <p:sldLayoutId id="2147483720" r:id="rId88"/>
    <p:sldLayoutId id="2147483721" r:id="rId89"/>
    <p:sldLayoutId id="2147483722" r:id="rId90"/>
    <p:sldLayoutId id="2147483723" r:id="rId91"/>
    <p:sldLayoutId id="2147483724" r:id="rId92"/>
    <p:sldLayoutId id="2147483725" r:id="rId93"/>
    <p:sldLayoutId id="2147483726" r:id="rId94"/>
    <p:sldLayoutId id="2147483727" r:id="rId95"/>
    <p:sldLayoutId id="2147483728" r:id="rId96"/>
    <p:sldLayoutId id="2147483729" r:id="rId97"/>
    <p:sldLayoutId id="2147483730" r:id="rId98"/>
    <p:sldLayoutId id="2147483731" r:id="rId99"/>
    <p:sldLayoutId id="2147483732" r:id="rId100"/>
    <p:sldLayoutId id="2147483733" r:id="rId101"/>
    <p:sldLayoutId id="2147483703" r:id="rId102"/>
    <p:sldLayoutId id="2147483704" r:id="rId10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  <p15:guide id="9" orient="horz" pos="3720" userDrawn="1">
          <p15:clr>
            <a:srgbClr val="F26B43"/>
          </p15:clr>
        </p15:guide>
        <p15:guide id="10" pos="288" userDrawn="1">
          <p15:clr>
            <a:srgbClr val="A4A3A4"/>
          </p15:clr>
        </p15:guide>
        <p15:guide id="11" pos="73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B45728-86D5-8072-DB30-B17AD005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1C48-4F79-D5BA-BB1B-50473256A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69529-3EE9-EFB6-7732-077D8F62A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2AEB8-7FF9-7790-E3BA-94D613BCF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7575E-E756-A2E9-049C-25DEB18CE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B9D3-5509-F34F-83B5-D819CD79F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4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18.pn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2.png"/><Relationship Id="rId4" Type="http://schemas.openxmlformats.org/officeDocument/2006/relationships/image" Target="../media/image19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35.jpeg"/><Relationship Id="rId5" Type="http://schemas.openxmlformats.org/officeDocument/2006/relationships/image" Target="../media/image19.jpeg"/><Relationship Id="rId10" Type="http://schemas.openxmlformats.org/officeDocument/2006/relationships/image" Target="../media/image34.jpeg"/><Relationship Id="rId4" Type="http://schemas.openxmlformats.org/officeDocument/2006/relationships/image" Target="../media/image18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37.jpeg"/><Relationship Id="rId5" Type="http://schemas.openxmlformats.org/officeDocument/2006/relationships/image" Target="../media/image19.jpeg"/><Relationship Id="rId10" Type="http://schemas.openxmlformats.org/officeDocument/2006/relationships/image" Target="../media/image36.jpeg"/><Relationship Id="rId4" Type="http://schemas.openxmlformats.org/officeDocument/2006/relationships/image" Target="../media/image18.pn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ity with a river and trees&#10;&#10;Description automatically generated with medium confidence">
            <a:extLst>
              <a:ext uri="{FF2B5EF4-FFF2-40B4-BE49-F238E27FC236}">
                <a16:creationId xmlns:a16="http://schemas.microsoft.com/office/drawing/2014/main" id="{9FECD378-03BD-1EC8-150C-DFE23B8458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6F103C-BDCD-7D6F-AC84-06F80F06CDFF}"/>
              </a:ext>
            </a:extLst>
          </p:cNvPr>
          <p:cNvSpPr/>
          <p:nvPr/>
        </p:nvSpPr>
        <p:spPr>
          <a:xfrm>
            <a:off x="339968" y="0"/>
            <a:ext cx="5290625" cy="6858000"/>
          </a:xfrm>
          <a:prstGeom prst="rect">
            <a:avLst/>
          </a:prstGeom>
          <a:solidFill>
            <a:schemeClr val="bg2">
              <a:alpha val="849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E4A9D2-4B04-1F49-D682-EF15635D1726}"/>
              </a:ext>
            </a:extLst>
          </p:cNvPr>
          <p:cNvSpPr txBox="1">
            <a:spLocks/>
          </p:cNvSpPr>
          <p:nvPr/>
        </p:nvSpPr>
        <p:spPr>
          <a:xfrm>
            <a:off x="512347" y="578314"/>
            <a:ext cx="5118245" cy="32810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r>
              <a:rPr lang="en-US" sz="3600" dirty="0"/>
              <a:t>How Online Shopping is Reshaping Activity Patterns </a:t>
            </a:r>
          </a:p>
          <a:p>
            <a:endParaRPr lang="en-US" sz="1800" dirty="0"/>
          </a:p>
          <a:p>
            <a:r>
              <a:rPr lang="en-US" sz="2400" b="0" dirty="0"/>
              <a:t>Modeling Activity Behavior using Discrete Continuous Models</a:t>
            </a:r>
          </a:p>
          <a:p>
            <a:endParaRPr lang="en-US" sz="1800" dirty="0"/>
          </a:p>
          <a:p>
            <a:r>
              <a:rPr lang="en-US" sz="2000" dirty="0"/>
              <a:t>Dr. Katie Asmussen </a:t>
            </a:r>
          </a:p>
          <a:p>
            <a:r>
              <a:rPr lang="en-US" sz="2000" b="0" dirty="0"/>
              <a:t>Assistant Research Professor </a:t>
            </a:r>
          </a:p>
          <a:p>
            <a:r>
              <a:rPr lang="en-US" sz="2000" b="0" dirty="0"/>
              <a:t>University of Tennessee, Knoxville (UTK)</a:t>
            </a:r>
            <a:endParaRPr lang="en-US" sz="1200" b="0" dirty="0"/>
          </a:p>
        </p:txBody>
      </p:sp>
      <p:pic>
        <p:nvPicPr>
          <p:cNvPr id="17" name="Picture 16" descr="A logo on a black background&#10;&#10;Description automatically generated">
            <a:extLst>
              <a:ext uri="{FF2B5EF4-FFF2-40B4-BE49-F238E27FC236}">
                <a16:creationId xmlns:a16="http://schemas.microsoft.com/office/drawing/2014/main" id="{3DE3F5C4-C070-DAA8-8A1B-A1F2976102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279" y="4181671"/>
            <a:ext cx="2286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9DB7A-AD6F-4DA7-C2D2-BCD323D14A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72896" y="990599"/>
            <a:ext cx="4876800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17DCCE-2432-9640-6663-A67B6FA02C8F}"/>
              </a:ext>
            </a:extLst>
          </p:cNvPr>
          <p:cNvSpPr txBox="1"/>
          <p:nvPr/>
        </p:nvSpPr>
        <p:spPr>
          <a:xfrm>
            <a:off x="2231571" y="614365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/>
          </a:p>
          <a:p>
            <a:r>
              <a:rPr lang="en-US" sz="1800" b="1" dirty="0"/>
              <a:t>MOMO2025</a:t>
            </a:r>
          </a:p>
        </p:txBody>
      </p:sp>
    </p:spTree>
    <p:extLst>
      <p:ext uri="{BB962C8B-B14F-4D97-AF65-F5344CB8AC3E}">
        <p14:creationId xmlns:p14="http://schemas.microsoft.com/office/powerpoint/2010/main" val="25018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45D4A-1742-F500-4CBD-1EEF6E1CD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121D0-09A9-8134-D677-E9A381FE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Model and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7E311-ACB8-A76F-A230-9A722D91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" descr="20+ Most Successful &amp; Profitable Fundraising Ideas">
            <a:extLst>
              <a:ext uri="{FF2B5EF4-FFF2-40B4-BE49-F238E27FC236}">
                <a16:creationId xmlns:a16="http://schemas.microsoft.com/office/drawing/2014/main" id="{B6B3A10A-1AE6-E41E-41E1-8BDC6199E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5506"/>
          <a:stretch>
            <a:fillRect/>
          </a:stretch>
        </p:blipFill>
        <p:spPr bwMode="auto">
          <a:xfrm>
            <a:off x="8111227" y="159539"/>
            <a:ext cx="1988524" cy="16372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A1D8E-BCF0-C80E-609E-1671BF3C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407" y="4512018"/>
            <a:ext cx="2572164" cy="1123761"/>
          </a:xfrm>
          <a:prstGeom prst="rect">
            <a:avLst/>
          </a:prstGeom>
        </p:spPr>
      </p:pic>
      <p:pic>
        <p:nvPicPr>
          <p:cNvPr id="7" name="Picture 4" descr="Family Playing Outside: Over 6,513 Royalty-Free Licensable Stock  Illustrations &amp; Drawings | Shutterstock">
            <a:extLst>
              <a:ext uri="{FF2B5EF4-FFF2-40B4-BE49-F238E27FC236}">
                <a16:creationId xmlns:a16="http://schemas.microsoft.com/office/drawing/2014/main" id="{20693AAB-4679-1679-6A14-1293B2E21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4400" b="8146"/>
          <a:stretch>
            <a:fillRect/>
          </a:stretch>
        </p:blipFill>
        <p:spPr bwMode="auto">
          <a:xfrm>
            <a:off x="6326754" y="3258688"/>
            <a:ext cx="1909989" cy="13474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Young Woman Sweeping Floor with Broom, Illustrations ft. cleaning &amp;  housewife - Envato">
            <a:extLst>
              <a:ext uri="{FF2B5EF4-FFF2-40B4-BE49-F238E27FC236}">
                <a16:creationId xmlns:a16="http://schemas.microsoft.com/office/drawing/2014/main" id="{F85BD8E9-F6F1-70D2-920D-BADA2C2FD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8741" r="14897" b="8185"/>
          <a:stretch>
            <a:fillRect/>
          </a:stretch>
        </p:blipFill>
        <p:spPr bwMode="auto">
          <a:xfrm>
            <a:off x="10247397" y="1544617"/>
            <a:ext cx="1694434" cy="1364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EE60D-03CF-AD7A-90AF-60739B467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5482" r="37293" b="21990"/>
          <a:stretch>
            <a:fillRect/>
          </a:stretch>
        </p:blipFill>
        <p:spPr>
          <a:xfrm>
            <a:off x="9987244" y="3199293"/>
            <a:ext cx="1988524" cy="1406816"/>
          </a:xfrm>
          <a:prstGeom prst="round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0E0A3-A03D-7705-BF31-7AB67D5CEB0B}"/>
              </a:ext>
            </a:extLst>
          </p:cNvPr>
          <p:cNvGrpSpPr/>
          <p:nvPr/>
        </p:nvGrpSpPr>
        <p:grpSpPr>
          <a:xfrm>
            <a:off x="6096000" y="1544617"/>
            <a:ext cx="1842493" cy="1380985"/>
            <a:chOff x="5187621" y="1925884"/>
            <a:chExt cx="1842493" cy="13809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4859F9A-4068-477A-E413-2A89974C0825}"/>
                </a:ext>
              </a:extLst>
            </p:cNvPr>
            <p:cNvSpPr/>
            <p:nvPr/>
          </p:nvSpPr>
          <p:spPr>
            <a:xfrm>
              <a:off x="5187621" y="1925884"/>
              <a:ext cx="1842493" cy="1258853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74" name="Picture 2" descr="Online Shopping Illustration | Free SVG">
              <a:extLst>
                <a:ext uri="{FF2B5EF4-FFF2-40B4-BE49-F238E27FC236}">
                  <a16:creationId xmlns:a16="http://schemas.microsoft.com/office/drawing/2014/main" id="{9D401DEE-5962-435F-3438-FF63089AE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375" y="1925885"/>
              <a:ext cx="1380984" cy="138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FE2945-CE50-947A-4ADF-3A5538969D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63220"/>
            <a:ext cx="5298142" cy="44578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Multiple Discrete Continuous (MDC) model by Palma and Hess (2008)</a:t>
            </a:r>
          </a:p>
          <a:p>
            <a:pPr marL="0" indent="0">
              <a:buNone/>
            </a:pPr>
            <a:endParaRPr lang="en-US" sz="1000" dirty="0"/>
          </a:p>
          <a:p>
            <a:pPr marL="623888"/>
            <a:r>
              <a:rPr lang="en-US" dirty="0"/>
              <a:t>Capture both the choice to engage and the time spent</a:t>
            </a:r>
          </a:p>
          <a:p>
            <a:pPr marL="623888"/>
            <a:endParaRPr lang="en-US" dirty="0"/>
          </a:p>
          <a:p>
            <a:pPr marL="623888"/>
            <a:r>
              <a:rPr lang="en-US" dirty="0"/>
              <a:t>Model decade shifts with year-based interaction terms</a:t>
            </a:r>
          </a:p>
          <a:p>
            <a:pPr marL="623888"/>
            <a:endParaRPr lang="en-US" sz="1000" dirty="0"/>
          </a:p>
          <a:p>
            <a:pPr marL="623888"/>
            <a:r>
              <a:rPr lang="en-US" dirty="0"/>
              <a:t>Estimates complementarity and substitution effects between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C9C4E8-4FB0-1326-A828-E2F4622B497A}"/>
              </a:ext>
            </a:extLst>
          </p:cNvPr>
          <p:cNvSpPr/>
          <p:nvPr/>
        </p:nvSpPr>
        <p:spPr>
          <a:xfrm>
            <a:off x="457200" y="3582297"/>
            <a:ext cx="5524052" cy="2282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F918E-1E5B-5206-CCB6-F637D57E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20+ Most Successful &amp; Profitable Fundraising Ideas">
            <a:extLst>
              <a:ext uri="{FF2B5EF4-FFF2-40B4-BE49-F238E27FC236}">
                <a16:creationId xmlns:a16="http://schemas.microsoft.com/office/drawing/2014/main" id="{36B2418B-0370-2973-370A-53F5BF0A8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5506"/>
          <a:stretch>
            <a:fillRect/>
          </a:stretch>
        </p:blipFill>
        <p:spPr bwMode="auto">
          <a:xfrm>
            <a:off x="7092098" y="470397"/>
            <a:ext cx="1988524" cy="16372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E7AAFD-C9E7-7905-3EBA-DE10522D18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0278" y="4822876"/>
            <a:ext cx="2572164" cy="1123761"/>
          </a:xfrm>
          <a:prstGeom prst="rect">
            <a:avLst/>
          </a:prstGeom>
        </p:spPr>
      </p:pic>
      <p:pic>
        <p:nvPicPr>
          <p:cNvPr id="20" name="Picture 4" descr="Family Playing Outside: Over 6,513 Royalty-Free Licensable Stock  Illustrations &amp; Drawings | Shutterstock">
            <a:extLst>
              <a:ext uri="{FF2B5EF4-FFF2-40B4-BE49-F238E27FC236}">
                <a16:creationId xmlns:a16="http://schemas.microsoft.com/office/drawing/2014/main" id="{1DB5440E-8288-DFD8-D1FD-CC4342F5D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4400" b="8146"/>
          <a:stretch>
            <a:fillRect/>
          </a:stretch>
        </p:blipFill>
        <p:spPr bwMode="auto">
          <a:xfrm>
            <a:off x="5307625" y="3569546"/>
            <a:ext cx="1909989" cy="13474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Young Woman Sweeping Floor with Broom, Illustrations ft. cleaning &amp;  housewife - Envato">
            <a:extLst>
              <a:ext uri="{FF2B5EF4-FFF2-40B4-BE49-F238E27FC236}">
                <a16:creationId xmlns:a16="http://schemas.microsoft.com/office/drawing/2014/main" id="{ADA75A74-59DD-03B9-6559-8EEFEABCA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8741" r="14897" b="8185"/>
          <a:stretch>
            <a:fillRect/>
          </a:stretch>
        </p:blipFill>
        <p:spPr bwMode="auto">
          <a:xfrm>
            <a:off x="9228268" y="1855475"/>
            <a:ext cx="1694434" cy="1364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E4F4FB-31D6-3C73-54C9-A64755F195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5482" r="37293" b="21990"/>
          <a:stretch>
            <a:fillRect/>
          </a:stretch>
        </p:blipFill>
        <p:spPr>
          <a:xfrm>
            <a:off x="8968115" y="3510151"/>
            <a:ext cx="1988524" cy="1406816"/>
          </a:xfrm>
          <a:prstGeom prst="round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CCB2BCC-C3D1-781A-0DA5-F22A6C8C618D}"/>
              </a:ext>
            </a:extLst>
          </p:cNvPr>
          <p:cNvGrpSpPr/>
          <p:nvPr/>
        </p:nvGrpSpPr>
        <p:grpSpPr>
          <a:xfrm>
            <a:off x="5076871" y="1855475"/>
            <a:ext cx="1842493" cy="1380985"/>
            <a:chOff x="5187621" y="1925884"/>
            <a:chExt cx="1842493" cy="138098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81F1E09-C6D0-93DD-60C5-5C3DC8F04F42}"/>
                </a:ext>
              </a:extLst>
            </p:cNvPr>
            <p:cNvSpPr/>
            <p:nvPr/>
          </p:nvSpPr>
          <p:spPr>
            <a:xfrm>
              <a:off x="5187621" y="1925884"/>
              <a:ext cx="1842493" cy="1258853"/>
            </a:xfrm>
            <a:prstGeom prst="round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" descr="Online Shopping Illustration | Free SVG">
              <a:extLst>
                <a:ext uri="{FF2B5EF4-FFF2-40B4-BE49-F238E27FC236}">
                  <a16:creationId xmlns:a16="http://schemas.microsoft.com/office/drawing/2014/main" id="{4E96EA11-AE87-E1B5-2813-E898C3DA4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375" y="1925885"/>
              <a:ext cx="1380984" cy="138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D7C0FA-FB5D-B340-5420-844957B1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Model and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F63BF-3C18-EA28-879A-6202A0E4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2" descr="20+ Most Successful &amp; Profitable Fundraising Ideas">
            <a:extLst>
              <a:ext uri="{FF2B5EF4-FFF2-40B4-BE49-F238E27FC236}">
                <a16:creationId xmlns:a16="http://schemas.microsoft.com/office/drawing/2014/main" id="{120833DA-CCF4-8542-E2F4-D001D253C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5506"/>
          <a:stretch>
            <a:fillRect/>
          </a:stretch>
        </p:blipFill>
        <p:spPr bwMode="auto">
          <a:xfrm>
            <a:off x="8111227" y="159539"/>
            <a:ext cx="1988524" cy="16372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BC6D4-1E42-063D-4850-0CB69376D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407" y="4512018"/>
            <a:ext cx="2572164" cy="1123761"/>
          </a:xfrm>
          <a:prstGeom prst="rect">
            <a:avLst/>
          </a:prstGeom>
        </p:spPr>
      </p:pic>
      <p:pic>
        <p:nvPicPr>
          <p:cNvPr id="7" name="Picture 4" descr="Family Playing Outside: Over 6,513 Royalty-Free Licensable Stock  Illustrations &amp; Drawings | Shutterstock">
            <a:extLst>
              <a:ext uri="{FF2B5EF4-FFF2-40B4-BE49-F238E27FC236}">
                <a16:creationId xmlns:a16="http://schemas.microsoft.com/office/drawing/2014/main" id="{87DE77A6-DF6B-93A0-C98C-A6B0665A4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4400" b="8146"/>
          <a:stretch>
            <a:fillRect/>
          </a:stretch>
        </p:blipFill>
        <p:spPr bwMode="auto">
          <a:xfrm>
            <a:off x="6326754" y="3258688"/>
            <a:ext cx="1909989" cy="13474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Young Woman Sweeping Floor with Broom, Illustrations ft. cleaning &amp;  housewife - Envato">
            <a:extLst>
              <a:ext uri="{FF2B5EF4-FFF2-40B4-BE49-F238E27FC236}">
                <a16:creationId xmlns:a16="http://schemas.microsoft.com/office/drawing/2014/main" id="{DEE04663-7CC7-9296-AE1F-E837865D3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8741" r="14897" b="8185"/>
          <a:stretch>
            <a:fillRect/>
          </a:stretch>
        </p:blipFill>
        <p:spPr bwMode="auto">
          <a:xfrm>
            <a:off x="10247397" y="1544617"/>
            <a:ext cx="1694434" cy="1364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618D4-5508-8DF9-669C-750F86D61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5482" r="37293" b="21990"/>
          <a:stretch>
            <a:fillRect/>
          </a:stretch>
        </p:blipFill>
        <p:spPr>
          <a:xfrm>
            <a:off x="9987244" y="3199293"/>
            <a:ext cx="1988524" cy="1406816"/>
          </a:xfrm>
          <a:prstGeom prst="round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7FF736-2273-2FC8-AE70-71C189CDCB80}"/>
              </a:ext>
            </a:extLst>
          </p:cNvPr>
          <p:cNvGrpSpPr/>
          <p:nvPr/>
        </p:nvGrpSpPr>
        <p:grpSpPr>
          <a:xfrm>
            <a:off x="6096000" y="1544617"/>
            <a:ext cx="1842493" cy="1380985"/>
            <a:chOff x="5187621" y="1925884"/>
            <a:chExt cx="1842493" cy="13809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F933C8-60E1-36F7-9519-91D874E9C4CD}"/>
                </a:ext>
              </a:extLst>
            </p:cNvPr>
            <p:cNvSpPr/>
            <p:nvPr/>
          </p:nvSpPr>
          <p:spPr>
            <a:xfrm>
              <a:off x="5187621" y="1925884"/>
              <a:ext cx="1842493" cy="1258853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74" name="Picture 2" descr="Online Shopping Illustration | Free SVG">
              <a:extLst>
                <a:ext uri="{FF2B5EF4-FFF2-40B4-BE49-F238E27FC236}">
                  <a16:creationId xmlns:a16="http://schemas.microsoft.com/office/drawing/2014/main" id="{E1C99625-F277-4470-610C-F213A0136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375" y="1925885"/>
              <a:ext cx="1380984" cy="138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38AE64-195A-92AB-9B91-1E3A8B936E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63220"/>
            <a:ext cx="5298142" cy="44578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Multiple Discrete Continuous (MDC) model by Palma and Hess (2008)</a:t>
            </a:r>
          </a:p>
          <a:p>
            <a:pPr marL="0" indent="0">
              <a:buNone/>
            </a:pPr>
            <a:endParaRPr lang="en-US" sz="1000" dirty="0"/>
          </a:p>
          <a:p>
            <a:pPr marL="623888"/>
            <a:r>
              <a:rPr lang="en-US" dirty="0"/>
              <a:t>Capture both the choice to engage and the time spent</a:t>
            </a:r>
          </a:p>
          <a:p>
            <a:pPr marL="623888"/>
            <a:endParaRPr lang="en-US" dirty="0"/>
          </a:p>
          <a:p>
            <a:pPr marL="623888"/>
            <a:r>
              <a:rPr lang="en-US" dirty="0"/>
              <a:t>Model decade shifts with year-based interaction terms</a:t>
            </a:r>
          </a:p>
          <a:p>
            <a:pPr marL="623888"/>
            <a:endParaRPr lang="en-US" sz="1000" dirty="0"/>
          </a:p>
          <a:p>
            <a:pPr marL="623888"/>
            <a:r>
              <a:rPr lang="en-US" dirty="0"/>
              <a:t>Estimates complementarity and substitution effects between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567DD6-18F0-B39B-8829-92E2FAEC58FD}"/>
              </a:ext>
            </a:extLst>
          </p:cNvPr>
          <p:cNvSpPr/>
          <p:nvPr/>
        </p:nvSpPr>
        <p:spPr>
          <a:xfrm>
            <a:off x="457200" y="4606109"/>
            <a:ext cx="5524052" cy="12588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ptos Black" panose="020F0502020204030204" pitchFamily="34" charset="0"/>
              </a:rPr>
              <a:t>2013</a:t>
            </a:r>
            <a:r>
              <a:rPr lang="en-US" sz="6000" b="1" dirty="0">
                <a:solidFill>
                  <a:schemeClr val="accent6"/>
                </a:solidFill>
                <a:latin typeface="Aptos Black" panose="020F0502020204030204" pitchFamily="34" charset="0"/>
              </a:rPr>
              <a:t> 	2023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74749C4-9D5B-FDA3-14A9-C08F476FEF9C}"/>
              </a:ext>
            </a:extLst>
          </p:cNvPr>
          <p:cNvSpPr/>
          <p:nvPr/>
        </p:nvSpPr>
        <p:spPr>
          <a:xfrm>
            <a:off x="2829261" y="5024655"/>
            <a:ext cx="774551" cy="444775"/>
          </a:xfrm>
          <a:prstGeom prst="rightArrow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3C5DB-396B-79B5-9410-6970AC7A4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DA040959-4611-6A34-CB1F-638D2E672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62" y="305573"/>
            <a:ext cx="5574254" cy="55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55D4B-CCB9-E037-A74D-00E6AB1A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Model and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9D385-152D-D1EE-9E47-595B280FCC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63220"/>
            <a:ext cx="5298142" cy="44578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Multiple Discrete Continuous (MDC) model by Palma and Hess (2008)</a:t>
            </a:r>
          </a:p>
          <a:p>
            <a:pPr marL="0" indent="0">
              <a:buNone/>
            </a:pPr>
            <a:endParaRPr lang="en-US" sz="1000" dirty="0"/>
          </a:p>
          <a:p>
            <a:pPr marL="623888"/>
            <a:r>
              <a:rPr lang="en-US" dirty="0"/>
              <a:t>Capture both the choice to engage and the time spent</a:t>
            </a:r>
          </a:p>
          <a:p>
            <a:pPr marL="623888"/>
            <a:endParaRPr lang="en-US" dirty="0"/>
          </a:p>
          <a:p>
            <a:pPr marL="623888"/>
            <a:r>
              <a:rPr lang="en-US" dirty="0"/>
              <a:t>Model decade shifts with year-based interaction terms</a:t>
            </a:r>
          </a:p>
          <a:p>
            <a:pPr marL="623888"/>
            <a:endParaRPr lang="en-US" sz="1000" dirty="0"/>
          </a:p>
          <a:p>
            <a:pPr marL="623888"/>
            <a:r>
              <a:rPr lang="en-US" dirty="0"/>
              <a:t>Estimate complementarity and substitution effects between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3319B-8251-84FE-C2EC-3E7E20DF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2" descr="20+ Most Successful &amp; Profitable Fundraising Ideas">
            <a:extLst>
              <a:ext uri="{FF2B5EF4-FFF2-40B4-BE49-F238E27FC236}">
                <a16:creationId xmlns:a16="http://schemas.microsoft.com/office/drawing/2014/main" id="{5F72ADB2-78F5-5662-4165-5979391D5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5506"/>
          <a:stretch>
            <a:fillRect/>
          </a:stretch>
        </p:blipFill>
        <p:spPr bwMode="auto">
          <a:xfrm>
            <a:off x="8111227" y="159539"/>
            <a:ext cx="1988524" cy="16372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2FC35-8DCB-D0AB-1ABA-3C5171749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407" y="4512018"/>
            <a:ext cx="2572164" cy="1123761"/>
          </a:xfrm>
          <a:prstGeom prst="rect">
            <a:avLst/>
          </a:prstGeom>
        </p:spPr>
      </p:pic>
      <p:pic>
        <p:nvPicPr>
          <p:cNvPr id="7" name="Picture 4" descr="Family Playing Outside: Over 6,513 Royalty-Free Licensable Stock  Illustrations &amp; Drawings | Shutterstock">
            <a:extLst>
              <a:ext uri="{FF2B5EF4-FFF2-40B4-BE49-F238E27FC236}">
                <a16:creationId xmlns:a16="http://schemas.microsoft.com/office/drawing/2014/main" id="{2635F75C-3042-27C9-49E9-82F2396BF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4400" b="8146"/>
          <a:stretch>
            <a:fillRect/>
          </a:stretch>
        </p:blipFill>
        <p:spPr bwMode="auto">
          <a:xfrm>
            <a:off x="6326754" y="3258688"/>
            <a:ext cx="1909989" cy="13474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Young Woman Sweeping Floor with Broom, Illustrations ft. cleaning &amp;  housewife - Envato">
            <a:extLst>
              <a:ext uri="{FF2B5EF4-FFF2-40B4-BE49-F238E27FC236}">
                <a16:creationId xmlns:a16="http://schemas.microsoft.com/office/drawing/2014/main" id="{DDC6592A-D868-3D17-A0D7-B86ECDE38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8741" r="14897" b="8185"/>
          <a:stretch>
            <a:fillRect/>
          </a:stretch>
        </p:blipFill>
        <p:spPr bwMode="auto">
          <a:xfrm>
            <a:off x="10247397" y="1544617"/>
            <a:ext cx="1694434" cy="1364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FF4AB-E6EA-105A-E9AA-D5ACD7C7E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5482" r="37293" b="21990"/>
          <a:stretch>
            <a:fillRect/>
          </a:stretch>
        </p:blipFill>
        <p:spPr>
          <a:xfrm>
            <a:off x="9987244" y="3199293"/>
            <a:ext cx="1988524" cy="1406816"/>
          </a:xfrm>
          <a:prstGeom prst="round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40F7F2-AF14-7399-E15E-91CA579C611F}"/>
              </a:ext>
            </a:extLst>
          </p:cNvPr>
          <p:cNvGrpSpPr/>
          <p:nvPr/>
        </p:nvGrpSpPr>
        <p:grpSpPr>
          <a:xfrm>
            <a:off x="6096000" y="1544617"/>
            <a:ext cx="1842493" cy="1380985"/>
            <a:chOff x="5187621" y="1925884"/>
            <a:chExt cx="1842493" cy="13809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D210785-ABBC-F449-716F-F81253E27330}"/>
                </a:ext>
              </a:extLst>
            </p:cNvPr>
            <p:cNvSpPr/>
            <p:nvPr/>
          </p:nvSpPr>
          <p:spPr>
            <a:xfrm>
              <a:off x="5187621" y="1925884"/>
              <a:ext cx="1842493" cy="1258853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74" name="Picture 2" descr="Online Shopping Illustration | Free SVG">
              <a:extLst>
                <a:ext uri="{FF2B5EF4-FFF2-40B4-BE49-F238E27FC236}">
                  <a16:creationId xmlns:a16="http://schemas.microsoft.com/office/drawing/2014/main" id="{7B26881B-1C4D-19EA-C212-D3CE5461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375" y="1925885"/>
              <a:ext cx="1380984" cy="138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34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Generated image">
            <a:extLst>
              <a:ext uri="{FF2B5EF4-FFF2-40B4-BE49-F238E27FC236}">
                <a16:creationId xmlns:a16="http://schemas.microsoft.com/office/drawing/2014/main" id="{7A4D420D-0FDE-B7B6-7E1E-A6436209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25" y="553480"/>
            <a:ext cx="5574254" cy="55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FFCB35F-7E44-60A4-E590-F91971BF7299}"/>
              </a:ext>
            </a:extLst>
          </p:cNvPr>
          <p:cNvCxnSpPr>
            <a:cxnSpLocks/>
          </p:cNvCxnSpPr>
          <p:nvPr/>
        </p:nvCxnSpPr>
        <p:spPr>
          <a:xfrm>
            <a:off x="6972728" y="2658479"/>
            <a:ext cx="2244367" cy="1298893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06BBF6-F23B-B3CE-6F57-EC25AAC77346}"/>
              </a:ext>
            </a:extLst>
          </p:cNvPr>
          <p:cNvCxnSpPr>
            <a:cxnSpLocks/>
          </p:cNvCxnSpPr>
          <p:nvPr/>
        </p:nvCxnSpPr>
        <p:spPr>
          <a:xfrm>
            <a:off x="6887442" y="2392734"/>
            <a:ext cx="2733142" cy="8634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8C42EF0-4B18-24F1-BD47-925FBD4F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4" y="796636"/>
            <a:ext cx="4448287" cy="1123761"/>
          </a:xfrm>
        </p:spPr>
        <p:txBody>
          <a:bodyPr>
            <a:normAutofit fontScale="90000"/>
          </a:bodyPr>
          <a:lstStyle/>
          <a:p>
            <a:r>
              <a:rPr lang="en-US" dirty="0"/>
              <a:t>Ripple Effect of Daily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2E163-705B-ED90-E419-5FE2FAA5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5A9C1E-09E6-9017-A251-A385E2EC7EBE}"/>
              </a:ext>
            </a:extLst>
          </p:cNvPr>
          <p:cNvCxnSpPr>
            <a:cxnSpLocks/>
          </p:cNvCxnSpPr>
          <p:nvPr/>
        </p:nvCxnSpPr>
        <p:spPr>
          <a:xfrm flipV="1">
            <a:off x="6435621" y="1220658"/>
            <a:ext cx="903643" cy="566445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0FDB7F-2A76-30AB-8868-20D3DC8819BE}"/>
              </a:ext>
            </a:extLst>
          </p:cNvPr>
          <p:cNvCxnSpPr>
            <a:cxnSpLocks/>
          </p:cNvCxnSpPr>
          <p:nvPr/>
        </p:nvCxnSpPr>
        <p:spPr>
          <a:xfrm flipV="1">
            <a:off x="6779730" y="1373058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32F09C-AD77-A36D-85BC-6AA7258B9FB8}"/>
              </a:ext>
            </a:extLst>
          </p:cNvPr>
          <p:cNvCxnSpPr>
            <a:cxnSpLocks/>
          </p:cNvCxnSpPr>
          <p:nvPr/>
        </p:nvCxnSpPr>
        <p:spPr>
          <a:xfrm flipH="1" flipV="1">
            <a:off x="9023064" y="1505614"/>
            <a:ext cx="572432" cy="568633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B22DEC-4DEB-2C96-69F6-1ABD9B715B79}"/>
              </a:ext>
            </a:extLst>
          </p:cNvPr>
          <p:cNvCxnSpPr>
            <a:cxnSpLocks/>
          </p:cNvCxnSpPr>
          <p:nvPr/>
        </p:nvCxnSpPr>
        <p:spPr>
          <a:xfrm flipV="1">
            <a:off x="8953313" y="4225746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36903C-052A-6A37-069C-338A4401992C}"/>
              </a:ext>
            </a:extLst>
          </p:cNvPr>
          <p:cNvCxnSpPr>
            <a:cxnSpLocks/>
          </p:cNvCxnSpPr>
          <p:nvPr/>
        </p:nvCxnSpPr>
        <p:spPr>
          <a:xfrm flipH="1" flipV="1">
            <a:off x="7120587" y="4509564"/>
            <a:ext cx="504472" cy="584757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04016D-583F-DE60-444E-3347677572F6}"/>
              </a:ext>
            </a:extLst>
          </p:cNvPr>
          <p:cNvCxnSpPr>
            <a:cxnSpLocks/>
          </p:cNvCxnSpPr>
          <p:nvPr/>
        </p:nvCxnSpPr>
        <p:spPr>
          <a:xfrm flipH="1" flipV="1">
            <a:off x="6171562" y="2878244"/>
            <a:ext cx="321175" cy="686316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D6836B-3B7B-8015-6637-78D6A6B7B7AC}"/>
              </a:ext>
            </a:extLst>
          </p:cNvPr>
          <p:cNvCxnSpPr>
            <a:cxnSpLocks/>
          </p:cNvCxnSpPr>
          <p:nvPr/>
        </p:nvCxnSpPr>
        <p:spPr>
          <a:xfrm>
            <a:off x="6759351" y="2851133"/>
            <a:ext cx="2345237" cy="2191449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9DC4E24-EA2E-1260-42E3-67C6BCCDCD87}"/>
              </a:ext>
            </a:extLst>
          </p:cNvPr>
          <p:cNvSpPr txBox="1"/>
          <p:nvPr/>
        </p:nvSpPr>
        <p:spPr>
          <a:xfrm>
            <a:off x="4320750" y="888062"/>
            <a:ext cx="22299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Online Shopping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4D4BAD-A3EA-3512-F5A0-9BA9A1E847FC}"/>
              </a:ext>
            </a:extLst>
          </p:cNvPr>
          <p:cNvSpPr txBox="1"/>
          <p:nvPr/>
        </p:nvSpPr>
        <p:spPr>
          <a:xfrm>
            <a:off x="5777006" y="-17777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In-Person Shopping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1A890E-AEF7-DF77-64FE-43C2BE0F3932}"/>
              </a:ext>
            </a:extLst>
          </p:cNvPr>
          <p:cNvSpPr txBox="1"/>
          <p:nvPr/>
        </p:nvSpPr>
        <p:spPr>
          <a:xfrm>
            <a:off x="5777006" y="5737280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At-Home Leisure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B6C434-033A-52EC-0109-CAFDA38D4C0D}"/>
              </a:ext>
            </a:extLst>
          </p:cNvPr>
          <p:cNvSpPr txBox="1"/>
          <p:nvPr/>
        </p:nvSpPr>
        <p:spPr>
          <a:xfrm>
            <a:off x="3140906" y="4760819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Outside-of-Home</a:t>
            </a:r>
          </a:p>
          <a:p>
            <a:pPr algn="ctr"/>
            <a:r>
              <a:rPr lang="en-US" sz="2400" b="1" dirty="0"/>
              <a:t> Leisure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A3C26B-2788-AFA7-303D-03DC0003236A}"/>
              </a:ext>
            </a:extLst>
          </p:cNvPr>
          <p:cNvSpPr txBox="1"/>
          <p:nvPr/>
        </p:nvSpPr>
        <p:spPr>
          <a:xfrm>
            <a:off x="8431036" y="4788925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Outside-of-Home</a:t>
            </a:r>
          </a:p>
          <a:p>
            <a:pPr algn="ctr"/>
            <a:r>
              <a:rPr lang="en-US" sz="2400" b="1" dirty="0"/>
              <a:t> Maintenance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3806A1-3CB2-35F9-B8C1-69D1825B83A2}"/>
              </a:ext>
            </a:extLst>
          </p:cNvPr>
          <p:cNvSpPr txBox="1"/>
          <p:nvPr/>
        </p:nvSpPr>
        <p:spPr>
          <a:xfrm>
            <a:off x="8493896" y="873510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At-Home </a:t>
            </a:r>
          </a:p>
          <a:p>
            <a:pPr algn="ctr"/>
            <a:r>
              <a:rPr lang="en-US" sz="2400" b="1" dirty="0"/>
              <a:t>Maintenance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DE708E4-45EE-EB0F-1AFA-10BE37A106F1}"/>
              </a:ext>
            </a:extLst>
          </p:cNvPr>
          <p:cNvCxnSpPr>
            <a:cxnSpLocks/>
          </p:cNvCxnSpPr>
          <p:nvPr/>
        </p:nvCxnSpPr>
        <p:spPr>
          <a:xfrm flipV="1">
            <a:off x="119483" y="2774162"/>
            <a:ext cx="903643" cy="566445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4A022E-FAD4-16DF-3B04-72162089A819}"/>
              </a:ext>
            </a:extLst>
          </p:cNvPr>
          <p:cNvCxnSpPr>
            <a:cxnSpLocks/>
          </p:cNvCxnSpPr>
          <p:nvPr/>
        </p:nvCxnSpPr>
        <p:spPr>
          <a:xfrm flipV="1">
            <a:off x="119483" y="4282033"/>
            <a:ext cx="903643" cy="566445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C432F65-3601-AE2D-A6E8-D492C6629B63}"/>
              </a:ext>
            </a:extLst>
          </p:cNvPr>
          <p:cNvSpPr txBox="1"/>
          <p:nvPr/>
        </p:nvSpPr>
        <p:spPr>
          <a:xfrm>
            <a:off x="1222237" y="2590606"/>
            <a:ext cx="299783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000" dirty="0">
                <a:solidFill>
                  <a:schemeClr val="accent4"/>
                </a:solidFill>
                <a:latin typeface="Aptos Black" panose="020B0004020202020204" pitchFamily="34" charset="0"/>
              </a:rPr>
              <a:t>Complimentary</a:t>
            </a:r>
          </a:p>
          <a:p>
            <a:pPr algn="l"/>
            <a:r>
              <a:rPr lang="en-US" sz="2000" dirty="0">
                <a:solidFill>
                  <a:schemeClr val="accent4"/>
                </a:solidFill>
              </a:rPr>
              <a:t>“MORE … may lead to MORE …”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0CC04D-8D9D-68B8-505D-3E679922A873}"/>
              </a:ext>
            </a:extLst>
          </p:cNvPr>
          <p:cNvSpPr txBox="1"/>
          <p:nvPr/>
        </p:nvSpPr>
        <p:spPr>
          <a:xfrm>
            <a:off x="1126193" y="4020078"/>
            <a:ext cx="303679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ptos Black" panose="020B0004020202020204" pitchFamily="34" charset="0"/>
              </a:rPr>
              <a:t>Substitution</a:t>
            </a:r>
          </a:p>
          <a:p>
            <a:pPr algn="l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“MORE … may lead to LESS …”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68608B1-9EB0-B493-8214-D6F04472E90A}"/>
              </a:ext>
            </a:extLst>
          </p:cNvPr>
          <p:cNvCxnSpPr>
            <a:cxnSpLocks/>
          </p:cNvCxnSpPr>
          <p:nvPr/>
        </p:nvCxnSpPr>
        <p:spPr>
          <a:xfrm flipH="1" flipV="1">
            <a:off x="8268952" y="1787103"/>
            <a:ext cx="48639" cy="3214760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12625B6-96F3-185F-279A-CC1CCE58CD6F}"/>
              </a:ext>
            </a:extLst>
          </p:cNvPr>
          <p:cNvCxnSpPr>
            <a:cxnSpLocks/>
          </p:cNvCxnSpPr>
          <p:nvPr/>
        </p:nvCxnSpPr>
        <p:spPr>
          <a:xfrm flipV="1">
            <a:off x="6786278" y="1747039"/>
            <a:ext cx="1001127" cy="1884984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CF1C82A-6546-7006-0006-F8D7ABE45C79}"/>
              </a:ext>
            </a:extLst>
          </p:cNvPr>
          <p:cNvCxnSpPr>
            <a:cxnSpLocks/>
          </p:cNvCxnSpPr>
          <p:nvPr/>
        </p:nvCxnSpPr>
        <p:spPr>
          <a:xfrm flipH="1" flipV="1">
            <a:off x="9104588" y="1222882"/>
            <a:ext cx="871411" cy="591217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71364B-9161-E34A-F378-F16794ED8164}"/>
              </a:ext>
            </a:extLst>
          </p:cNvPr>
          <p:cNvCxnSpPr>
            <a:cxnSpLocks/>
          </p:cNvCxnSpPr>
          <p:nvPr/>
        </p:nvCxnSpPr>
        <p:spPr>
          <a:xfrm flipH="1" flipV="1">
            <a:off x="8753418" y="1804828"/>
            <a:ext cx="879805" cy="1694256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A5DB15-7E0F-60EE-69F8-9107EB8A7473}"/>
              </a:ext>
            </a:extLst>
          </p:cNvPr>
          <p:cNvCxnSpPr>
            <a:cxnSpLocks/>
          </p:cNvCxnSpPr>
          <p:nvPr/>
        </p:nvCxnSpPr>
        <p:spPr>
          <a:xfrm flipV="1">
            <a:off x="6854369" y="1457645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FC3D9A-B3C0-3A61-E15D-EC647999EEF6}"/>
              </a:ext>
            </a:extLst>
          </p:cNvPr>
          <p:cNvCxnSpPr>
            <a:cxnSpLocks/>
          </p:cNvCxnSpPr>
          <p:nvPr/>
        </p:nvCxnSpPr>
        <p:spPr>
          <a:xfrm flipH="1" flipV="1">
            <a:off x="6652482" y="4655874"/>
            <a:ext cx="597271" cy="511012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22C531C-B7F4-77CE-FB9B-7269F6768691}"/>
              </a:ext>
            </a:extLst>
          </p:cNvPr>
          <p:cNvCxnSpPr>
            <a:cxnSpLocks/>
          </p:cNvCxnSpPr>
          <p:nvPr/>
        </p:nvCxnSpPr>
        <p:spPr>
          <a:xfrm flipH="1">
            <a:off x="7566303" y="2798159"/>
            <a:ext cx="2320895" cy="2113221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43488BF-C44F-2939-8A24-50771E758F03}"/>
              </a:ext>
            </a:extLst>
          </p:cNvPr>
          <p:cNvCxnSpPr>
            <a:cxnSpLocks/>
          </p:cNvCxnSpPr>
          <p:nvPr/>
        </p:nvCxnSpPr>
        <p:spPr>
          <a:xfrm flipH="1">
            <a:off x="9226897" y="4614263"/>
            <a:ext cx="755653" cy="581741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0FD7D14-C0F0-3B06-294A-F4FD18BA4899}"/>
              </a:ext>
            </a:extLst>
          </p:cNvPr>
          <p:cNvCxnSpPr>
            <a:cxnSpLocks/>
          </p:cNvCxnSpPr>
          <p:nvPr/>
        </p:nvCxnSpPr>
        <p:spPr>
          <a:xfrm flipH="1">
            <a:off x="7173245" y="2547678"/>
            <a:ext cx="2678452" cy="1507666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9430E25-311D-41B9-869D-159237197050}"/>
              </a:ext>
            </a:extLst>
          </p:cNvPr>
          <p:cNvCxnSpPr>
            <a:cxnSpLocks/>
          </p:cNvCxnSpPr>
          <p:nvPr/>
        </p:nvCxnSpPr>
        <p:spPr>
          <a:xfrm flipH="1">
            <a:off x="10031592" y="2865478"/>
            <a:ext cx="360732" cy="670143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13CCFAE-255E-B1AF-4EC5-051DA5BB0594}"/>
              </a:ext>
            </a:extLst>
          </p:cNvPr>
          <p:cNvCxnSpPr>
            <a:cxnSpLocks/>
          </p:cNvCxnSpPr>
          <p:nvPr/>
        </p:nvCxnSpPr>
        <p:spPr>
          <a:xfrm flipH="1" flipV="1">
            <a:off x="7104514" y="4208185"/>
            <a:ext cx="2466375" cy="12273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96F90C-338C-55A7-610C-1B88BE3A7197}"/>
              </a:ext>
            </a:extLst>
          </p:cNvPr>
          <p:cNvGrpSpPr/>
          <p:nvPr/>
        </p:nvGrpSpPr>
        <p:grpSpPr>
          <a:xfrm>
            <a:off x="5213344" y="314665"/>
            <a:ext cx="5845901" cy="5476240"/>
            <a:chOff x="4170381" y="228601"/>
            <a:chExt cx="5845901" cy="5476240"/>
          </a:xfrm>
        </p:grpSpPr>
        <p:pic>
          <p:nvPicPr>
            <p:cNvPr id="6" name="Picture 2" descr="20+ Most Successful &amp; Profitable Fundraising Ideas">
              <a:extLst>
                <a:ext uri="{FF2B5EF4-FFF2-40B4-BE49-F238E27FC236}">
                  <a16:creationId xmlns:a16="http://schemas.microsoft.com/office/drawing/2014/main" id="{0B773B4A-6303-BE6E-D296-EEDD52DF9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0" r="15506"/>
            <a:stretch>
              <a:fillRect/>
            </a:stretch>
          </p:blipFill>
          <p:spPr bwMode="auto">
            <a:xfrm>
              <a:off x="6185608" y="228601"/>
              <a:ext cx="1988524" cy="1637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39B429-6F22-DBDE-D06E-CA3FD703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3788" y="4581080"/>
              <a:ext cx="2572164" cy="1123761"/>
            </a:xfrm>
            <a:prstGeom prst="rect">
              <a:avLst/>
            </a:prstGeom>
          </p:spPr>
        </p:pic>
        <p:pic>
          <p:nvPicPr>
            <p:cNvPr id="8" name="Picture 4" descr="Family Playing Outside: Over 6,513 Royalty-Free Licensable Stock  Illustrations &amp; Drawings | Shutterstock">
              <a:extLst>
                <a:ext uri="{FF2B5EF4-FFF2-40B4-BE49-F238E27FC236}">
                  <a16:creationId xmlns:a16="http://schemas.microsoft.com/office/drawing/2014/main" id="{C17BD909-3EDD-4599-367F-F2B1C98035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4400" b="8146"/>
            <a:stretch>
              <a:fillRect/>
            </a:stretch>
          </p:blipFill>
          <p:spPr bwMode="auto">
            <a:xfrm>
              <a:off x="4401135" y="3327750"/>
              <a:ext cx="1909989" cy="134742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Young Woman Sweeping Floor with Broom, Illustrations ft. cleaning &amp;  housewife - Envato">
              <a:extLst>
                <a:ext uri="{FF2B5EF4-FFF2-40B4-BE49-F238E27FC236}">
                  <a16:creationId xmlns:a16="http://schemas.microsoft.com/office/drawing/2014/main" id="{C9255467-797F-B68E-B24F-568E13087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9" t="8741" r="14897" b="8185"/>
            <a:stretch>
              <a:fillRect/>
            </a:stretch>
          </p:blipFill>
          <p:spPr bwMode="auto">
            <a:xfrm>
              <a:off x="8321778" y="1613679"/>
              <a:ext cx="1694434" cy="13643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FB3908-539C-FA48-3C94-E7C8545C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5482" r="37293" b="21990"/>
            <a:stretch>
              <a:fillRect/>
            </a:stretch>
          </p:blipFill>
          <p:spPr>
            <a:xfrm>
              <a:off x="8027758" y="3268355"/>
              <a:ext cx="1988524" cy="1406816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CB8C09-08F9-0861-7101-5192E2F06135}"/>
                </a:ext>
              </a:extLst>
            </p:cNvPr>
            <p:cNvGrpSpPr/>
            <p:nvPr/>
          </p:nvGrpSpPr>
          <p:grpSpPr>
            <a:xfrm>
              <a:off x="4170381" y="1613679"/>
              <a:ext cx="1842493" cy="1380985"/>
              <a:chOff x="5187621" y="1925884"/>
              <a:chExt cx="1842493" cy="138098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AD3A383-5006-2452-CFCD-C9EA34DFE40C}"/>
                  </a:ext>
                </a:extLst>
              </p:cNvPr>
              <p:cNvSpPr/>
              <p:nvPr/>
            </p:nvSpPr>
            <p:spPr>
              <a:xfrm>
                <a:off x="5187621" y="1925884"/>
                <a:ext cx="1842493" cy="1258853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2" descr="Online Shopping Illustration | Free SVG">
                <a:extLst>
                  <a:ext uri="{FF2B5EF4-FFF2-40B4-BE49-F238E27FC236}">
                    <a16:creationId xmlns:a16="http://schemas.microsoft.com/office/drawing/2014/main" id="{31E11440-F08C-79F9-CC1B-07350313EF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8375" y="1925885"/>
                <a:ext cx="1380984" cy="138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22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A8E4B-BAB2-6343-A8E0-D72F8405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8C06CD9-1554-F37C-4E9A-227F340F2E28}"/>
              </a:ext>
            </a:extLst>
          </p:cNvPr>
          <p:cNvCxnSpPr>
            <a:cxnSpLocks/>
          </p:cNvCxnSpPr>
          <p:nvPr/>
        </p:nvCxnSpPr>
        <p:spPr>
          <a:xfrm>
            <a:off x="6972728" y="2658479"/>
            <a:ext cx="2244367" cy="1298893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B4670B-5B72-BB7C-9286-A74765D6FD46}"/>
              </a:ext>
            </a:extLst>
          </p:cNvPr>
          <p:cNvCxnSpPr>
            <a:cxnSpLocks/>
          </p:cNvCxnSpPr>
          <p:nvPr/>
        </p:nvCxnSpPr>
        <p:spPr>
          <a:xfrm>
            <a:off x="6887442" y="2392734"/>
            <a:ext cx="2733142" cy="8634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B0B6F1-9757-CE47-ED1E-2A6AAF24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4" y="796636"/>
            <a:ext cx="4448287" cy="1123761"/>
          </a:xfrm>
        </p:spPr>
        <p:txBody>
          <a:bodyPr>
            <a:normAutofit fontScale="90000"/>
          </a:bodyPr>
          <a:lstStyle/>
          <a:p>
            <a:r>
              <a:rPr lang="en-US" dirty="0"/>
              <a:t>Ripple Effect of Online Shopping on Daily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7D46A-04D2-D566-53F4-ABDF2AA2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6F25DF-4BD6-D594-B94E-86B3611A9627}"/>
              </a:ext>
            </a:extLst>
          </p:cNvPr>
          <p:cNvCxnSpPr>
            <a:cxnSpLocks/>
          </p:cNvCxnSpPr>
          <p:nvPr/>
        </p:nvCxnSpPr>
        <p:spPr>
          <a:xfrm flipV="1">
            <a:off x="6435621" y="1220658"/>
            <a:ext cx="903643" cy="566445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90621F-ACEC-CD4E-91F3-B8BDBE2B65D6}"/>
              </a:ext>
            </a:extLst>
          </p:cNvPr>
          <p:cNvCxnSpPr>
            <a:cxnSpLocks/>
          </p:cNvCxnSpPr>
          <p:nvPr/>
        </p:nvCxnSpPr>
        <p:spPr>
          <a:xfrm flipV="1">
            <a:off x="8953313" y="4225746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B725E4-B980-4F33-D492-CD087568B497}"/>
              </a:ext>
            </a:extLst>
          </p:cNvPr>
          <p:cNvCxnSpPr>
            <a:cxnSpLocks/>
          </p:cNvCxnSpPr>
          <p:nvPr/>
        </p:nvCxnSpPr>
        <p:spPr>
          <a:xfrm flipH="1" flipV="1">
            <a:off x="7120587" y="4509564"/>
            <a:ext cx="504472" cy="584757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B34955-545F-9D43-B1EE-EABC2EBA6579}"/>
              </a:ext>
            </a:extLst>
          </p:cNvPr>
          <p:cNvCxnSpPr>
            <a:cxnSpLocks/>
          </p:cNvCxnSpPr>
          <p:nvPr/>
        </p:nvCxnSpPr>
        <p:spPr>
          <a:xfrm flipH="1" flipV="1">
            <a:off x="6171562" y="2878244"/>
            <a:ext cx="321175" cy="686316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D1A005-227F-9471-78DF-57CCC046DC2E}"/>
              </a:ext>
            </a:extLst>
          </p:cNvPr>
          <p:cNvCxnSpPr>
            <a:cxnSpLocks/>
          </p:cNvCxnSpPr>
          <p:nvPr/>
        </p:nvCxnSpPr>
        <p:spPr>
          <a:xfrm>
            <a:off x="6759351" y="2851133"/>
            <a:ext cx="2345237" cy="2191449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E70F9F-F309-A0EA-CF33-FECAB8F76414}"/>
              </a:ext>
            </a:extLst>
          </p:cNvPr>
          <p:cNvGrpSpPr/>
          <p:nvPr/>
        </p:nvGrpSpPr>
        <p:grpSpPr>
          <a:xfrm>
            <a:off x="5213344" y="314665"/>
            <a:ext cx="5845901" cy="5476240"/>
            <a:chOff x="4170381" y="228601"/>
            <a:chExt cx="5845901" cy="5476240"/>
          </a:xfrm>
        </p:grpSpPr>
        <p:pic>
          <p:nvPicPr>
            <p:cNvPr id="6" name="Picture 2" descr="20+ Most Successful &amp; Profitable Fundraising Ideas">
              <a:extLst>
                <a:ext uri="{FF2B5EF4-FFF2-40B4-BE49-F238E27FC236}">
                  <a16:creationId xmlns:a16="http://schemas.microsoft.com/office/drawing/2014/main" id="{292CBB6B-BBFE-67E7-39F6-B93B5CBC5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0" r="15506"/>
            <a:stretch>
              <a:fillRect/>
            </a:stretch>
          </p:blipFill>
          <p:spPr bwMode="auto">
            <a:xfrm>
              <a:off x="6185608" y="228601"/>
              <a:ext cx="1988524" cy="1637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EEA814-A1C3-6E15-2CA0-CC42B587E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3788" y="4581080"/>
              <a:ext cx="2572164" cy="1123761"/>
            </a:xfrm>
            <a:prstGeom prst="rect">
              <a:avLst/>
            </a:prstGeom>
          </p:spPr>
        </p:pic>
        <p:pic>
          <p:nvPicPr>
            <p:cNvPr id="8" name="Picture 4" descr="Family Playing Outside: Over 6,513 Royalty-Free Licensable Stock  Illustrations &amp; Drawings | Shutterstock">
              <a:extLst>
                <a:ext uri="{FF2B5EF4-FFF2-40B4-BE49-F238E27FC236}">
                  <a16:creationId xmlns:a16="http://schemas.microsoft.com/office/drawing/2014/main" id="{A2F70C6E-3F54-DFAF-C0A8-A5F819E9EC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4400" b="8146"/>
            <a:stretch>
              <a:fillRect/>
            </a:stretch>
          </p:blipFill>
          <p:spPr bwMode="auto">
            <a:xfrm>
              <a:off x="4401135" y="3327750"/>
              <a:ext cx="1909989" cy="134742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Young Woman Sweeping Floor with Broom, Illustrations ft. cleaning &amp;  housewife - Envato">
              <a:extLst>
                <a:ext uri="{FF2B5EF4-FFF2-40B4-BE49-F238E27FC236}">
                  <a16:creationId xmlns:a16="http://schemas.microsoft.com/office/drawing/2014/main" id="{925F2B71-B0F9-E339-9C93-237B0EC45B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9" t="8741" r="14897" b="8185"/>
            <a:stretch>
              <a:fillRect/>
            </a:stretch>
          </p:blipFill>
          <p:spPr bwMode="auto">
            <a:xfrm>
              <a:off x="8321778" y="1613679"/>
              <a:ext cx="1694434" cy="13643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B801F8-20B2-C4C7-CBED-A63C3F1E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5482" r="37293" b="21990"/>
            <a:stretch>
              <a:fillRect/>
            </a:stretch>
          </p:blipFill>
          <p:spPr>
            <a:xfrm>
              <a:off x="8027758" y="3268355"/>
              <a:ext cx="1988524" cy="1406816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0A0C5A-96B3-E4E7-A481-6734C8C14B8A}"/>
                </a:ext>
              </a:extLst>
            </p:cNvPr>
            <p:cNvGrpSpPr/>
            <p:nvPr/>
          </p:nvGrpSpPr>
          <p:grpSpPr>
            <a:xfrm>
              <a:off x="4170381" y="1613679"/>
              <a:ext cx="1842493" cy="1380985"/>
              <a:chOff x="5187621" y="1925884"/>
              <a:chExt cx="1842493" cy="138098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897AF49-BA4E-C045-2573-C5F138123544}"/>
                  </a:ext>
                </a:extLst>
              </p:cNvPr>
              <p:cNvSpPr/>
              <p:nvPr/>
            </p:nvSpPr>
            <p:spPr>
              <a:xfrm>
                <a:off x="5187621" y="1925884"/>
                <a:ext cx="1842493" cy="1258853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2" descr="Online Shopping Illustration | Free SVG">
                <a:extLst>
                  <a:ext uri="{FF2B5EF4-FFF2-40B4-BE49-F238E27FC236}">
                    <a16:creationId xmlns:a16="http://schemas.microsoft.com/office/drawing/2014/main" id="{9FD632E6-0EA4-F9CA-23E1-EBF7C56312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8375" y="1925885"/>
                <a:ext cx="1380984" cy="138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2A1A978-FC24-ADD6-4696-B8B16F9152C7}"/>
              </a:ext>
            </a:extLst>
          </p:cNvPr>
          <p:cNvSpPr txBox="1"/>
          <p:nvPr/>
        </p:nvSpPr>
        <p:spPr>
          <a:xfrm>
            <a:off x="4320750" y="888062"/>
            <a:ext cx="22299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Online Shopping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505931-7B68-7AA8-2219-8EA02A9E355C}"/>
              </a:ext>
            </a:extLst>
          </p:cNvPr>
          <p:cNvSpPr txBox="1"/>
          <p:nvPr/>
        </p:nvSpPr>
        <p:spPr>
          <a:xfrm>
            <a:off x="5777006" y="-17777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In-Person Shopping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89DC2F-1683-3C80-9950-DCB727C73F15}"/>
              </a:ext>
            </a:extLst>
          </p:cNvPr>
          <p:cNvSpPr txBox="1"/>
          <p:nvPr/>
        </p:nvSpPr>
        <p:spPr>
          <a:xfrm>
            <a:off x="5777006" y="5737280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At-Home Leisure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B2137C-3076-549A-C60B-ADB2E31D153C}"/>
              </a:ext>
            </a:extLst>
          </p:cNvPr>
          <p:cNvSpPr txBox="1"/>
          <p:nvPr/>
        </p:nvSpPr>
        <p:spPr>
          <a:xfrm>
            <a:off x="3140906" y="4760819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Outside-of-Home</a:t>
            </a:r>
          </a:p>
          <a:p>
            <a:pPr algn="ctr"/>
            <a:r>
              <a:rPr lang="en-US" sz="2400" b="1" dirty="0"/>
              <a:t> Leisure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EBFCD-AA61-5AC9-542E-832D3AE4EC22}"/>
              </a:ext>
            </a:extLst>
          </p:cNvPr>
          <p:cNvSpPr txBox="1"/>
          <p:nvPr/>
        </p:nvSpPr>
        <p:spPr>
          <a:xfrm>
            <a:off x="8431036" y="4788925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Outside-of-Home</a:t>
            </a:r>
          </a:p>
          <a:p>
            <a:pPr algn="ctr"/>
            <a:r>
              <a:rPr lang="en-US" sz="2400" b="1" dirty="0"/>
              <a:t> Maintenance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8F9558-BBA5-B2B2-9F72-C33FB5DDC6FA}"/>
              </a:ext>
            </a:extLst>
          </p:cNvPr>
          <p:cNvSpPr txBox="1"/>
          <p:nvPr/>
        </p:nvSpPr>
        <p:spPr>
          <a:xfrm>
            <a:off x="8493896" y="873510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At-Home </a:t>
            </a:r>
          </a:p>
          <a:p>
            <a:pPr algn="ctr"/>
            <a:r>
              <a:rPr lang="en-US" sz="2400" b="1" dirty="0"/>
              <a:t>Maintenance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7B3D44-0B70-4912-DD91-545A42C1C0E9}"/>
              </a:ext>
            </a:extLst>
          </p:cNvPr>
          <p:cNvCxnSpPr>
            <a:cxnSpLocks/>
          </p:cNvCxnSpPr>
          <p:nvPr/>
        </p:nvCxnSpPr>
        <p:spPr>
          <a:xfrm flipV="1">
            <a:off x="119483" y="2774162"/>
            <a:ext cx="903643" cy="566445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B02E8A-FE9B-7A0D-2F5A-C461A9383911}"/>
              </a:ext>
            </a:extLst>
          </p:cNvPr>
          <p:cNvCxnSpPr>
            <a:cxnSpLocks/>
          </p:cNvCxnSpPr>
          <p:nvPr/>
        </p:nvCxnSpPr>
        <p:spPr>
          <a:xfrm flipV="1">
            <a:off x="119483" y="4282033"/>
            <a:ext cx="903643" cy="566445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3947EF1-99BD-1DD4-2F14-0410084A003D}"/>
              </a:ext>
            </a:extLst>
          </p:cNvPr>
          <p:cNvSpPr txBox="1"/>
          <p:nvPr/>
        </p:nvSpPr>
        <p:spPr>
          <a:xfrm>
            <a:off x="1222237" y="2590606"/>
            <a:ext cx="303679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000" dirty="0">
                <a:solidFill>
                  <a:schemeClr val="accent4"/>
                </a:solidFill>
                <a:latin typeface="Aptos Black" panose="020B0004020202020204" pitchFamily="34" charset="0"/>
              </a:rPr>
              <a:t>Complimentary</a:t>
            </a:r>
          </a:p>
          <a:p>
            <a:pPr algn="l"/>
            <a:r>
              <a:rPr lang="en-US" sz="2000" dirty="0">
                <a:solidFill>
                  <a:schemeClr val="accent4"/>
                </a:solidFill>
              </a:rPr>
              <a:t>“MORE online shopping may lead to MORE …”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C2D695-28FC-2984-5537-F0FD1B8E99E5}"/>
              </a:ext>
            </a:extLst>
          </p:cNvPr>
          <p:cNvSpPr txBox="1"/>
          <p:nvPr/>
        </p:nvSpPr>
        <p:spPr>
          <a:xfrm>
            <a:off x="1126193" y="4020078"/>
            <a:ext cx="303679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ptos Black" panose="020B0004020202020204" pitchFamily="34" charset="0"/>
              </a:rPr>
              <a:t>Substitution</a:t>
            </a:r>
          </a:p>
          <a:p>
            <a:pPr algn="l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“MORE online shopping may lead to LESS …”</a:t>
            </a:r>
          </a:p>
        </p:txBody>
      </p:sp>
    </p:spTree>
    <p:extLst>
      <p:ext uri="{BB962C8B-B14F-4D97-AF65-F5344CB8AC3E}">
        <p14:creationId xmlns:p14="http://schemas.microsoft.com/office/powerpoint/2010/main" val="4923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7DD0D-1325-0725-4B7B-E63F55AA2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71AB95-0635-5A30-FD29-7182CFA69E0F}"/>
              </a:ext>
            </a:extLst>
          </p:cNvPr>
          <p:cNvCxnSpPr>
            <a:cxnSpLocks/>
          </p:cNvCxnSpPr>
          <p:nvPr/>
        </p:nvCxnSpPr>
        <p:spPr>
          <a:xfrm>
            <a:off x="6972728" y="2658479"/>
            <a:ext cx="2244367" cy="1298893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7D5F64-0FA7-CE33-F4F2-A2392C30FE7B}"/>
              </a:ext>
            </a:extLst>
          </p:cNvPr>
          <p:cNvCxnSpPr>
            <a:cxnSpLocks/>
          </p:cNvCxnSpPr>
          <p:nvPr/>
        </p:nvCxnSpPr>
        <p:spPr>
          <a:xfrm>
            <a:off x="6887442" y="2392734"/>
            <a:ext cx="2733142" cy="8634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8D7A445-1EA5-8B84-DD19-12DF4A55A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4" y="796636"/>
            <a:ext cx="4448287" cy="11237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Ripple Effect of Online Shopping on Daily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DC3B6-AC9B-3088-1192-A5B1ECDA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2EA27E-615D-B47C-3E87-BE23A90EA569}"/>
              </a:ext>
            </a:extLst>
          </p:cNvPr>
          <p:cNvCxnSpPr>
            <a:cxnSpLocks/>
          </p:cNvCxnSpPr>
          <p:nvPr/>
        </p:nvCxnSpPr>
        <p:spPr>
          <a:xfrm flipV="1">
            <a:off x="6435621" y="1220658"/>
            <a:ext cx="903643" cy="566445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B8CA20-5937-1B63-0699-EFF3B684CE1C}"/>
              </a:ext>
            </a:extLst>
          </p:cNvPr>
          <p:cNvCxnSpPr>
            <a:cxnSpLocks/>
          </p:cNvCxnSpPr>
          <p:nvPr/>
        </p:nvCxnSpPr>
        <p:spPr>
          <a:xfrm flipV="1">
            <a:off x="8953313" y="4225746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2159C5-8CFA-EF70-E1DD-E4D4CD77F3D8}"/>
              </a:ext>
            </a:extLst>
          </p:cNvPr>
          <p:cNvCxnSpPr>
            <a:cxnSpLocks/>
          </p:cNvCxnSpPr>
          <p:nvPr/>
        </p:nvCxnSpPr>
        <p:spPr>
          <a:xfrm flipH="1" flipV="1">
            <a:off x="7120587" y="4509564"/>
            <a:ext cx="504472" cy="584757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9C5199-FCDA-A0DF-0967-80F97EC7955D}"/>
              </a:ext>
            </a:extLst>
          </p:cNvPr>
          <p:cNvCxnSpPr>
            <a:cxnSpLocks/>
          </p:cNvCxnSpPr>
          <p:nvPr/>
        </p:nvCxnSpPr>
        <p:spPr>
          <a:xfrm flipH="1" flipV="1">
            <a:off x="6171562" y="2878244"/>
            <a:ext cx="321175" cy="686316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DB76AD-8128-F942-8748-F569048E4FC6}"/>
              </a:ext>
            </a:extLst>
          </p:cNvPr>
          <p:cNvCxnSpPr>
            <a:cxnSpLocks/>
          </p:cNvCxnSpPr>
          <p:nvPr/>
        </p:nvCxnSpPr>
        <p:spPr>
          <a:xfrm>
            <a:off x="6759351" y="2851133"/>
            <a:ext cx="2345237" cy="2191449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5BFD43-86A9-9AC6-6B43-C538A6B2880A}"/>
              </a:ext>
            </a:extLst>
          </p:cNvPr>
          <p:cNvGrpSpPr/>
          <p:nvPr/>
        </p:nvGrpSpPr>
        <p:grpSpPr>
          <a:xfrm>
            <a:off x="5213344" y="314665"/>
            <a:ext cx="5845901" cy="5476240"/>
            <a:chOff x="4170381" y="228601"/>
            <a:chExt cx="5845901" cy="5476240"/>
          </a:xfrm>
        </p:grpSpPr>
        <p:pic>
          <p:nvPicPr>
            <p:cNvPr id="6" name="Picture 2" descr="20+ Most Successful &amp; Profitable Fundraising Ideas">
              <a:extLst>
                <a:ext uri="{FF2B5EF4-FFF2-40B4-BE49-F238E27FC236}">
                  <a16:creationId xmlns:a16="http://schemas.microsoft.com/office/drawing/2014/main" id="{14B88AD3-C4A8-0AA2-4FB5-FA3369271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0" r="15506"/>
            <a:stretch>
              <a:fillRect/>
            </a:stretch>
          </p:blipFill>
          <p:spPr bwMode="auto">
            <a:xfrm>
              <a:off x="6185608" y="228601"/>
              <a:ext cx="1988524" cy="1637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995C4C-2DFD-67A4-AB15-F06742234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93788" y="4581080"/>
              <a:ext cx="2572164" cy="1123761"/>
            </a:xfrm>
            <a:prstGeom prst="rect">
              <a:avLst/>
            </a:prstGeom>
          </p:spPr>
        </p:pic>
        <p:pic>
          <p:nvPicPr>
            <p:cNvPr id="8" name="Picture 4" descr="Family Playing Outside: Over 6,513 Royalty-Free Licensable Stock  Illustrations &amp; Drawings | Shutterstock">
              <a:extLst>
                <a:ext uri="{FF2B5EF4-FFF2-40B4-BE49-F238E27FC236}">
                  <a16:creationId xmlns:a16="http://schemas.microsoft.com/office/drawing/2014/main" id="{AFC35FCE-324A-CFE2-69CF-72495BD17D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4400" b="8146"/>
            <a:stretch>
              <a:fillRect/>
            </a:stretch>
          </p:blipFill>
          <p:spPr bwMode="auto">
            <a:xfrm>
              <a:off x="4401135" y="3327750"/>
              <a:ext cx="1909989" cy="134742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Young Woman Sweeping Floor with Broom, Illustrations ft. cleaning &amp;  housewife - Envato">
              <a:extLst>
                <a:ext uri="{FF2B5EF4-FFF2-40B4-BE49-F238E27FC236}">
                  <a16:creationId xmlns:a16="http://schemas.microsoft.com/office/drawing/2014/main" id="{297DA402-2C62-D95B-AE8F-2E6D423CB7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9" t="8741" r="14897" b="8185"/>
            <a:stretch>
              <a:fillRect/>
            </a:stretch>
          </p:blipFill>
          <p:spPr bwMode="auto">
            <a:xfrm>
              <a:off x="8321778" y="1613679"/>
              <a:ext cx="1694434" cy="13643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F98411-CC0D-BCC2-A9A6-9BA87EF9B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5482" r="37293" b="21990"/>
            <a:stretch>
              <a:fillRect/>
            </a:stretch>
          </p:blipFill>
          <p:spPr>
            <a:xfrm>
              <a:off x="8027758" y="3268355"/>
              <a:ext cx="1988524" cy="1406816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05B054-7AFD-651F-B491-D78870BF3A2C}"/>
                </a:ext>
              </a:extLst>
            </p:cNvPr>
            <p:cNvGrpSpPr/>
            <p:nvPr/>
          </p:nvGrpSpPr>
          <p:grpSpPr>
            <a:xfrm>
              <a:off x="4170381" y="1613679"/>
              <a:ext cx="1842493" cy="1380985"/>
              <a:chOff x="5187621" y="1925884"/>
              <a:chExt cx="1842493" cy="138098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D027B7F-60E9-D1D6-C6A7-FCDE5CA1D0CF}"/>
                  </a:ext>
                </a:extLst>
              </p:cNvPr>
              <p:cNvSpPr/>
              <p:nvPr/>
            </p:nvSpPr>
            <p:spPr>
              <a:xfrm>
                <a:off x="5187621" y="1925884"/>
                <a:ext cx="1842493" cy="1258853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2" descr="Online Shopping Illustration | Free SVG">
                <a:extLst>
                  <a:ext uri="{FF2B5EF4-FFF2-40B4-BE49-F238E27FC236}">
                    <a16:creationId xmlns:a16="http://schemas.microsoft.com/office/drawing/2014/main" id="{83EBBB4C-198B-0A7C-4154-7F8AE69F5A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8375" y="1925885"/>
                <a:ext cx="1380984" cy="138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B3487D7-CBF2-FC03-98D3-BF2E4E00FF0F}"/>
              </a:ext>
            </a:extLst>
          </p:cNvPr>
          <p:cNvSpPr txBox="1"/>
          <p:nvPr/>
        </p:nvSpPr>
        <p:spPr>
          <a:xfrm>
            <a:off x="4320750" y="888062"/>
            <a:ext cx="22299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Online Shopping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617EA9-7132-8340-C75D-A0FF0CA82A2A}"/>
              </a:ext>
            </a:extLst>
          </p:cNvPr>
          <p:cNvSpPr txBox="1"/>
          <p:nvPr/>
        </p:nvSpPr>
        <p:spPr>
          <a:xfrm>
            <a:off x="5777006" y="-17777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In-Person Shopping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9D192E-4063-D046-E8FA-FBB2E8B3CEFF}"/>
              </a:ext>
            </a:extLst>
          </p:cNvPr>
          <p:cNvSpPr txBox="1"/>
          <p:nvPr/>
        </p:nvSpPr>
        <p:spPr>
          <a:xfrm>
            <a:off x="5777006" y="5737280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At-Home Leisure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F34546-83F7-B89E-014A-701DE04E7ADF}"/>
              </a:ext>
            </a:extLst>
          </p:cNvPr>
          <p:cNvSpPr txBox="1"/>
          <p:nvPr/>
        </p:nvSpPr>
        <p:spPr>
          <a:xfrm>
            <a:off x="3140906" y="4760819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Outside-of-Home</a:t>
            </a:r>
          </a:p>
          <a:p>
            <a:pPr algn="ctr"/>
            <a:r>
              <a:rPr lang="en-US" sz="24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Leisure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4F536A-F112-6DF5-94C9-C7B454F9CADB}"/>
              </a:ext>
            </a:extLst>
          </p:cNvPr>
          <p:cNvSpPr txBox="1"/>
          <p:nvPr/>
        </p:nvSpPr>
        <p:spPr>
          <a:xfrm>
            <a:off x="8431036" y="4788925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Outside-of-Home</a:t>
            </a:r>
          </a:p>
          <a:p>
            <a:pPr algn="ctr"/>
            <a:r>
              <a:rPr lang="en-US" sz="24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Maintenance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8E3ACC-BC0A-D58A-15B3-327150B4A6EF}"/>
              </a:ext>
            </a:extLst>
          </p:cNvPr>
          <p:cNvSpPr txBox="1"/>
          <p:nvPr/>
        </p:nvSpPr>
        <p:spPr>
          <a:xfrm>
            <a:off x="8493896" y="873510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At-Home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Maintenance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D18294-4067-98C5-DD27-F5E9E0266E8E}"/>
              </a:ext>
            </a:extLst>
          </p:cNvPr>
          <p:cNvSpPr txBox="1"/>
          <p:nvPr/>
        </p:nvSpPr>
        <p:spPr>
          <a:xfrm>
            <a:off x="137978" y="2004906"/>
            <a:ext cx="495998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accent4"/>
                </a:solidFill>
                <a:latin typeface="Aptos Black" panose="020B0004020202020204" pitchFamily="34" charset="0"/>
              </a:rPr>
              <a:t>Complimentary</a:t>
            </a:r>
          </a:p>
          <a:p>
            <a:pPr algn="l"/>
            <a:r>
              <a:rPr lang="en-US" sz="2400" dirty="0">
                <a:solidFill>
                  <a:schemeClr val="accent4"/>
                </a:solidFill>
              </a:rPr>
              <a:t>“MORE online shopping may lead to MORE In-person shopping”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2AF942-37A4-E4D5-5EF5-312EADFE6C7E}"/>
              </a:ext>
            </a:extLst>
          </p:cNvPr>
          <p:cNvSpPr/>
          <p:nvPr/>
        </p:nvSpPr>
        <p:spPr>
          <a:xfrm>
            <a:off x="260691" y="3425684"/>
            <a:ext cx="11747798" cy="26809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FA15F1-EB57-3B70-9C2E-78DE7AA9234B}"/>
              </a:ext>
            </a:extLst>
          </p:cNvPr>
          <p:cNvSpPr txBox="1"/>
          <p:nvPr/>
        </p:nvSpPr>
        <p:spPr>
          <a:xfrm>
            <a:off x="611554" y="3484408"/>
            <a:ext cx="6780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Omnichannel consumption patterns: </a:t>
            </a:r>
          </a:p>
        </p:txBody>
      </p:sp>
      <p:pic>
        <p:nvPicPr>
          <p:cNvPr id="6146" name="Picture 2" descr="Browsing Clothes Woman Stock Illustrations – 286 Browsing Clothes Woman  Stock Illustrations, Vectors &amp; Clipart - Dreamstime">
            <a:extLst>
              <a:ext uri="{FF2B5EF4-FFF2-40B4-BE49-F238E27FC236}">
                <a16:creationId xmlns:a16="http://schemas.microsoft.com/office/drawing/2014/main" id="{E4981479-1330-E6C3-F766-85FE2407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1" y="4128342"/>
            <a:ext cx="2024300" cy="11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rican Clothing Store: Over 907 Royalty-Free Licensable Stock  Illustrations &amp; Drawings | Shutterstock">
            <a:extLst>
              <a:ext uri="{FF2B5EF4-FFF2-40B4-BE49-F238E27FC236}">
                <a16:creationId xmlns:a16="http://schemas.microsoft.com/office/drawing/2014/main" id="{D690F67C-588F-0DFA-432D-905D3FD8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04" y="4037115"/>
            <a:ext cx="1353733" cy="13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quals 14">
            <a:extLst>
              <a:ext uri="{FF2B5EF4-FFF2-40B4-BE49-F238E27FC236}">
                <a16:creationId xmlns:a16="http://schemas.microsoft.com/office/drawing/2014/main" id="{3354726D-C444-DD7D-70A5-7BF26CFD4D43}"/>
              </a:ext>
            </a:extLst>
          </p:cNvPr>
          <p:cNvSpPr/>
          <p:nvPr/>
        </p:nvSpPr>
        <p:spPr>
          <a:xfrm>
            <a:off x="4650737" y="4400936"/>
            <a:ext cx="888773" cy="593479"/>
          </a:xfrm>
          <a:prstGeom prst="mathEqual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62014-A23D-40F2-009C-772BEAA702A3}"/>
              </a:ext>
            </a:extLst>
          </p:cNvPr>
          <p:cNvSpPr txBox="1"/>
          <p:nvPr/>
        </p:nvSpPr>
        <p:spPr>
          <a:xfrm>
            <a:off x="5449261" y="5130151"/>
            <a:ext cx="27343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Potentially shorter,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but more frequent in-person shopping trips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72CA5A-1633-C430-A5E5-580D7703F140}"/>
              </a:ext>
            </a:extLst>
          </p:cNvPr>
          <p:cNvSpPr txBox="1"/>
          <p:nvPr/>
        </p:nvSpPr>
        <p:spPr>
          <a:xfrm>
            <a:off x="79725" y="5336414"/>
            <a:ext cx="27912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Browse online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3F9DF9-6407-C71C-0FE3-C475E1059FBA}"/>
              </a:ext>
            </a:extLst>
          </p:cNvPr>
          <p:cNvSpPr txBox="1"/>
          <p:nvPr/>
        </p:nvSpPr>
        <p:spPr>
          <a:xfrm>
            <a:off x="2523226" y="5496902"/>
            <a:ext cx="27912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Buy in store</a:t>
            </a: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6973F4E4-8B54-70D5-B51B-178992245DC8}"/>
              </a:ext>
            </a:extLst>
          </p:cNvPr>
          <p:cNvSpPr/>
          <p:nvPr/>
        </p:nvSpPr>
        <p:spPr>
          <a:xfrm>
            <a:off x="2556113" y="4459362"/>
            <a:ext cx="586558" cy="523544"/>
          </a:xfrm>
          <a:prstGeom prst="mathPlus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6094332-1F1E-669A-2982-E3154807C028}"/>
              </a:ext>
            </a:extLst>
          </p:cNvPr>
          <p:cNvSpPr/>
          <p:nvPr/>
        </p:nvSpPr>
        <p:spPr>
          <a:xfrm>
            <a:off x="8169768" y="4492452"/>
            <a:ext cx="1034411" cy="452745"/>
          </a:xfrm>
          <a:prstGeom prst="rightArrow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50" name="Picture 6" descr="Surveilance State, 15 Minute City Sticker">
            <a:extLst>
              <a:ext uri="{FF2B5EF4-FFF2-40B4-BE49-F238E27FC236}">
                <a16:creationId xmlns:a16="http://schemas.microsoft.com/office/drawing/2014/main" id="{CE46A00E-DC33-B4B6-8D30-DFE218C54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09"/>
          <a:stretch>
            <a:fillRect/>
          </a:stretch>
        </p:blipFill>
        <p:spPr bwMode="auto">
          <a:xfrm>
            <a:off x="9371202" y="3236012"/>
            <a:ext cx="2281851" cy="177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1FF707D-741A-0356-DB18-3E1FC1BB460B}"/>
              </a:ext>
            </a:extLst>
          </p:cNvPr>
          <p:cNvSpPr txBox="1"/>
          <p:nvPr/>
        </p:nvSpPr>
        <p:spPr>
          <a:xfrm>
            <a:off x="9394320" y="5158257"/>
            <a:ext cx="24574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Accessible shopping within walking distance shopping</a:t>
            </a:r>
          </a:p>
        </p:txBody>
      </p:sp>
      <p:pic>
        <p:nvPicPr>
          <p:cNvPr id="6152" name="Picture 8" descr="Shopping Bags Car Stock Illustrations – 960 Shopping Bags Car Stock  Illustrations, Vectors &amp; Clipart - Dreamstime">
            <a:extLst>
              <a:ext uri="{FF2B5EF4-FFF2-40B4-BE49-F238E27FC236}">
                <a16:creationId xmlns:a16="http://schemas.microsoft.com/office/drawing/2014/main" id="{88889786-F90F-0F4A-5FAB-4904357A5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28" y="3974972"/>
            <a:ext cx="1475780" cy="104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77B5D-4577-2E0F-8D80-3E0B033A7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3525E20-460C-4F86-B403-192EDF95AE98}"/>
              </a:ext>
            </a:extLst>
          </p:cNvPr>
          <p:cNvCxnSpPr>
            <a:cxnSpLocks/>
          </p:cNvCxnSpPr>
          <p:nvPr/>
        </p:nvCxnSpPr>
        <p:spPr>
          <a:xfrm>
            <a:off x="6972728" y="2658479"/>
            <a:ext cx="2244367" cy="1298893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669073-2166-2DA0-0B6C-57FC66237433}"/>
              </a:ext>
            </a:extLst>
          </p:cNvPr>
          <p:cNvCxnSpPr>
            <a:cxnSpLocks/>
          </p:cNvCxnSpPr>
          <p:nvPr/>
        </p:nvCxnSpPr>
        <p:spPr>
          <a:xfrm>
            <a:off x="6887442" y="2392734"/>
            <a:ext cx="2733142" cy="8634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76F35E1-4253-62DA-997E-B744098E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4" y="796636"/>
            <a:ext cx="4448287" cy="11237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Ripple Effect of Online Shopping on Daily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30774-0496-92FB-E981-ECEA7AD1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F125A-DDF9-D80A-5A18-49C3F8AACF97}"/>
              </a:ext>
            </a:extLst>
          </p:cNvPr>
          <p:cNvCxnSpPr>
            <a:cxnSpLocks/>
          </p:cNvCxnSpPr>
          <p:nvPr/>
        </p:nvCxnSpPr>
        <p:spPr>
          <a:xfrm flipV="1">
            <a:off x="6435621" y="1220658"/>
            <a:ext cx="903643" cy="566445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113EF6-DE92-395A-0D00-1D8A139A3A44}"/>
              </a:ext>
            </a:extLst>
          </p:cNvPr>
          <p:cNvCxnSpPr>
            <a:cxnSpLocks/>
          </p:cNvCxnSpPr>
          <p:nvPr/>
        </p:nvCxnSpPr>
        <p:spPr>
          <a:xfrm flipH="1" flipV="1">
            <a:off x="9023064" y="1505614"/>
            <a:ext cx="572432" cy="568633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686C8D-09D3-1007-616F-75AFC730F5BB}"/>
              </a:ext>
            </a:extLst>
          </p:cNvPr>
          <p:cNvCxnSpPr>
            <a:cxnSpLocks/>
          </p:cNvCxnSpPr>
          <p:nvPr/>
        </p:nvCxnSpPr>
        <p:spPr>
          <a:xfrm flipV="1">
            <a:off x="8953313" y="4225746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BECD24-E36F-C49C-3B1D-CC516E1594B1}"/>
              </a:ext>
            </a:extLst>
          </p:cNvPr>
          <p:cNvCxnSpPr>
            <a:cxnSpLocks/>
          </p:cNvCxnSpPr>
          <p:nvPr/>
        </p:nvCxnSpPr>
        <p:spPr>
          <a:xfrm flipH="1" flipV="1">
            <a:off x="7120587" y="4509564"/>
            <a:ext cx="504472" cy="584757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A6CD0D-9442-F527-7F41-9933DA000B4E}"/>
              </a:ext>
            </a:extLst>
          </p:cNvPr>
          <p:cNvCxnSpPr>
            <a:cxnSpLocks/>
          </p:cNvCxnSpPr>
          <p:nvPr/>
        </p:nvCxnSpPr>
        <p:spPr>
          <a:xfrm flipH="1" flipV="1">
            <a:off x="6171562" y="2878244"/>
            <a:ext cx="321175" cy="686316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E47068E-D53D-B0A8-2666-372A77E6B03E}"/>
              </a:ext>
            </a:extLst>
          </p:cNvPr>
          <p:cNvCxnSpPr>
            <a:cxnSpLocks/>
          </p:cNvCxnSpPr>
          <p:nvPr/>
        </p:nvCxnSpPr>
        <p:spPr>
          <a:xfrm>
            <a:off x="6759351" y="2851133"/>
            <a:ext cx="2345237" cy="2191449"/>
          </a:xfrm>
          <a:prstGeom prst="line">
            <a:avLst/>
          </a:prstGeom>
          <a:ln w="2032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1DD2D6-2234-7722-DCE0-F5885D036656}"/>
              </a:ext>
            </a:extLst>
          </p:cNvPr>
          <p:cNvGrpSpPr/>
          <p:nvPr/>
        </p:nvGrpSpPr>
        <p:grpSpPr>
          <a:xfrm>
            <a:off x="5213344" y="314665"/>
            <a:ext cx="5845901" cy="5476240"/>
            <a:chOff x="4170381" y="228601"/>
            <a:chExt cx="5845901" cy="5476240"/>
          </a:xfrm>
        </p:grpSpPr>
        <p:pic>
          <p:nvPicPr>
            <p:cNvPr id="6" name="Picture 2" descr="20+ Most Successful &amp; Profitable Fundraising Ideas">
              <a:extLst>
                <a:ext uri="{FF2B5EF4-FFF2-40B4-BE49-F238E27FC236}">
                  <a16:creationId xmlns:a16="http://schemas.microsoft.com/office/drawing/2014/main" id="{794E9D07-F959-72A1-6516-02F059EF2F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0" r="15506"/>
            <a:stretch>
              <a:fillRect/>
            </a:stretch>
          </p:blipFill>
          <p:spPr bwMode="auto">
            <a:xfrm>
              <a:off x="6185608" y="228601"/>
              <a:ext cx="1988524" cy="1637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DE120A-5FC7-3FE1-3D54-A0BEE1FA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3788" y="4581080"/>
              <a:ext cx="2572164" cy="1123761"/>
            </a:xfrm>
            <a:prstGeom prst="rect">
              <a:avLst/>
            </a:prstGeom>
          </p:spPr>
        </p:pic>
        <p:pic>
          <p:nvPicPr>
            <p:cNvPr id="8" name="Picture 4" descr="Family Playing Outside: Over 6,513 Royalty-Free Licensable Stock  Illustrations &amp; Drawings | Shutterstock">
              <a:extLst>
                <a:ext uri="{FF2B5EF4-FFF2-40B4-BE49-F238E27FC236}">
                  <a16:creationId xmlns:a16="http://schemas.microsoft.com/office/drawing/2014/main" id="{1B04D735-9CEE-5756-E857-75CDDE5934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4400" b="8146"/>
            <a:stretch>
              <a:fillRect/>
            </a:stretch>
          </p:blipFill>
          <p:spPr bwMode="auto">
            <a:xfrm>
              <a:off x="4401135" y="3327750"/>
              <a:ext cx="1909989" cy="134742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Young Woman Sweeping Floor with Broom, Illustrations ft. cleaning &amp;  housewife - Envato">
              <a:extLst>
                <a:ext uri="{FF2B5EF4-FFF2-40B4-BE49-F238E27FC236}">
                  <a16:creationId xmlns:a16="http://schemas.microsoft.com/office/drawing/2014/main" id="{BE525D9E-9911-B4E8-8940-C575142D0B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9" t="8741" r="14897" b="8185"/>
            <a:stretch>
              <a:fillRect/>
            </a:stretch>
          </p:blipFill>
          <p:spPr bwMode="auto">
            <a:xfrm>
              <a:off x="8321778" y="1613679"/>
              <a:ext cx="1694434" cy="13643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E9911-6313-0864-9200-CFCEC5146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5482" r="37293" b="21990"/>
            <a:stretch>
              <a:fillRect/>
            </a:stretch>
          </p:blipFill>
          <p:spPr>
            <a:xfrm>
              <a:off x="8027758" y="3268355"/>
              <a:ext cx="1988524" cy="1406816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20F988-BF50-CBDA-88F2-84AFE5E660A9}"/>
                </a:ext>
              </a:extLst>
            </p:cNvPr>
            <p:cNvGrpSpPr/>
            <p:nvPr/>
          </p:nvGrpSpPr>
          <p:grpSpPr>
            <a:xfrm>
              <a:off x="4170381" y="1613679"/>
              <a:ext cx="1842493" cy="1380985"/>
              <a:chOff x="5187621" y="1925884"/>
              <a:chExt cx="1842493" cy="138098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60D688E-0129-E999-10D3-D49358B7AA55}"/>
                  </a:ext>
                </a:extLst>
              </p:cNvPr>
              <p:cNvSpPr/>
              <p:nvPr/>
            </p:nvSpPr>
            <p:spPr>
              <a:xfrm>
                <a:off x="5187621" y="1925884"/>
                <a:ext cx="1842493" cy="1258853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2" descr="Online Shopping Illustration | Free SVG">
                <a:extLst>
                  <a:ext uri="{FF2B5EF4-FFF2-40B4-BE49-F238E27FC236}">
                    <a16:creationId xmlns:a16="http://schemas.microsoft.com/office/drawing/2014/main" id="{E033326C-8897-C54B-BC2C-638FBF481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8375" y="1925885"/>
                <a:ext cx="1380984" cy="138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3A806C-39FB-11AB-0D53-EB194B4BB379}"/>
              </a:ext>
            </a:extLst>
          </p:cNvPr>
          <p:cNvSpPr txBox="1"/>
          <p:nvPr/>
        </p:nvSpPr>
        <p:spPr>
          <a:xfrm>
            <a:off x="4320750" y="888062"/>
            <a:ext cx="22299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Online Shopping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CCD89-9496-9C37-82EC-678DBB59CC03}"/>
              </a:ext>
            </a:extLst>
          </p:cNvPr>
          <p:cNvSpPr txBox="1"/>
          <p:nvPr/>
        </p:nvSpPr>
        <p:spPr>
          <a:xfrm>
            <a:off x="5777006" y="-17777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In-Person Shopping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7781E0-1E40-5FC3-E32F-679FBD7DC688}"/>
              </a:ext>
            </a:extLst>
          </p:cNvPr>
          <p:cNvSpPr txBox="1"/>
          <p:nvPr/>
        </p:nvSpPr>
        <p:spPr>
          <a:xfrm>
            <a:off x="5777006" y="5737280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At-Home Leisure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F3EF37-8EEF-8A05-8512-E56F64126AF1}"/>
              </a:ext>
            </a:extLst>
          </p:cNvPr>
          <p:cNvSpPr txBox="1"/>
          <p:nvPr/>
        </p:nvSpPr>
        <p:spPr>
          <a:xfrm>
            <a:off x="3140906" y="4760819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Outside-of-Home</a:t>
            </a:r>
          </a:p>
          <a:p>
            <a:pPr algn="ctr"/>
            <a:r>
              <a:rPr lang="en-US" sz="2400" b="1" dirty="0"/>
              <a:t> Leisure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37F4BD-0409-0625-51CA-30C38BE5C705}"/>
              </a:ext>
            </a:extLst>
          </p:cNvPr>
          <p:cNvSpPr txBox="1"/>
          <p:nvPr/>
        </p:nvSpPr>
        <p:spPr>
          <a:xfrm>
            <a:off x="8431036" y="4788925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Outside-of-Home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Maintenance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2D70-7E90-A0BE-0816-2C9DFDCC7FAB}"/>
              </a:ext>
            </a:extLst>
          </p:cNvPr>
          <p:cNvSpPr txBox="1"/>
          <p:nvPr/>
        </p:nvSpPr>
        <p:spPr>
          <a:xfrm>
            <a:off x="7548944" y="2079719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At-Home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Maintenance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9A2A7F-66CC-3E42-D6D7-E9A59404A93B}"/>
              </a:ext>
            </a:extLst>
          </p:cNvPr>
          <p:cNvSpPr txBox="1"/>
          <p:nvPr/>
        </p:nvSpPr>
        <p:spPr>
          <a:xfrm>
            <a:off x="103092" y="2041749"/>
            <a:ext cx="470160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accent4"/>
                </a:solidFill>
                <a:latin typeface="Aptos Black" panose="020B0004020202020204" pitchFamily="34" charset="0"/>
              </a:rPr>
              <a:t>Complimentary</a:t>
            </a:r>
          </a:p>
          <a:p>
            <a:pPr algn="l"/>
            <a:r>
              <a:rPr lang="en-US" sz="2400" dirty="0">
                <a:solidFill>
                  <a:schemeClr val="accent4"/>
                </a:solidFill>
              </a:rPr>
              <a:t>“MORE online shopping may lead to MORE at-home leisure”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C56181-B50E-B0B3-4E46-5A4E285B16D5}"/>
              </a:ext>
            </a:extLst>
          </p:cNvPr>
          <p:cNvSpPr txBox="1"/>
          <p:nvPr/>
        </p:nvSpPr>
        <p:spPr>
          <a:xfrm>
            <a:off x="132394" y="3408248"/>
            <a:ext cx="4641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ptos Black" panose="020B0004020202020204" pitchFamily="34" charset="0"/>
              </a:rPr>
              <a:t>Substitution</a:t>
            </a:r>
          </a:p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“MORE online shopping may lead to LESS outside-of-home leisure”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5BF48-D344-CBA4-2357-848E86BC96AB}"/>
              </a:ext>
            </a:extLst>
          </p:cNvPr>
          <p:cNvSpPr/>
          <p:nvPr/>
        </p:nvSpPr>
        <p:spPr>
          <a:xfrm>
            <a:off x="7430024" y="351555"/>
            <a:ext cx="4629582" cy="411117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B6D7AD-0769-1283-E61B-10A54E5982D8}"/>
              </a:ext>
            </a:extLst>
          </p:cNvPr>
          <p:cNvSpPr txBox="1"/>
          <p:nvPr/>
        </p:nvSpPr>
        <p:spPr>
          <a:xfrm>
            <a:off x="9674391" y="470317"/>
            <a:ext cx="2335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At-home fun: gaming, streaming, and ordering food 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44A1E-6965-1B82-CACB-A223C27E8BA3}"/>
              </a:ext>
            </a:extLst>
          </p:cNvPr>
          <p:cNvSpPr txBox="1"/>
          <p:nvPr/>
        </p:nvSpPr>
        <p:spPr>
          <a:xfrm>
            <a:off x="9739504" y="1504808"/>
            <a:ext cx="2264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More last-mile deliveries, creating curbside congestion in residential areas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2B35E-2A86-C9AB-FCCE-0B3EAAF96FA8}"/>
              </a:ext>
            </a:extLst>
          </p:cNvPr>
          <p:cNvSpPr txBox="1"/>
          <p:nvPr/>
        </p:nvSpPr>
        <p:spPr>
          <a:xfrm>
            <a:off x="9659930" y="2929809"/>
            <a:ext cx="25901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Mandate off-peak delivery slots and provide loading zones for consolidation and cargo bikes</a:t>
            </a:r>
          </a:p>
        </p:txBody>
      </p:sp>
      <p:pic>
        <p:nvPicPr>
          <p:cNvPr id="8196" name="Picture 4" descr="Man Is Looking For Order Food Online. | Royalty-Free Vector Stock |  FreeImages">
            <a:extLst>
              <a:ext uri="{FF2B5EF4-FFF2-40B4-BE49-F238E27FC236}">
                <a16:creationId xmlns:a16="http://schemas.microsoft.com/office/drawing/2014/main" id="{F3D90A96-1167-66F9-DB41-B0CE28A4C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2" b="24363"/>
          <a:stretch>
            <a:fillRect/>
          </a:stretch>
        </p:blipFill>
        <p:spPr bwMode="auto">
          <a:xfrm>
            <a:off x="7681008" y="561120"/>
            <a:ext cx="1719341" cy="8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4+ Thousand Time Slot Royalty-Free Images, Stock Photos &amp; Pictures |  Shutterstock">
            <a:extLst>
              <a:ext uri="{FF2B5EF4-FFF2-40B4-BE49-F238E27FC236}">
                <a16:creationId xmlns:a16="http://schemas.microsoft.com/office/drawing/2014/main" id="{413EE309-2E36-4A62-EFAA-F4BE12855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2429" b="20125"/>
          <a:stretch>
            <a:fillRect/>
          </a:stretch>
        </p:blipFill>
        <p:spPr bwMode="auto">
          <a:xfrm>
            <a:off x="7726318" y="3060811"/>
            <a:ext cx="1673459" cy="125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F23D2F-EC6C-D15C-C1ED-DE6145A37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8107" b="24785"/>
          <a:stretch>
            <a:fillRect/>
          </a:stretch>
        </p:blipFill>
        <p:spPr>
          <a:xfrm>
            <a:off x="7627324" y="1577673"/>
            <a:ext cx="1868434" cy="12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3B57-71C1-B993-936F-3DE61071E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34F5F14-3352-BD73-39E4-C6E88ACA8922}"/>
              </a:ext>
            </a:extLst>
          </p:cNvPr>
          <p:cNvCxnSpPr>
            <a:cxnSpLocks/>
          </p:cNvCxnSpPr>
          <p:nvPr/>
        </p:nvCxnSpPr>
        <p:spPr>
          <a:xfrm>
            <a:off x="6972728" y="2658479"/>
            <a:ext cx="2244367" cy="1298893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C2A3DD-6FE9-ACF6-6926-D5227A6CADDC}"/>
              </a:ext>
            </a:extLst>
          </p:cNvPr>
          <p:cNvCxnSpPr>
            <a:cxnSpLocks/>
          </p:cNvCxnSpPr>
          <p:nvPr/>
        </p:nvCxnSpPr>
        <p:spPr>
          <a:xfrm>
            <a:off x="6887442" y="2392734"/>
            <a:ext cx="2733142" cy="8634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8CDCFC2-DAB3-3F73-25B7-48257CF2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4" y="796636"/>
            <a:ext cx="4448287" cy="11237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Ripple Effect of Online Shopping on Daily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CBB8-55E1-D787-6536-BC2F8EB6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B8361F-A16E-6FA9-602E-60523B5B623C}"/>
              </a:ext>
            </a:extLst>
          </p:cNvPr>
          <p:cNvCxnSpPr>
            <a:cxnSpLocks/>
          </p:cNvCxnSpPr>
          <p:nvPr/>
        </p:nvCxnSpPr>
        <p:spPr>
          <a:xfrm flipV="1">
            <a:off x="6435621" y="1220658"/>
            <a:ext cx="903643" cy="566445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E91BC1-0FC9-16D5-F932-B1670990EB13}"/>
              </a:ext>
            </a:extLst>
          </p:cNvPr>
          <p:cNvCxnSpPr>
            <a:cxnSpLocks/>
          </p:cNvCxnSpPr>
          <p:nvPr/>
        </p:nvCxnSpPr>
        <p:spPr>
          <a:xfrm flipV="1">
            <a:off x="8953313" y="4225746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8EFC08-A80D-C260-2919-82B488FF016B}"/>
              </a:ext>
            </a:extLst>
          </p:cNvPr>
          <p:cNvCxnSpPr>
            <a:cxnSpLocks/>
          </p:cNvCxnSpPr>
          <p:nvPr/>
        </p:nvCxnSpPr>
        <p:spPr>
          <a:xfrm flipH="1" flipV="1">
            <a:off x="7120587" y="4509564"/>
            <a:ext cx="504472" cy="584757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A10A6D-5890-6EA8-961E-1EA8573894D5}"/>
              </a:ext>
            </a:extLst>
          </p:cNvPr>
          <p:cNvCxnSpPr>
            <a:cxnSpLocks/>
          </p:cNvCxnSpPr>
          <p:nvPr/>
        </p:nvCxnSpPr>
        <p:spPr>
          <a:xfrm flipH="1" flipV="1">
            <a:off x="6171562" y="2878244"/>
            <a:ext cx="321175" cy="686316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697C11-B71B-B579-7AA6-7629A9F7F38E}"/>
              </a:ext>
            </a:extLst>
          </p:cNvPr>
          <p:cNvCxnSpPr>
            <a:cxnSpLocks/>
          </p:cNvCxnSpPr>
          <p:nvPr/>
        </p:nvCxnSpPr>
        <p:spPr>
          <a:xfrm>
            <a:off x="6759351" y="2851133"/>
            <a:ext cx="2345237" cy="2191449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E018A9-77CA-AF6A-9BD8-BF036BECC128}"/>
              </a:ext>
            </a:extLst>
          </p:cNvPr>
          <p:cNvGrpSpPr/>
          <p:nvPr/>
        </p:nvGrpSpPr>
        <p:grpSpPr>
          <a:xfrm>
            <a:off x="5213344" y="314665"/>
            <a:ext cx="5845901" cy="5476240"/>
            <a:chOff x="4170381" y="228601"/>
            <a:chExt cx="5845901" cy="5476240"/>
          </a:xfrm>
        </p:grpSpPr>
        <p:pic>
          <p:nvPicPr>
            <p:cNvPr id="6" name="Picture 2" descr="20+ Most Successful &amp; Profitable Fundraising Ideas">
              <a:extLst>
                <a:ext uri="{FF2B5EF4-FFF2-40B4-BE49-F238E27FC236}">
                  <a16:creationId xmlns:a16="http://schemas.microsoft.com/office/drawing/2014/main" id="{980369FD-C90A-AE62-58C0-228C88C12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0" r="15506"/>
            <a:stretch>
              <a:fillRect/>
            </a:stretch>
          </p:blipFill>
          <p:spPr bwMode="auto">
            <a:xfrm>
              <a:off x="6185608" y="228601"/>
              <a:ext cx="1988524" cy="1637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0405C0-1E6B-D61F-8927-16F66AF68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93788" y="4581080"/>
              <a:ext cx="2572164" cy="1123761"/>
            </a:xfrm>
            <a:prstGeom prst="rect">
              <a:avLst/>
            </a:prstGeom>
          </p:spPr>
        </p:pic>
        <p:pic>
          <p:nvPicPr>
            <p:cNvPr id="8" name="Picture 4" descr="Family Playing Outside: Over 6,513 Royalty-Free Licensable Stock  Illustrations &amp; Drawings | Shutterstock">
              <a:extLst>
                <a:ext uri="{FF2B5EF4-FFF2-40B4-BE49-F238E27FC236}">
                  <a16:creationId xmlns:a16="http://schemas.microsoft.com/office/drawing/2014/main" id="{965B838B-70F3-2594-D188-0BF5FD861C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4400" b="8146"/>
            <a:stretch>
              <a:fillRect/>
            </a:stretch>
          </p:blipFill>
          <p:spPr bwMode="auto">
            <a:xfrm>
              <a:off x="4401135" y="3327750"/>
              <a:ext cx="1909989" cy="134742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Young Woman Sweeping Floor with Broom, Illustrations ft. cleaning &amp;  housewife - Envato">
              <a:extLst>
                <a:ext uri="{FF2B5EF4-FFF2-40B4-BE49-F238E27FC236}">
                  <a16:creationId xmlns:a16="http://schemas.microsoft.com/office/drawing/2014/main" id="{61FE1AF8-BC8B-689E-1E83-5BFA71D23E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9" t="8741" r="14897" b="8185"/>
            <a:stretch>
              <a:fillRect/>
            </a:stretch>
          </p:blipFill>
          <p:spPr bwMode="auto">
            <a:xfrm>
              <a:off x="8321778" y="1613679"/>
              <a:ext cx="1694434" cy="13643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9971C5-3B7D-649B-02F8-970662BF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5482" r="37293" b="21990"/>
            <a:stretch>
              <a:fillRect/>
            </a:stretch>
          </p:blipFill>
          <p:spPr>
            <a:xfrm>
              <a:off x="8027758" y="3268355"/>
              <a:ext cx="1988524" cy="1406816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D712B5-2332-4E6C-3991-8691C2F8EABE}"/>
                </a:ext>
              </a:extLst>
            </p:cNvPr>
            <p:cNvGrpSpPr/>
            <p:nvPr/>
          </p:nvGrpSpPr>
          <p:grpSpPr>
            <a:xfrm>
              <a:off x="4170381" y="1613679"/>
              <a:ext cx="1842493" cy="1380985"/>
              <a:chOff x="5187621" y="1925884"/>
              <a:chExt cx="1842493" cy="138098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65C2171-39B8-CA80-E142-96BBF41EE54D}"/>
                  </a:ext>
                </a:extLst>
              </p:cNvPr>
              <p:cNvSpPr/>
              <p:nvPr/>
            </p:nvSpPr>
            <p:spPr>
              <a:xfrm>
                <a:off x="5187621" y="1925884"/>
                <a:ext cx="1842493" cy="1258853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2" descr="Online Shopping Illustration | Free SVG">
                <a:extLst>
                  <a:ext uri="{FF2B5EF4-FFF2-40B4-BE49-F238E27FC236}">
                    <a16:creationId xmlns:a16="http://schemas.microsoft.com/office/drawing/2014/main" id="{F842A2AE-7320-0D4D-752B-E7551FE9C1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8375" y="1925885"/>
                <a:ext cx="1380984" cy="138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04A9A76-9250-B928-CD15-4CF50F6CC48C}"/>
              </a:ext>
            </a:extLst>
          </p:cNvPr>
          <p:cNvSpPr txBox="1"/>
          <p:nvPr/>
        </p:nvSpPr>
        <p:spPr>
          <a:xfrm>
            <a:off x="4320750" y="888062"/>
            <a:ext cx="22299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Online Shopping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7481E1-14A0-6773-E7C0-89739EBB2F25}"/>
              </a:ext>
            </a:extLst>
          </p:cNvPr>
          <p:cNvSpPr txBox="1"/>
          <p:nvPr/>
        </p:nvSpPr>
        <p:spPr>
          <a:xfrm>
            <a:off x="5777006" y="-17777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In-Person Shopping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E0161A-2075-924E-3845-645E5FD3FA2B}"/>
              </a:ext>
            </a:extLst>
          </p:cNvPr>
          <p:cNvSpPr txBox="1"/>
          <p:nvPr/>
        </p:nvSpPr>
        <p:spPr>
          <a:xfrm>
            <a:off x="5777006" y="5737280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At-Home Leisure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13D68D-1AE9-6C45-2C99-9539C26E3CAC}"/>
              </a:ext>
            </a:extLst>
          </p:cNvPr>
          <p:cNvSpPr txBox="1"/>
          <p:nvPr/>
        </p:nvSpPr>
        <p:spPr>
          <a:xfrm>
            <a:off x="3140906" y="4760819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Outside-of-Home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Leisure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0C8F35-187F-BB2A-EDB1-99CD1FBDC95F}"/>
              </a:ext>
            </a:extLst>
          </p:cNvPr>
          <p:cNvSpPr txBox="1"/>
          <p:nvPr/>
        </p:nvSpPr>
        <p:spPr>
          <a:xfrm>
            <a:off x="8431036" y="4788925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Outside-of-Home</a:t>
            </a:r>
          </a:p>
          <a:p>
            <a:pPr algn="ctr"/>
            <a:r>
              <a:rPr lang="en-US" sz="2400" b="1" dirty="0"/>
              <a:t> Maintenance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84A87D-3A40-631E-F8AC-F682FBD25668}"/>
              </a:ext>
            </a:extLst>
          </p:cNvPr>
          <p:cNvSpPr txBox="1"/>
          <p:nvPr/>
        </p:nvSpPr>
        <p:spPr>
          <a:xfrm>
            <a:off x="8493896" y="873510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At-Home </a:t>
            </a:r>
          </a:p>
          <a:p>
            <a:pPr algn="ctr"/>
            <a:r>
              <a:rPr lang="en-US" sz="2400" b="1" dirty="0"/>
              <a:t>Maintenance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1364D4-C092-E63E-7D16-08B3BD3B2426}"/>
              </a:ext>
            </a:extLst>
          </p:cNvPr>
          <p:cNvSpPr txBox="1"/>
          <p:nvPr/>
        </p:nvSpPr>
        <p:spPr>
          <a:xfrm>
            <a:off x="193959" y="1964122"/>
            <a:ext cx="4595372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ptos Black" panose="020B0004020202020204" pitchFamily="34" charset="0"/>
              </a:rPr>
              <a:t>Substitution</a:t>
            </a:r>
          </a:p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“MORE online shopping may lead to LESS at-home and outside-of-home maintenance”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369EAE-FF9E-19B2-01F0-2976BD4827BB}"/>
              </a:ext>
            </a:extLst>
          </p:cNvPr>
          <p:cNvSpPr/>
          <p:nvPr/>
        </p:nvSpPr>
        <p:spPr>
          <a:xfrm>
            <a:off x="148667" y="3614322"/>
            <a:ext cx="8804645" cy="2414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FF8A6-50C3-BC8F-BEBE-A9222F464705}"/>
              </a:ext>
            </a:extLst>
          </p:cNvPr>
          <p:cNvSpPr txBox="1"/>
          <p:nvPr/>
        </p:nvSpPr>
        <p:spPr>
          <a:xfrm>
            <a:off x="188122" y="4821762"/>
            <a:ext cx="31929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Meal kit deliveries &amp; on-demand online services supplant cleaning, cooking, and routine errands activities</a:t>
            </a:r>
          </a:p>
        </p:txBody>
      </p:sp>
      <p:sp>
        <p:nvSpPr>
          <p:cNvPr id="15" name="Equals 14">
            <a:extLst>
              <a:ext uri="{FF2B5EF4-FFF2-40B4-BE49-F238E27FC236}">
                <a16:creationId xmlns:a16="http://schemas.microsoft.com/office/drawing/2014/main" id="{BEA23FB8-30B1-FAB4-B5DF-375191480D9B}"/>
              </a:ext>
            </a:extLst>
          </p:cNvPr>
          <p:cNvSpPr/>
          <p:nvPr/>
        </p:nvSpPr>
        <p:spPr>
          <a:xfrm>
            <a:off x="3018758" y="4505202"/>
            <a:ext cx="888773" cy="593479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F69A4-7A44-2D4E-9492-ED9B5EA67585}"/>
              </a:ext>
            </a:extLst>
          </p:cNvPr>
          <p:cNvSpPr txBox="1"/>
          <p:nvPr/>
        </p:nvSpPr>
        <p:spPr>
          <a:xfrm>
            <a:off x="3714600" y="5094321"/>
            <a:ext cx="214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Time savings reduce incidental physical activity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F1387F-CEE6-4B3E-FB1A-38042618AC94}"/>
              </a:ext>
            </a:extLst>
          </p:cNvPr>
          <p:cNvSpPr txBox="1"/>
          <p:nvPr/>
        </p:nvSpPr>
        <p:spPr>
          <a:xfrm>
            <a:off x="6813458" y="5132683"/>
            <a:ext cx="1998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Community-wide “active domestic” initiatives 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C629CB7-46F7-1D6F-1F50-41EEF1E2D8B4}"/>
              </a:ext>
            </a:extLst>
          </p:cNvPr>
          <p:cNvSpPr/>
          <p:nvPr/>
        </p:nvSpPr>
        <p:spPr>
          <a:xfrm>
            <a:off x="5739966" y="4511376"/>
            <a:ext cx="1034411" cy="45274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177 Delivery Meal Kit Icons Stock Vectors and Vector Art | Shutterstock">
            <a:extLst>
              <a:ext uri="{FF2B5EF4-FFF2-40B4-BE49-F238E27FC236}">
                <a16:creationId xmlns:a16="http://schemas.microsoft.com/office/drawing/2014/main" id="{538F1BDB-0F6A-49F1-F488-7C9465E8C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0608" b="10895"/>
          <a:stretch>
            <a:fillRect/>
          </a:stretch>
        </p:blipFill>
        <p:spPr bwMode="auto">
          <a:xfrm>
            <a:off x="1085738" y="3696700"/>
            <a:ext cx="1397541" cy="11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280+ Sedentary Lifestyle Stock Illustrations, Royalty-Free Vector Graphics  &amp; Clip Art - iStock | Sedentary lifestyle man">
            <a:extLst>
              <a:ext uri="{FF2B5EF4-FFF2-40B4-BE49-F238E27FC236}">
                <a16:creationId xmlns:a16="http://schemas.microsoft.com/office/drawing/2014/main" id="{DDA62C8E-D9D0-71D3-8AB9-030520DC6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t="11572" r="9277"/>
          <a:stretch>
            <a:fillRect/>
          </a:stretch>
        </p:blipFill>
        <p:spPr bwMode="auto">
          <a:xfrm>
            <a:off x="3975021" y="3814003"/>
            <a:ext cx="1516425" cy="12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4,800+ Park Clean Up Stock Illustrations, Royalty-Free Vector Graphics &amp; Clip  Art - iStock | Volunteer, Community service, Community clean up">
            <a:extLst>
              <a:ext uri="{FF2B5EF4-FFF2-40B4-BE49-F238E27FC236}">
                <a16:creationId xmlns:a16="http://schemas.microsoft.com/office/drawing/2014/main" id="{53387B1A-8A64-493D-46A9-6C2E9FB4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37" y="3866851"/>
            <a:ext cx="1821321" cy="12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38C27-0E79-ED28-340A-240A40737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817860-0383-C3F2-98D0-31D50111EDCF}"/>
              </a:ext>
            </a:extLst>
          </p:cNvPr>
          <p:cNvCxnSpPr>
            <a:cxnSpLocks/>
          </p:cNvCxnSpPr>
          <p:nvPr/>
        </p:nvCxnSpPr>
        <p:spPr>
          <a:xfrm>
            <a:off x="6972728" y="2658479"/>
            <a:ext cx="2244367" cy="1298893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28F4A1-CD9D-05B1-F833-BB3A27BB08EA}"/>
              </a:ext>
            </a:extLst>
          </p:cNvPr>
          <p:cNvCxnSpPr>
            <a:cxnSpLocks/>
          </p:cNvCxnSpPr>
          <p:nvPr/>
        </p:nvCxnSpPr>
        <p:spPr>
          <a:xfrm>
            <a:off x="6887442" y="2392734"/>
            <a:ext cx="2733142" cy="8634"/>
          </a:xfrm>
          <a:prstGeom prst="line">
            <a:avLst/>
          </a:prstGeom>
          <a:ln w="203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DC2BCC-3507-8C79-142D-BE66A7E5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4" y="796636"/>
            <a:ext cx="4448287" cy="11237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Ripple Effect of Online Shopping on Daily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B13DA-9876-0BAD-7FC4-AA1E7B58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235EE5-9A5C-C503-AF72-667A579F6A2C}"/>
              </a:ext>
            </a:extLst>
          </p:cNvPr>
          <p:cNvCxnSpPr>
            <a:cxnSpLocks/>
          </p:cNvCxnSpPr>
          <p:nvPr/>
        </p:nvCxnSpPr>
        <p:spPr>
          <a:xfrm flipV="1">
            <a:off x="6435621" y="1220658"/>
            <a:ext cx="903643" cy="566445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84A3DB-6E30-64F7-8D74-F29F21CF9865}"/>
              </a:ext>
            </a:extLst>
          </p:cNvPr>
          <p:cNvCxnSpPr>
            <a:cxnSpLocks/>
          </p:cNvCxnSpPr>
          <p:nvPr/>
        </p:nvCxnSpPr>
        <p:spPr>
          <a:xfrm flipV="1">
            <a:off x="8953313" y="4225746"/>
            <a:ext cx="711934" cy="631848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B47E0F-F382-15DB-C9EC-38EBE55F67B9}"/>
              </a:ext>
            </a:extLst>
          </p:cNvPr>
          <p:cNvCxnSpPr>
            <a:cxnSpLocks/>
          </p:cNvCxnSpPr>
          <p:nvPr/>
        </p:nvCxnSpPr>
        <p:spPr>
          <a:xfrm flipH="1" flipV="1">
            <a:off x="7120587" y="4509564"/>
            <a:ext cx="504472" cy="584757"/>
          </a:xfrm>
          <a:prstGeom prst="line">
            <a:avLst/>
          </a:prstGeom>
          <a:ln w="203200">
            <a:solidFill>
              <a:srgbClr val="FAF8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80BEE0-0099-4CC5-3DE6-14A9047DF9DF}"/>
              </a:ext>
            </a:extLst>
          </p:cNvPr>
          <p:cNvCxnSpPr>
            <a:cxnSpLocks/>
          </p:cNvCxnSpPr>
          <p:nvPr/>
        </p:nvCxnSpPr>
        <p:spPr>
          <a:xfrm flipH="1" flipV="1">
            <a:off x="6171562" y="2878244"/>
            <a:ext cx="321175" cy="686316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64E85C-5490-BD15-5BFE-A45279C64A33}"/>
              </a:ext>
            </a:extLst>
          </p:cNvPr>
          <p:cNvCxnSpPr>
            <a:cxnSpLocks/>
          </p:cNvCxnSpPr>
          <p:nvPr/>
        </p:nvCxnSpPr>
        <p:spPr>
          <a:xfrm>
            <a:off x="6759351" y="2851133"/>
            <a:ext cx="2345237" cy="2191449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FAA664-E4E7-D28E-927A-A3FABCE80F87}"/>
              </a:ext>
            </a:extLst>
          </p:cNvPr>
          <p:cNvGrpSpPr/>
          <p:nvPr/>
        </p:nvGrpSpPr>
        <p:grpSpPr>
          <a:xfrm>
            <a:off x="5213344" y="314665"/>
            <a:ext cx="5845901" cy="5476240"/>
            <a:chOff x="4170381" y="228601"/>
            <a:chExt cx="5845901" cy="5476240"/>
          </a:xfrm>
        </p:grpSpPr>
        <p:pic>
          <p:nvPicPr>
            <p:cNvPr id="6" name="Picture 2" descr="20+ Most Successful &amp; Profitable Fundraising Ideas">
              <a:extLst>
                <a:ext uri="{FF2B5EF4-FFF2-40B4-BE49-F238E27FC236}">
                  <a16:creationId xmlns:a16="http://schemas.microsoft.com/office/drawing/2014/main" id="{889D04C2-C1AE-057D-6E69-45BF54441B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0" r="15506"/>
            <a:stretch>
              <a:fillRect/>
            </a:stretch>
          </p:blipFill>
          <p:spPr bwMode="auto">
            <a:xfrm>
              <a:off x="6185608" y="228601"/>
              <a:ext cx="1988524" cy="1637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7F6090-7E71-8F2F-815F-FB6EB6C60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93788" y="4581080"/>
              <a:ext cx="2572164" cy="1123761"/>
            </a:xfrm>
            <a:prstGeom prst="rect">
              <a:avLst/>
            </a:prstGeom>
          </p:spPr>
        </p:pic>
        <p:pic>
          <p:nvPicPr>
            <p:cNvPr id="8" name="Picture 4" descr="Family Playing Outside: Over 6,513 Royalty-Free Licensable Stock  Illustrations &amp; Drawings | Shutterstock">
              <a:extLst>
                <a:ext uri="{FF2B5EF4-FFF2-40B4-BE49-F238E27FC236}">
                  <a16:creationId xmlns:a16="http://schemas.microsoft.com/office/drawing/2014/main" id="{9BE63904-C811-364F-E5AC-076F38BACE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4400" b="8146"/>
            <a:stretch>
              <a:fillRect/>
            </a:stretch>
          </p:blipFill>
          <p:spPr bwMode="auto">
            <a:xfrm>
              <a:off x="4401135" y="3327750"/>
              <a:ext cx="1909989" cy="134742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Young Woman Sweeping Floor with Broom, Illustrations ft. cleaning &amp;  housewife - Envato">
              <a:extLst>
                <a:ext uri="{FF2B5EF4-FFF2-40B4-BE49-F238E27FC236}">
                  <a16:creationId xmlns:a16="http://schemas.microsoft.com/office/drawing/2014/main" id="{79F2DD79-F3E3-7449-0812-E5967F527E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9" t="8741" r="14897" b="8185"/>
            <a:stretch>
              <a:fillRect/>
            </a:stretch>
          </p:blipFill>
          <p:spPr bwMode="auto">
            <a:xfrm>
              <a:off x="8321778" y="1613679"/>
              <a:ext cx="1694434" cy="13643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EB5726-EF1E-D5C6-80E7-13E67A8F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5482" r="37293" b="21990"/>
            <a:stretch>
              <a:fillRect/>
            </a:stretch>
          </p:blipFill>
          <p:spPr>
            <a:xfrm>
              <a:off x="8027758" y="3268355"/>
              <a:ext cx="1988524" cy="1406816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740A8E-10F7-2D72-8580-C9A0BECDA796}"/>
                </a:ext>
              </a:extLst>
            </p:cNvPr>
            <p:cNvGrpSpPr/>
            <p:nvPr/>
          </p:nvGrpSpPr>
          <p:grpSpPr>
            <a:xfrm>
              <a:off x="4170381" y="1613679"/>
              <a:ext cx="1842493" cy="1380985"/>
              <a:chOff x="5187621" y="1925884"/>
              <a:chExt cx="1842493" cy="138098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BB4D098-648B-8D48-6654-02E799DEAF6F}"/>
                  </a:ext>
                </a:extLst>
              </p:cNvPr>
              <p:cNvSpPr/>
              <p:nvPr/>
            </p:nvSpPr>
            <p:spPr>
              <a:xfrm>
                <a:off x="5187621" y="1925884"/>
                <a:ext cx="1842493" cy="1258853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2" descr="Online Shopping Illustration | Free SVG">
                <a:extLst>
                  <a:ext uri="{FF2B5EF4-FFF2-40B4-BE49-F238E27FC236}">
                    <a16:creationId xmlns:a16="http://schemas.microsoft.com/office/drawing/2014/main" id="{F45E509D-B0E5-FA9F-B550-AE0F99F9F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8375" y="1925885"/>
                <a:ext cx="1380984" cy="138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D76A297-5442-B4E9-2325-40D4AEA838C1}"/>
              </a:ext>
            </a:extLst>
          </p:cNvPr>
          <p:cNvSpPr txBox="1"/>
          <p:nvPr/>
        </p:nvSpPr>
        <p:spPr>
          <a:xfrm>
            <a:off x="4320750" y="888062"/>
            <a:ext cx="22299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Online Shopping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21CFB6-C52D-7730-4168-838A525E1D34}"/>
              </a:ext>
            </a:extLst>
          </p:cNvPr>
          <p:cNvSpPr txBox="1"/>
          <p:nvPr/>
        </p:nvSpPr>
        <p:spPr>
          <a:xfrm>
            <a:off x="5777006" y="-17777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In-Person Shopping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351AFC-EABB-6D78-BD9B-90730E138E5F}"/>
              </a:ext>
            </a:extLst>
          </p:cNvPr>
          <p:cNvSpPr txBox="1"/>
          <p:nvPr/>
        </p:nvSpPr>
        <p:spPr>
          <a:xfrm>
            <a:off x="5777006" y="5737280"/>
            <a:ext cx="48916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At-Home Leisure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42C642-C0F0-49B5-322D-72F8489CA0C2}"/>
              </a:ext>
            </a:extLst>
          </p:cNvPr>
          <p:cNvSpPr txBox="1"/>
          <p:nvPr/>
        </p:nvSpPr>
        <p:spPr>
          <a:xfrm>
            <a:off x="3140906" y="4760819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Outside-of-Home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Leisure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D0E177-B767-1D41-FA3C-73A24E747027}"/>
              </a:ext>
            </a:extLst>
          </p:cNvPr>
          <p:cNvSpPr txBox="1"/>
          <p:nvPr/>
        </p:nvSpPr>
        <p:spPr>
          <a:xfrm>
            <a:off x="8431036" y="4788925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Outside-of-Home</a:t>
            </a:r>
          </a:p>
          <a:p>
            <a:pPr algn="ctr"/>
            <a:r>
              <a:rPr lang="en-US" sz="2400" b="1" dirty="0"/>
              <a:t> Maintenance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9A22F4-1665-30BC-14E9-7ED8043484D2}"/>
              </a:ext>
            </a:extLst>
          </p:cNvPr>
          <p:cNvSpPr txBox="1"/>
          <p:nvPr/>
        </p:nvSpPr>
        <p:spPr>
          <a:xfrm>
            <a:off x="8493896" y="873510"/>
            <a:ext cx="48916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At-Home </a:t>
            </a:r>
          </a:p>
          <a:p>
            <a:pPr algn="ctr"/>
            <a:r>
              <a:rPr lang="en-US" sz="2400" b="1" dirty="0"/>
              <a:t>Maintenance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97B0A2-B6E3-2D6A-5238-B8E2B4AF0311}"/>
              </a:ext>
            </a:extLst>
          </p:cNvPr>
          <p:cNvSpPr txBox="1"/>
          <p:nvPr/>
        </p:nvSpPr>
        <p:spPr>
          <a:xfrm>
            <a:off x="193959" y="1964122"/>
            <a:ext cx="4595372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ptos Black" panose="020B0004020202020204" pitchFamily="34" charset="0"/>
              </a:rPr>
              <a:t>Substitution</a:t>
            </a:r>
          </a:p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“MORE online shopping may lead to LESS at-home and outside-of-home maintenance”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1566E4-E193-F648-3DBE-D550A9EC10A6}"/>
              </a:ext>
            </a:extLst>
          </p:cNvPr>
          <p:cNvSpPr/>
          <p:nvPr/>
        </p:nvSpPr>
        <p:spPr>
          <a:xfrm>
            <a:off x="148667" y="3614322"/>
            <a:ext cx="8804645" cy="2414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5" name="Equals 14">
            <a:extLst>
              <a:ext uri="{FF2B5EF4-FFF2-40B4-BE49-F238E27FC236}">
                <a16:creationId xmlns:a16="http://schemas.microsoft.com/office/drawing/2014/main" id="{029920D7-B69E-3B15-B1C3-55C93ED640ED}"/>
              </a:ext>
            </a:extLst>
          </p:cNvPr>
          <p:cNvSpPr/>
          <p:nvPr/>
        </p:nvSpPr>
        <p:spPr>
          <a:xfrm>
            <a:off x="2758864" y="4077171"/>
            <a:ext cx="888773" cy="593479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8D21B84-BF7A-EE1F-044D-D783F9ABA0DA}"/>
              </a:ext>
            </a:extLst>
          </p:cNvPr>
          <p:cNvSpPr/>
          <p:nvPr/>
        </p:nvSpPr>
        <p:spPr>
          <a:xfrm>
            <a:off x="5681486" y="4220286"/>
            <a:ext cx="754135" cy="45274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177 Delivery Meal Kit Icons Stock Vectors and Vector Art | Shutterstock">
            <a:extLst>
              <a:ext uri="{FF2B5EF4-FFF2-40B4-BE49-F238E27FC236}">
                <a16:creationId xmlns:a16="http://schemas.microsoft.com/office/drawing/2014/main" id="{1D960452-BFDF-D26B-303F-E0B77969E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0608" b="10895"/>
          <a:stretch>
            <a:fillRect/>
          </a:stretch>
        </p:blipFill>
        <p:spPr bwMode="auto">
          <a:xfrm>
            <a:off x="1085738" y="3696700"/>
            <a:ext cx="1397541" cy="11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77BF46-7500-F5C3-CE78-93705C12A370}"/>
              </a:ext>
            </a:extLst>
          </p:cNvPr>
          <p:cNvSpPr txBox="1"/>
          <p:nvPr/>
        </p:nvSpPr>
        <p:spPr>
          <a:xfrm>
            <a:off x="338919" y="4811872"/>
            <a:ext cx="2755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Same-day delivery &amp; curbside pickup shift trips from </a:t>
            </a:r>
            <a:r>
              <a:rPr lang="en-US" u="sng" dirty="0"/>
              <a:t>households to freight carriers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8A93D7-2029-EC04-2E95-F2C26DADC390}"/>
              </a:ext>
            </a:extLst>
          </p:cNvPr>
          <p:cNvSpPr txBox="1"/>
          <p:nvPr/>
        </p:nvSpPr>
        <p:spPr>
          <a:xfrm>
            <a:off x="3390331" y="4853346"/>
            <a:ext cx="25721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Reduces personal travel but increases </a:t>
            </a:r>
            <a:r>
              <a:rPr lang="en-US" u="sng" dirty="0"/>
              <a:t>freight demand</a:t>
            </a:r>
            <a:r>
              <a:rPr lang="en-US" dirty="0"/>
              <a:t>, and risks </a:t>
            </a:r>
            <a:r>
              <a:rPr lang="en-US" u="sng" dirty="0"/>
              <a:t>vacant storefronts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D2A0AD-1492-F6C5-B327-1BD6B8B0F4DE}"/>
              </a:ext>
            </a:extLst>
          </p:cNvPr>
          <p:cNvSpPr txBox="1"/>
          <p:nvPr/>
        </p:nvSpPr>
        <p:spPr>
          <a:xfrm>
            <a:off x="6368139" y="5083674"/>
            <a:ext cx="2417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Rezone for </a:t>
            </a:r>
            <a:r>
              <a:rPr lang="en-US" u="sng" dirty="0"/>
              <a:t>residential </a:t>
            </a:r>
          </a:p>
          <a:p>
            <a:pPr algn="ctr"/>
            <a:r>
              <a:rPr lang="en-US" u="sng" dirty="0"/>
              <a:t>micro-hubs </a:t>
            </a:r>
            <a:r>
              <a:rPr lang="en-US" dirty="0"/>
              <a:t>&amp; </a:t>
            </a:r>
          </a:p>
          <a:p>
            <a:pPr algn="ctr"/>
            <a:r>
              <a:rPr lang="en-US" dirty="0"/>
              <a:t>support </a:t>
            </a:r>
            <a:r>
              <a:rPr lang="en-US" u="sng" dirty="0"/>
              <a:t>pop-up retail</a:t>
            </a:r>
          </a:p>
        </p:txBody>
      </p:sp>
      <p:pic>
        <p:nvPicPr>
          <p:cNvPr id="1026" name="Picture 2" descr="Broken Store Window: Over 180 Royalty-Free Licensable Stock Illustrations &amp;  Drawings | Shutterstock">
            <a:extLst>
              <a:ext uri="{FF2B5EF4-FFF2-40B4-BE49-F238E27FC236}">
                <a16:creationId xmlns:a16="http://schemas.microsoft.com/office/drawing/2014/main" id="{37D54F22-9FE3-811B-91CF-04247E43F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b="17915"/>
          <a:stretch>
            <a:fillRect/>
          </a:stretch>
        </p:blipFill>
        <p:spPr bwMode="auto">
          <a:xfrm>
            <a:off x="3781491" y="3765068"/>
            <a:ext cx="1745683" cy="11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-Up Shop Guide 2025: Start Your Temporary Store - Shopify">
            <a:extLst>
              <a:ext uri="{FF2B5EF4-FFF2-40B4-BE49-F238E27FC236}">
                <a16:creationId xmlns:a16="http://schemas.microsoft.com/office/drawing/2014/main" id="{B01AAAE9-2AC6-7AE5-2112-1CEE25280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4" b="17347"/>
          <a:stretch>
            <a:fillRect/>
          </a:stretch>
        </p:blipFill>
        <p:spPr bwMode="auto">
          <a:xfrm>
            <a:off x="6762448" y="3711360"/>
            <a:ext cx="1609884" cy="13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D5A70-C80D-0550-D847-D1D4B8360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6088D47-0719-31DB-0709-ED98A7E37F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DF0909C6-6BE7-75C9-8437-BC2D6BED948F}"/>
              </a:ext>
            </a:extLst>
          </p:cNvPr>
          <p:cNvSpPr/>
          <p:nvPr/>
        </p:nvSpPr>
        <p:spPr>
          <a:xfrm>
            <a:off x="-6096" y="0"/>
            <a:ext cx="12198096" cy="6858000"/>
          </a:xfrm>
          <a:prstGeom prst="rect">
            <a:avLst/>
          </a:prstGeom>
          <a:solidFill>
            <a:schemeClr val="tx2">
              <a:alpha val="51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228600" hangingPunct="0">
              <a:lnSpc>
                <a:spcPct val="80000"/>
              </a:lnSpc>
              <a:defRPr baseline="-14814">
                <a:solidFill>
                  <a:srgbClr val="4267B2"/>
                </a:solidFill>
              </a:defRPr>
            </a:pPr>
            <a:endParaRPr sz="2700" kern="0" baseline="-14814" dirty="0">
              <a:solidFill>
                <a:srgbClr val="4267B2"/>
              </a:solidFill>
              <a:latin typeface="+mj-lt"/>
              <a:sym typeface="FreightSansLFPro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4BB66-4246-4760-DE96-66253C8E74AB}"/>
              </a:ext>
            </a:extLst>
          </p:cNvPr>
          <p:cNvSpPr/>
          <p:nvPr/>
        </p:nvSpPr>
        <p:spPr>
          <a:xfrm>
            <a:off x="2242508" y="2369590"/>
            <a:ext cx="1585357" cy="15853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umos">
            <a:extLst>
              <a:ext uri="{FF2B5EF4-FFF2-40B4-BE49-F238E27FC236}">
                <a16:creationId xmlns:a16="http://schemas.microsoft.com/office/drawing/2014/main" id="{550E89FA-FDAA-CCF0-4239-CFED75ABE4F1}"/>
              </a:ext>
            </a:extLst>
          </p:cNvPr>
          <p:cNvSpPr txBox="1"/>
          <p:nvPr/>
        </p:nvSpPr>
        <p:spPr>
          <a:xfrm>
            <a:off x="1569952" y="3859651"/>
            <a:ext cx="291373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825500">
              <a:lnSpc>
                <a:spcPct val="100000"/>
              </a:lnSpc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FreightSansLFPro Semibold"/>
              </a:defRPr>
            </a:lvl1pPr>
          </a:lstStyle>
          <a:p>
            <a:pPr algn="ctr" defTabSz="412750" hangingPunct="0">
              <a:defRPr/>
            </a:pPr>
            <a:r>
              <a:rPr lang="en-US" sz="4000" kern="0" dirty="0">
                <a:latin typeface="Montserrat" pitchFamily="2" charset="77"/>
              </a:rPr>
              <a:t>Conclusion </a:t>
            </a:r>
            <a:endParaRPr sz="4000" kern="0" dirty="0">
              <a:latin typeface="Montserrat" pitchFamily="2" charset="77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49FCB0F2-AD44-85EA-7396-9D12FD7B7B8B}"/>
              </a:ext>
            </a:extLst>
          </p:cNvPr>
          <p:cNvSpPr/>
          <p:nvPr/>
        </p:nvSpPr>
        <p:spPr>
          <a:xfrm flipV="1">
            <a:off x="4679304" y="1332941"/>
            <a:ext cx="1" cy="419211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pPr>
            <a:endParaRPr sz="1600" kern="0" dirty="0">
              <a:solidFill>
                <a:srgbClr val="000000"/>
              </a:solidFill>
              <a:latin typeface="+mj-lt"/>
              <a:sym typeface="FreightSansLFPro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A0EA6-EBD7-D26D-78FC-A57D55D8B436}"/>
              </a:ext>
            </a:extLst>
          </p:cNvPr>
          <p:cNvSpPr txBox="1"/>
          <p:nvPr/>
        </p:nvSpPr>
        <p:spPr>
          <a:xfrm>
            <a:off x="5070550" y="1332941"/>
            <a:ext cx="6892850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Online shopping’s dual function:</a:t>
            </a:r>
          </a:p>
          <a:p>
            <a:endParaRPr lang="en-US" sz="3200" dirty="0">
              <a:solidFill>
                <a:schemeClr val="bg2"/>
              </a:solidFill>
              <a:latin typeface="Montserrat" panose="00000500000000000000" pitchFamily="2" charset="0"/>
              <a:ea typeface="Aptos" panose="020B0004020202020204" pitchFamily="34" charset="0"/>
            </a:endParaRPr>
          </a:p>
          <a:p>
            <a:r>
              <a:rPr lang="en-US" sz="3200" dirty="0">
                <a:solidFill>
                  <a:schemeClr val="bg2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strengthens </a:t>
            </a:r>
            <a:r>
              <a:rPr lang="en-US" sz="3200" b="1" dirty="0">
                <a:solidFill>
                  <a:schemeClr val="accent6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digital–physical </a:t>
            </a:r>
            <a:r>
              <a:rPr lang="en-US" sz="3200" dirty="0">
                <a:solidFill>
                  <a:schemeClr val="bg2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retail loops </a:t>
            </a:r>
          </a:p>
          <a:p>
            <a:endParaRPr lang="en-US" sz="3200" dirty="0">
              <a:solidFill>
                <a:schemeClr val="bg2"/>
              </a:solidFill>
              <a:latin typeface="Montserrat" panose="00000500000000000000" pitchFamily="2" charset="0"/>
              <a:ea typeface="Aptos" panose="020B0004020202020204" pitchFamily="34" charset="0"/>
            </a:endParaRPr>
          </a:p>
          <a:p>
            <a:r>
              <a:rPr lang="en-US" sz="3200" dirty="0">
                <a:solidFill>
                  <a:schemeClr val="bg2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while reshaping how individuals </a:t>
            </a:r>
            <a:r>
              <a:rPr lang="en-US" sz="3200" b="1" dirty="0">
                <a:solidFill>
                  <a:schemeClr val="accent6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allocate their time </a:t>
            </a:r>
            <a:r>
              <a:rPr lang="en-US" sz="3200" dirty="0">
                <a:solidFill>
                  <a:schemeClr val="bg2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to leisure, </a:t>
            </a:r>
          </a:p>
          <a:p>
            <a:r>
              <a:rPr lang="en-US" sz="3200" dirty="0">
                <a:solidFill>
                  <a:schemeClr val="bg2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and household chores</a:t>
            </a:r>
            <a:endParaRPr lang="en-US" sz="3200" dirty="0">
              <a:solidFill>
                <a:schemeClr val="bg2"/>
              </a:solidFill>
              <a:latin typeface="Montserrat" panose="00000500000000000000" pitchFamily="2" charset="0"/>
            </a:endParaRPr>
          </a:p>
        </p:txBody>
      </p:sp>
      <p:pic>
        <p:nvPicPr>
          <p:cNvPr id="13" name="Picture 12" descr="Internet Banking outline">
            <a:extLst>
              <a:ext uri="{FF2B5EF4-FFF2-40B4-BE49-F238E27FC236}">
                <a16:creationId xmlns:a16="http://schemas.microsoft.com/office/drawing/2014/main" id="{A66E60AA-DA7C-789F-27BF-054CAEC05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41659" y="2468741"/>
            <a:ext cx="1387057" cy="138705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DDF58EB-E8BB-B7BC-8E64-383C88EAAB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9C41-5BEC-2E69-857C-7A3E3A41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 pitchFamily="2" charset="77"/>
              </a:rPr>
              <a:t>Collaborator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8A4D3C-9265-B292-DF85-A45D463F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F2487-251B-327E-F369-81FDE539BF7D}"/>
              </a:ext>
            </a:extLst>
          </p:cNvPr>
          <p:cNvSpPr txBox="1"/>
          <p:nvPr/>
        </p:nvSpPr>
        <p:spPr>
          <a:xfrm>
            <a:off x="3625327" y="4510337"/>
            <a:ext cx="5286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Dr. Usman Ahmed</a:t>
            </a:r>
          </a:p>
          <a:p>
            <a:pPr algn="ctr"/>
            <a:r>
              <a:rPr lang="en-US" sz="2800" dirty="0"/>
              <a:t>Assistant Research Professor </a:t>
            </a:r>
          </a:p>
          <a:p>
            <a:pPr algn="ctr"/>
            <a:r>
              <a:rPr lang="en-US" sz="2800" dirty="0"/>
              <a:t> at UTK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7FF76-96AE-8484-AEDD-E2693C6023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0916"/>
          <a:stretch>
            <a:fillRect/>
          </a:stretch>
        </p:blipFill>
        <p:spPr>
          <a:xfrm>
            <a:off x="4558021" y="1431772"/>
            <a:ext cx="3420970" cy="29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A0B2D2-1A53-B65D-3CE8-1DBE1B666A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758" y="4881457"/>
            <a:ext cx="3193278" cy="351312"/>
          </a:xfrm>
        </p:spPr>
        <p:txBody>
          <a:bodyPr/>
          <a:lstStyle/>
          <a:p>
            <a:pPr algn="ctr"/>
            <a:r>
              <a:rPr lang="en-US" sz="2400" b="1" dirty="0"/>
              <a:t>Updates to activity‑based </a:t>
            </a:r>
            <a:r>
              <a:rPr lang="en-US" sz="2400" b="1" dirty="0">
                <a:solidFill>
                  <a:schemeClr val="accent6"/>
                </a:solidFill>
              </a:rPr>
              <a:t>travel demand models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2BE90-19CA-B952-B2ED-8A597DA000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8654" y="4881457"/>
            <a:ext cx="2434693" cy="351312"/>
          </a:xfrm>
        </p:spPr>
        <p:txBody>
          <a:bodyPr/>
          <a:lstStyle/>
          <a:p>
            <a:pPr algn="ctr"/>
            <a:r>
              <a:rPr lang="en-US" sz="2400" b="1" dirty="0"/>
              <a:t>Reimagine </a:t>
            </a:r>
            <a:r>
              <a:rPr lang="en-US" sz="2400" b="1" dirty="0">
                <a:solidFill>
                  <a:schemeClr val="accent6"/>
                </a:solidFill>
              </a:rPr>
              <a:t>last-mile</a:t>
            </a:r>
            <a:r>
              <a:rPr lang="en-US" sz="2400" b="1" dirty="0"/>
              <a:t> logistics </a:t>
            </a:r>
          </a:p>
          <a:p>
            <a:endParaRPr lang="en-US" sz="24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8946A6-4F45-B2E8-80C4-9C9222CD29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4616" y="4881456"/>
            <a:ext cx="2607705" cy="509341"/>
          </a:xfrm>
        </p:spPr>
        <p:txBody>
          <a:bodyPr/>
          <a:lstStyle/>
          <a:p>
            <a:pPr algn="ctr"/>
            <a:r>
              <a:rPr lang="en-US" sz="2400" b="1"/>
              <a:t>Modernize </a:t>
            </a:r>
            <a:r>
              <a:rPr lang="en-US" sz="2400" b="1" dirty="0">
                <a:solidFill>
                  <a:schemeClr val="accent6"/>
                </a:solidFill>
              </a:rPr>
              <a:t>zoning</a:t>
            </a:r>
            <a:r>
              <a:rPr lang="en-US" sz="2400" b="1" dirty="0"/>
              <a:t> to sustain street-level vibrancy.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7D8DF3-B9EB-4484-4C47-3E810E049663}"/>
              </a:ext>
            </a:extLst>
          </p:cNvPr>
          <p:cNvSpPr/>
          <p:nvPr/>
        </p:nvSpPr>
        <p:spPr>
          <a:xfrm>
            <a:off x="1071172" y="2102700"/>
            <a:ext cx="2490453" cy="24904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D78A3A-BCB5-A969-7728-9A09C2098A33}"/>
              </a:ext>
            </a:extLst>
          </p:cNvPr>
          <p:cNvSpPr/>
          <p:nvPr/>
        </p:nvSpPr>
        <p:spPr>
          <a:xfrm>
            <a:off x="4822894" y="2102699"/>
            <a:ext cx="2490453" cy="24904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50CB0-D6D4-B336-714A-56FBB0211873}"/>
              </a:ext>
            </a:extLst>
          </p:cNvPr>
          <p:cNvSpPr/>
          <p:nvPr/>
        </p:nvSpPr>
        <p:spPr>
          <a:xfrm>
            <a:off x="8574616" y="2102698"/>
            <a:ext cx="2490453" cy="24904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ar with solid fill">
            <a:extLst>
              <a:ext uri="{FF2B5EF4-FFF2-40B4-BE49-F238E27FC236}">
                <a16:creationId xmlns:a16="http://schemas.microsoft.com/office/drawing/2014/main" id="{3416201D-14B2-1A1A-919E-B1446C058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75004" y="2206529"/>
            <a:ext cx="2282787" cy="2282787"/>
          </a:xfrm>
          <a:prstGeom prst="rect">
            <a:avLst/>
          </a:prstGeom>
        </p:spPr>
      </p:pic>
      <p:pic>
        <p:nvPicPr>
          <p:cNvPr id="12" name="Picture 11" descr="Cycling with solid fill">
            <a:extLst>
              <a:ext uri="{FF2B5EF4-FFF2-40B4-BE49-F238E27FC236}">
                <a16:creationId xmlns:a16="http://schemas.microsoft.com/office/drawing/2014/main" id="{2E116D6B-204B-0BAD-F299-495A11C61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71176" y="2650979"/>
            <a:ext cx="1393888" cy="1393888"/>
          </a:xfrm>
          <a:prstGeom prst="rect">
            <a:avLst/>
          </a:prstGeom>
        </p:spPr>
      </p:pic>
      <p:pic>
        <p:nvPicPr>
          <p:cNvPr id="13" name="Picture 12" descr="Warehouse with solid fill">
            <a:extLst>
              <a:ext uri="{FF2B5EF4-FFF2-40B4-BE49-F238E27FC236}">
                <a16:creationId xmlns:a16="http://schemas.microsoft.com/office/drawing/2014/main" id="{FFFBF92B-2FA9-A970-2C53-5C9739500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07210" y="2535290"/>
            <a:ext cx="1625264" cy="162526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4EE0940-5B32-05D4-FDD7-6AE336A7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F42122-F0AF-44B2-B234-112C911E3F81}"/>
              </a:ext>
            </a:extLst>
          </p:cNvPr>
          <p:cNvSpPr txBox="1">
            <a:spLocks/>
          </p:cNvSpPr>
          <p:nvPr/>
        </p:nvSpPr>
        <p:spPr>
          <a:xfrm>
            <a:off x="228600" y="116930"/>
            <a:ext cx="11277600" cy="11237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endParaRPr lang="en-US" sz="4000" b="0" dirty="0">
              <a:latin typeface="Montserrat" panose="00000500000000000000" pitchFamily="2" charset="0"/>
            </a:endParaRPr>
          </a:p>
          <a:p>
            <a:pPr algn="ctr"/>
            <a:r>
              <a:rPr lang="en-US" sz="4000" dirty="0">
                <a:latin typeface="Montserrat" panose="00000500000000000000" pitchFamily="2" charset="0"/>
                <a:ea typeface="Aptos" panose="020B0004020202020204" pitchFamily="34" charset="0"/>
              </a:rPr>
              <a:t>Online shopping’s dual function</a:t>
            </a:r>
            <a:endParaRPr lang="en-US" sz="4000" b="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F290572-7152-7860-4A57-C6C4BE4AEF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" y="0"/>
            <a:ext cx="12198096" cy="6858000"/>
          </a:xfr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B82EAC4E-DC2E-4D62-B374-3C6C854E8EEA}"/>
              </a:ext>
            </a:extLst>
          </p:cNvPr>
          <p:cNvSpPr/>
          <p:nvPr/>
        </p:nvSpPr>
        <p:spPr>
          <a:xfrm>
            <a:off x="-6096" y="0"/>
            <a:ext cx="12198096" cy="6858000"/>
          </a:xfrm>
          <a:prstGeom prst="rect">
            <a:avLst/>
          </a:prstGeom>
          <a:solidFill>
            <a:schemeClr val="tx2">
              <a:alpha val="51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228600" hangingPunct="0">
              <a:lnSpc>
                <a:spcPct val="80000"/>
              </a:lnSpc>
              <a:defRPr baseline="-14814">
                <a:solidFill>
                  <a:srgbClr val="4267B2"/>
                </a:solidFill>
              </a:defRPr>
            </a:pPr>
            <a:endParaRPr sz="2700" kern="0" baseline="-14814" dirty="0">
              <a:solidFill>
                <a:srgbClr val="4267B2"/>
              </a:solidFill>
              <a:latin typeface="+mj-lt"/>
              <a:sym typeface="FreightSansLF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435D61-3B6E-451B-8A31-3E9DDDCC0EF1}"/>
              </a:ext>
            </a:extLst>
          </p:cNvPr>
          <p:cNvSpPr txBox="1"/>
          <p:nvPr/>
        </p:nvSpPr>
        <p:spPr bwMode="gray">
          <a:xfrm>
            <a:off x="2043499" y="2082949"/>
            <a:ext cx="8509172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b="1" spc="300" dirty="0">
                <a:solidFill>
                  <a:schemeClr val="bg2"/>
                </a:solidFill>
                <a:latin typeface="Montserrat" pitchFamily="2" charset="77"/>
              </a:rPr>
              <a:t>THANK YOU</a:t>
            </a:r>
          </a:p>
          <a:p>
            <a:pPr algn="ctr"/>
            <a:r>
              <a:rPr lang="en-US" sz="4000" b="1" spc="300" dirty="0">
                <a:solidFill>
                  <a:schemeClr val="bg2"/>
                </a:solidFill>
                <a:latin typeface="Montserrat" pitchFamily="2" charset="77"/>
              </a:rPr>
              <a:t>Questions?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C9CB97-799D-291F-FC1F-169AA9B609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4984" y="6091460"/>
            <a:ext cx="2858416" cy="822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02230F-5F0E-41A2-4A1B-6AAE66A3EB6C}"/>
              </a:ext>
            </a:extLst>
          </p:cNvPr>
          <p:cNvSpPr txBox="1"/>
          <p:nvPr/>
        </p:nvSpPr>
        <p:spPr>
          <a:xfrm>
            <a:off x="407324" y="4847501"/>
            <a:ext cx="6109854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bg2"/>
                </a:solidFill>
              </a:rPr>
              <a:t>Dr. Katie Asmussen </a:t>
            </a:r>
            <a:r>
              <a:rPr lang="en-US" sz="1500" dirty="0">
                <a:solidFill>
                  <a:schemeClr val="bg2"/>
                </a:solidFill>
              </a:rPr>
              <a:t>kasmussen@utk.edu</a:t>
            </a:r>
          </a:p>
          <a:p>
            <a:pPr algn="l"/>
            <a:r>
              <a:rPr lang="en-US" sz="2000" dirty="0">
                <a:solidFill>
                  <a:schemeClr val="bg2"/>
                </a:solidFill>
              </a:rPr>
              <a:t>Dr. Usman Ahmed </a:t>
            </a:r>
            <a:r>
              <a:rPr lang="en-US" sz="1500" dirty="0">
                <a:solidFill>
                  <a:schemeClr val="bg2"/>
                </a:solidFill>
              </a:rPr>
              <a:t>uahmed@utk.edu</a:t>
            </a:r>
          </a:p>
          <a:p>
            <a:pPr algn="l"/>
            <a:endParaRPr lang="en-US" sz="1500" dirty="0">
              <a:solidFill>
                <a:schemeClr val="bg2"/>
              </a:solidFill>
            </a:endParaRPr>
          </a:p>
          <a:p>
            <a:pPr algn="l"/>
            <a:r>
              <a:rPr lang="en-US" sz="1500" dirty="0">
                <a:solidFill>
                  <a:schemeClr val="bg2"/>
                </a:solidFill>
              </a:rPr>
              <a:t>University of Tennessee, Knoxville (UTK)</a:t>
            </a:r>
          </a:p>
          <a:p>
            <a:pPr algn="l"/>
            <a:r>
              <a:rPr lang="en-US" sz="1500" dirty="0">
                <a:solidFill>
                  <a:schemeClr val="bg2"/>
                </a:solidFill>
              </a:rPr>
              <a:t>Center of Transportation Research (CTR)</a:t>
            </a:r>
          </a:p>
          <a:p>
            <a:pPr algn="l"/>
            <a:r>
              <a:rPr lang="en-US" sz="1500" dirty="0">
                <a:solidFill>
                  <a:schemeClr val="bg2"/>
                </a:solidFill>
              </a:rPr>
              <a:t>The University of Tennessee Oak Ridge Innovation Institute (UT-ORII)</a:t>
            </a:r>
          </a:p>
        </p:txBody>
      </p:sp>
    </p:spTree>
    <p:extLst>
      <p:ext uri="{BB962C8B-B14F-4D97-AF65-F5344CB8AC3E}">
        <p14:creationId xmlns:p14="http://schemas.microsoft.com/office/powerpoint/2010/main" val="39796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A37AF-76A9-17D7-A0B0-F56A334D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007479-DD8A-ADD2-4036-FB834E804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42638"/>
              </p:ext>
            </p:extLst>
          </p:nvPr>
        </p:nvGraphicFramePr>
        <p:xfrm>
          <a:off x="228600" y="34959"/>
          <a:ext cx="11734799" cy="6084320"/>
        </p:xfrm>
        <a:graphic>
          <a:graphicData uri="http://schemas.openxmlformats.org/drawingml/2006/table">
            <a:tbl>
              <a:tblPr firstRow="1" firstCol="1" bandRow="1"/>
              <a:tblGrid>
                <a:gridCol w="1641922">
                  <a:extLst>
                    <a:ext uri="{9D8B030D-6E8A-4147-A177-3AD203B41FA5}">
                      <a16:colId xmlns:a16="http://schemas.microsoft.com/office/drawing/2014/main" val="363345015"/>
                    </a:ext>
                  </a:extLst>
                </a:gridCol>
                <a:gridCol w="789878">
                  <a:extLst>
                    <a:ext uri="{9D8B030D-6E8A-4147-A177-3AD203B41FA5}">
                      <a16:colId xmlns:a16="http://schemas.microsoft.com/office/drawing/2014/main" val="4159983453"/>
                    </a:ext>
                  </a:extLst>
                </a:gridCol>
                <a:gridCol w="789878">
                  <a:extLst>
                    <a:ext uri="{9D8B030D-6E8A-4147-A177-3AD203B41FA5}">
                      <a16:colId xmlns:a16="http://schemas.microsoft.com/office/drawing/2014/main" val="1972839623"/>
                    </a:ext>
                  </a:extLst>
                </a:gridCol>
                <a:gridCol w="789878">
                  <a:extLst>
                    <a:ext uri="{9D8B030D-6E8A-4147-A177-3AD203B41FA5}">
                      <a16:colId xmlns:a16="http://schemas.microsoft.com/office/drawing/2014/main" val="415697729"/>
                    </a:ext>
                  </a:extLst>
                </a:gridCol>
                <a:gridCol w="789878">
                  <a:extLst>
                    <a:ext uri="{9D8B030D-6E8A-4147-A177-3AD203B41FA5}">
                      <a16:colId xmlns:a16="http://schemas.microsoft.com/office/drawing/2014/main" val="1331882180"/>
                    </a:ext>
                  </a:extLst>
                </a:gridCol>
                <a:gridCol w="789878">
                  <a:extLst>
                    <a:ext uri="{9D8B030D-6E8A-4147-A177-3AD203B41FA5}">
                      <a16:colId xmlns:a16="http://schemas.microsoft.com/office/drawing/2014/main" val="234424570"/>
                    </a:ext>
                  </a:extLst>
                </a:gridCol>
                <a:gridCol w="877641">
                  <a:extLst>
                    <a:ext uri="{9D8B030D-6E8A-4147-A177-3AD203B41FA5}">
                      <a16:colId xmlns:a16="http://schemas.microsoft.com/office/drawing/2014/main" val="2234591616"/>
                    </a:ext>
                  </a:extLst>
                </a:gridCol>
                <a:gridCol w="877641">
                  <a:extLst>
                    <a:ext uri="{9D8B030D-6E8A-4147-A177-3AD203B41FA5}">
                      <a16:colId xmlns:a16="http://schemas.microsoft.com/office/drawing/2014/main" val="2270860584"/>
                    </a:ext>
                  </a:extLst>
                </a:gridCol>
                <a:gridCol w="877641">
                  <a:extLst>
                    <a:ext uri="{9D8B030D-6E8A-4147-A177-3AD203B41FA5}">
                      <a16:colId xmlns:a16="http://schemas.microsoft.com/office/drawing/2014/main" val="822507523"/>
                    </a:ext>
                  </a:extLst>
                </a:gridCol>
                <a:gridCol w="877641">
                  <a:extLst>
                    <a:ext uri="{9D8B030D-6E8A-4147-A177-3AD203B41FA5}">
                      <a16:colId xmlns:a16="http://schemas.microsoft.com/office/drawing/2014/main" val="203770066"/>
                    </a:ext>
                  </a:extLst>
                </a:gridCol>
                <a:gridCol w="877641">
                  <a:extLst>
                    <a:ext uri="{9D8B030D-6E8A-4147-A177-3AD203B41FA5}">
                      <a16:colId xmlns:a16="http://schemas.microsoft.com/office/drawing/2014/main" val="3112504764"/>
                    </a:ext>
                  </a:extLst>
                </a:gridCol>
                <a:gridCol w="877641">
                  <a:extLst>
                    <a:ext uri="{9D8B030D-6E8A-4147-A177-3AD203B41FA5}">
                      <a16:colId xmlns:a16="http://schemas.microsoft.com/office/drawing/2014/main" val="3990301724"/>
                    </a:ext>
                  </a:extLst>
                </a:gridCol>
                <a:gridCol w="877641">
                  <a:extLst>
                    <a:ext uri="{9D8B030D-6E8A-4147-A177-3AD203B41FA5}">
                      <a16:colId xmlns:a16="http://schemas.microsoft.com/office/drawing/2014/main" val="16334971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Outcome Variables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Shopping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In-store Shopping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At-Home Leisure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Outside-of-Home Leisure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At-Home Maintenance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Outside-of-Home Maintenance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3076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t-stat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t-stat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t-stat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t-stat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t-stat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t-stat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608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Shopping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0.007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2.66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4.08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-0.004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-1.31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-0.005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-1.39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-0.007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-2.57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961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In-store Shopping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0.007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6.73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-0.001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-1.01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0.015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18.65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956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At-Home Leisure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-0.004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-3.86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2.38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-0.004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-5.13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800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Outside-of-Home Leisure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-0.013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-9.51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0.018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21.64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589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At-Home Maintenance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-0.001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-1.03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059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Outside-of-Home Maintenance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957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2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968B1-A06A-BA3B-994C-9E442AD6C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3AFBF3-0CD3-5347-923E-65291FDF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tretch>
            <a:fillRect/>
          </a:stretch>
        </p:blipFill>
        <p:spPr>
          <a:xfrm>
            <a:off x="3663042" y="1105203"/>
            <a:ext cx="4876800" cy="48768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A08A54C-D7DC-144C-17CE-D519DEC95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291884"/>
              </p:ext>
            </p:extLst>
          </p:nvPr>
        </p:nvGraphicFramePr>
        <p:xfrm>
          <a:off x="421823" y="1035034"/>
          <a:ext cx="5674177" cy="4669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E88EF48-298E-3625-79C5-A0686337F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0" dirty="0">
                <a:latin typeface="Montserrat" pitchFamily="2" charset="77"/>
              </a:rPr>
              <a:t># of online shoppers has surged in the past decade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6DC6B-8F5E-42CA-0CF3-4A1B69E9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89FE3-3E52-4B84-AFAA-D381C560530D}"/>
              </a:ext>
            </a:extLst>
          </p:cNvPr>
          <p:cNvSpPr txBox="1"/>
          <p:nvPr/>
        </p:nvSpPr>
        <p:spPr>
          <a:xfrm>
            <a:off x="2051956" y="3543603"/>
            <a:ext cx="360317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76% 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At most once a month 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or not at all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B9F106-AA13-3022-EBAE-5F8009FB3BD7}"/>
              </a:ext>
            </a:extLst>
          </p:cNvPr>
          <p:cNvGrpSpPr/>
          <p:nvPr/>
        </p:nvGrpSpPr>
        <p:grpSpPr>
          <a:xfrm>
            <a:off x="5962650" y="964657"/>
            <a:ext cx="5981700" cy="4669970"/>
            <a:chOff x="5546271" y="1352362"/>
            <a:chExt cx="5981700" cy="4669970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F6C61111-6A51-DCD6-5954-A30B456AB3E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48052117"/>
                </p:ext>
              </p:extLst>
            </p:nvPr>
          </p:nvGraphicFramePr>
          <p:xfrm>
            <a:off x="5660571" y="1352362"/>
            <a:ext cx="5867400" cy="46699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B05CC4-A187-408E-25FE-4A32B829F3AD}"/>
                </a:ext>
              </a:extLst>
            </p:cNvPr>
            <p:cNvSpPr txBox="1"/>
            <p:nvPr/>
          </p:nvSpPr>
          <p:spPr>
            <a:xfrm>
              <a:off x="7924799" y="2702461"/>
              <a:ext cx="3603172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2"/>
                  </a:solidFill>
                </a:rPr>
                <a:t>32% 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At most once a month 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or not at all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FD3124-E864-2027-52A6-FC72C05B5A76}"/>
                </a:ext>
              </a:extLst>
            </p:cNvPr>
            <p:cNvSpPr txBox="1"/>
            <p:nvPr/>
          </p:nvSpPr>
          <p:spPr>
            <a:xfrm>
              <a:off x="6841671" y="4430517"/>
              <a:ext cx="3603172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2"/>
                  </a:solidFill>
                </a:rPr>
                <a:t>25% </a:t>
              </a:r>
            </a:p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Once a week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1C9260-D572-DDB6-817E-6F4593D14F56}"/>
                </a:ext>
              </a:extLst>
            </p:cNvPr>
            <p:cNvSpPr txBox="1"/>
            <p:nvPr/>
          </p:nvSpPr>
          <p:spPr>
            <a:xfrm>
              <a:off x="5546271" y="3194903"/>
              <a:ext cx="3603172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2"/>
                  </a:solidFill>
                </a:rPr>
                <a:t>23% </a:t>
              </a:r>
            </a:p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Several times a week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165BC4-008E-DAAC-DA43-113F7EDA2BA2}"/>
                </a:ext>
              </a:extLst>
            </p:cNvPr>
            <p:cNvSpPr txBox="1"/>
            <p:nvPr/>
          </p:nvSpPr>
          <p:spPr>
            <a:xfrm>
              <a:off x="6226628" y="1713380"/>
              <a:ext cx="3603172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2"/>
                  </a:solidFill>
                </a:rPr>
                <a:t>10% </a:t>
              </a:r>
            </a:p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Every day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45C6A4-5B82-39F3-B684-7D997E91DE02}"/>
              </a:ext>
            </a:extLst>
          </p:cNvPr>
          <p:cNvSpPr txBox="1"/>
          <p:nvPr/>
        </p:nvSpPr>
        <p:spPr>
          <a:xfrm>
            <a:off x="865413" y="637736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Nanji, 2015; Caesar, 2024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18E584-14DE-FF21-BF23-DBA8D386D5A5}"/>
              </a:ext>
            </a:extLst>
          </p:cNvPr>
          <p:cNvSpPr txBox="1"/>
          <p:nvPr/>
        </p:nvSpPr>
        <p:spPr>
          <a:xfrm>
            <a:off x="1495424" y="5536373"/>
            <a:ext cx="36031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In 2014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F76393-C79A-6FEF-D23B-EC136667261B}"/>
              </a:ext>
            </a:extLst>
          </p:cNvPr>
          <p:cNvSpPr txBox="1"/>
          <p:nvPr/>
        </p:nvSpPr>
        <p:spPr>
          <a:xfrm>
            <a:off x="7266214" y="5498174"/>
            <a:ext cx="36031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In 2024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9266EB-A52C-6701-08B9-90A33D7675F3}"/>
              </a:ext>
            </a:extLst>
          </p:cNvPr>
          <p:cNvSpPr txBox="1"/>
          <p:nvPr/>
        </p:nvSpPr>
        <p:spPr>
          <a:xfrm>
            <a:off x="544285" y="2003708"/>
            <a:ext cx="360317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24% 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</a:rPr>
              <a:t>More than once 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</a:rPr>
              <a:t>a month</a:t>
            </a:r>
          </a:p>
        </p:txBody>
      </p:sp>
    </p:spTree>
    <p:extLst>
      <p:ext uri="{BB962C8B-B14F-4D97-AF65-F5344CB8AC3E}">
        <p14:creationId xmlns:p14="http://schemas.microsoft.com/office/powerpoint/2010/main" val="7769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80217C-356E-0550-B0F3-6BBE1A57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 descr="2,300+ Couch Shopping Stock Illustrations, Royalty-Free Vector Graphics &amp; Clip  Art - iStock | Woman couch shopping, Couple on couch shopping">
            <a:extLst>
              <a:ext uri="{FF2B5EF4-FFF2-40B4-BE49-F238E27FC236}">
                <a16:creationId xmlns:a16="http://schemas.microsoft.com/office/drawing/2014/main" id="{FD503439-33A6-E8AE-B67B-678F98B35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9"/>
          <a:stretch>
            <a:fillRect/>
          </a:stretch>
        </p:blipFill>
        <p:spPr bwMode="auto">
          <a:xfrm>
            <a:off x="3014583" y="1993359"/>
            <a:ext cx="6202136" cy="379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bbon: Curved and Tilted Up 3">
            <a:extLst>
              <a:ext uri="{FF2B5EF4-FFF2-40B4-BE49-F238E27FC236}">
                <a16:creationId xmlns:a16="http://schemas.microsoft.com/office/drawing/2014/main" id="{CFE34ECA-B9CB-7342-B853-6DF5D7886F70}"/>
              </a:ext>
            </a:extLst>
          </p:cNvPr>
          <p:cNvSpPr/>
          <p:nvPr/>
        </p:nvSpPr>
        <p:spPr>
          <a:xfrm rot="21047287">
            <a:off x="228600" y="1491345"/>
            <a:ext cx="5388429" cy="1730828"/>
          </a:xfrm>
          <a:prstGeom prst="ellipseRibbon2">
            <a:avLst>
              <a:gd name="adj1" fmla="val 28211"/>
              <a:gd name="adj2" fmla="val 100000"/>
              <a:gd name="adj3" fmla="val 12500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~30 minutes per day shopping online</a:t>
            </a:r>
          </a:p>
        </p:txBody>
      </p:sp>
      <p:sp>
        <p:nvSpPr>
          <p:cNvPr id="5" name="Ribbon: Curved and Tilted Up 4">
            <a:extLst>
              <a:ext uri="{FF2B5EF4-FFF2-40B4-BE49-F238E27FC236}">
                <a16:creationId xmlns:a16="http://schemas.microsoft.com/office/drawing/2014/main" id="{061F8515-D028-7116-A71E-14ED2AC5068A}"/>
              </a:ext>
            </a:extLst>
          </p:cNvPr>
          <p:cNvSpPr/>
          <p:nvPr/>
        </p:nvSpPr>
        <p:spPr>
          <a:xfrm rot="763597">
            <a:off x="6554305" y="1643473"/>
            <a:ext cx="5388429" cy="1730828"/>
          </a:xfrm>
          <a:prstGeom prst="ellipseRibbon2">
            <a:avLst>
              <a:gd name="adj1" fmla="val 28211"/>
              <a:gd name="adj2" fmla="val 100000"/>
              <a:gd name="adj3" fmla="val 12500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~54 hours per year browsing online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C5639-DCA0-6282-11A7-B4162E74F23A}"/>
              </a:ext>
            </a:extLst>
          </p:cNvPr>
          <p:cNvSpPr txBox="1"/>
          <p:nvPr/>
        </p:nvSpPr>
        <p:spPr>
          <a:xfrm>
            <a:off x="2764971" y="333122"/>
            <a:ext cx="74951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latin typeface="Montserrat" panose="00000500000000000000" pitchFamily="2" charset="0"/>
              </a:rPr>
              <a:t>On average, Americans spend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9E996-E6FF-1570-26E2-6DB417042C93}"/>
              </a:ext>
            </a:extLst>
          </p:cNvPr>
          <p:cNvSpPr txBox="1"/>
          <p:nvPr/>
        </p:nvSpPr>
        <p:spPr>
          <a:xfrm>
            <a:off x="865413" y="637736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Caesar, 2024; Melore, 2024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27AA0-389C-8036-AF63-68FF0D22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46DD0-1775-6A6F-F22F-0A7CF87D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6747"/>
            <a:ext cx="11277600" cy="112376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ontserrat" panose="00000500000000000000" pitchFamily="2" charset="0"/>
              </a:rPr>
              <a:t>On-the-go</a:t>
            </a:r>
            <a:r>
              <a:rPr lang="en-US" sz="4000" b="0" dirty="0">
                <a:latin typeface="Montserrat" panose="00000500000000000000" pitchFamily="2" charset="0"/>
              </a:rPr>
              <a:t> and </a:t>
            </a:r>
            <a:r>
              <a:rPr lang="en-US" sz="4000" dirty="0">
                <a:latin typeface="Montserrat" panose="00000500000000000000" pitchFamily="2" charset="0"/>
              </a:rPr>
              <a:t>flexible ordering </a:t>
            </a:r>
            <a:r>
              <a:rPr lang="en-US" sz="4000" b="0" dirty="0">
                <a:latin typeface="Montserrat" panose="00000500000000000000" pitchFamily="2" charset="0"/>
              </a:rPr>
              <a:t>frees time for </a:t>
            </a:r>
            <a:r>
              <a:rPr lang="en-US" sz="4000" b="0" u="sng" dirty="0">
                <a:latin typeface="Montserrat" panose="00000500000000000000" pitchFamily="2" charset="0"/>
              </a:rPr>
              <a:t>other activities</a:t>
            </a:r>
            <a:r>
              <a:rPr lang="en-US" sz="4000" b="0" dirty="0">
                <a:latin typeface="Montserrat" panose="00000500000000000000" pitchFamily="2" charset="0"/>
              </a:rPr>
              <a:t>, reshaping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F35F5-F3ED-B24F-95E4-DB70CC581283}"/>
              </a:ext>
            </a:extLst>
          </p:cNvPr>
          <p:cNvGrpSpPr/>
          <p:nvPr/>
        </p:nvGrpSpPr>
        <p:grpSpPr>
          <a:xfrm>
            <a:off x="542262" y="2203302"/>
            <a:ext cx="11115092" cy="2865293"/>
            <a:chOff x="368087" y="2518991"/>
            <a:chExt cx="11115092" cy="2865293"/>
          </a:xfrm>
        </p:grpSpPr>
        <p:pic>
          <p:nvPicPr>
            <p:cNvPr id="4" name="Picture 4" descr="Who is most likely... Part 2 | Fun - Quizizz">
              <a:extLst>
                <a:ext uri="{FF2B5EF4-FFF2-40B4-BE49-F238E27FC236}">
                  <a16:creationId xmlns:a16="http://schemas.microsoft.com/office/drawing/2014/main" id="{A655AAA6-8D3C-48D1-34AA-1DCC951A4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2305">
              <a:off x="368087" y="2797691"/>
              <a:ext cx="2322053" cy="126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When Clipart and Stock Illustrations. 11,395 When vector EPS illustrations  and drawings available to search from thousands of royalty free clip art  graphic designers.">
              <a:extLst>
                <a:ext uri="{FF2B5EF4-FFF2-40B4-BE49-F238E27FC236}">
                  <a16:creationId xmlns:a16="http://schemas.microsoft.com/office/drawing/2014/main" id="{F0FCF29A-2CB2-8D2A-97FE-631A4C77D2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91" b="30583"/>
            <a:stretch/>
          </p:blipFill>
          <p:spPr bwMode="auto">
            <a:xfrm rot="642899">
              <a:off x="6782234" y="3987387"/>
              <a:ext cx="3009900" cy="93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Sticker of a Cartoon How Sign Stock Vector - Illustration of text, cute:  147686875">
              <a:extLst>
                <a:ext uri="{FF2B5EF4-FFF2-40B4-BE49-F238E27FC236}">
                  <a16:creationId xmlns:a16="http://schemas.microsoft.com/office/drawing/2014/main" id="{6E63BA3E-0014-9332-75B9-9E0928585E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" t="27326" r="5262" b="27326"/>
            <a:stretch/>
          </p:blipFill>
          <p:spPr bwMode="auto">
            <a:xfrm rot="21270977">
              <a:off x="9124706" y="2599750"/>
              <a:ext cx="2358473" cy="119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38A75C-1616-D36D-E11B-F57DC77D2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8212" y="2518991"/>
              <a:ext cx="1495573" cy="1898506"/>
            </a:xfrm>
            <a:prstGeom prst="rect">
              <a:avLst/>
            </a:prstGeom>
          </p:spPr>
        </p:pic>
        <p:pic>
          <p:nvPicPr>
            <p:cNvPr id="8" name="Picture 8" descr="What ?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CD970196-5155-14C0-7227-C3A6B2A1F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754" y="3450709"/>
              <a:ext cx="2362200" cy="193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23826AB-27AB-343B-A8D4-E38FD31F32E9}"/>
              </a:ext>
            </a:extLst>
          </p:cNvPr>
          <p:cNvSpPr txBox="1"/>
          <p:nvPr/>
        </p:nvSpPr>
        <p:spPr>
          <a:xfrm>
            <a:off x="3003802" y="5361974"/>
            <a:ext cx="7133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Montserrat" panose="00000500000000000000" pitchFamily="2" charset="0"/>
              </a:rPr>
              <a:t>people structure their day.</a:t>
            </a:r>
          </a:p>
        </p:txBody>
      </p:sp>
    </p:spTree>
    <p:extLst>
      <p:ext uri="{BB962C8B-B14F-4D97-AF65-F5344CB8AC3E}">
        <p14:creationId xmlns:p14="http://schemas.microsoft.com/office/powerpoint/2010/main" val="132941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7269-2879-6B5C-CE10-4914B4F0E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29A5A-F9DC-D485-ACA4-A0ACFFA5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BC112-7EA2-4BF9-80CE-863780D7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353366"/>
            <a:ext cx="11277600" cy="1123761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>
                <a:latin typeface="Montserrat" panose="00000500000000000000" pitchFamily="2" charset="0"/>
              </a:rPr>
              <a:t>Online shopping has </a:t>
            </a:r>
            <a:r>
              <a:rPr lang="en-US" sz="4000" dirty="0">
                <a:latin typeface="Montserrat" panose="00000500000000000000" pitchFamily="2" charset="0"/>
              </a:rPr>
              <a:t>ripple effects on everyday routines</a:t>
            </a:r>
            <a:r>
              <a:rPr lang="en-US" sz="4000" b="0" dirty="0">
                <a:latin typeface="Montserrat" panose="00000500000000000000" pitchFamily="2" charset="0"/>
              </a:rPr>
              <a:t>, such as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5B6ADE-DD6B-0840-D7A3-101E3A0400C0}"/>
              </a:ext>
            </a:extLst>
          </p:cNvPr>
          <p:cNvGrpSpPr/>
          <p:nvPr/>
        </p:nvGrpSpPr>
        <p:grpSpPr>
          <a:xfrm>
            <a:off x="7979" y="3265730"/>
            <a:ext cx="3062437" cy="2848016"/>
            <a:chOff x="123443" y="2469709"/>
            <a:chExt cx="3062437" cy="2848016"/>
          </a:xfrm>
        </p:grpSpPr>
        <p:pic>
          <p:nvPicPr>
            <p:cNvPr id="5122" name="Picture 2" descr="20+ Most Successful &amp; Profitable Fundraising Ideas">
              <a:extLst>
                <a:ext uri="{FF2B5EF4-FFF2-40B4-BE49-F238E27FC236}">
                  <a16:creationId xmlns:a16="http://schemas.microsoft.com/office/drawing/2014/main" id="{76E11CAC-D43C-6B9D-7A9D-66B0F5177C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0" r="15506"/>
            <a:stretch>
              <a:fillRect/>
            </a:stretch>
          </p:blipFill>
          <p:spPr bwMode="auto">
            <a:xfrm>
              <a:off x="660399" y="2469709"/>
              <a:ext cx="1988524" cy="1637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0E9FED-1DD9-86D7-4378-ACC67E27CA0E}"/>
                </a:ext>
              </a:extLst>
            </p:cNvPr>
            <p:cNvSpPr txBox="1"/>
            <p:nvPr/>
          </p:nvSpPr>
          <p:spPr>
            <a:xfrm>
              <a:off x="123443" y="4117396"/>
              <a:ext cx="306243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In-Person Shopping</a:t>
              </a:r>
            </a:p>
            <a:p>
              <a:pPr algn="ctr"/>
              <a:r>
                <a:rPr lang="en-US" u="sng" dirty="0"/>
                <a:t>shifts in role.</a:t>
              </a:r>
              <a:r>
                <a:rPr lang="en-US" dirty="0"/>
                <a:t> Used for comparisons before purchasing online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28EA18-5F9D-F944-9F8A-0C4FCEEBDE8A}"/>
              </a:ext>
            </a:extLst>
          </p:cNvPr>
          <p:cNvGrpSpPr/>
          <p:nvPr/>
        </p:nvGrpSpPr>
        <p:grpSpPr>
          <a:xfrm>
            <a:off x="2640389" y="1676361"/>
            <a:ext cx="2723243" cy="2246475"/>
            <a:chOff x="3104276" y="2969313"/>
            <a:chExt cx="2723243" cy="22464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3B88FE-FA57-57DE-91B4-E5446B1E3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1862" y="2969313"/>
              <a:ext cx="2168072" cy="9472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517E82-4D82-3BF2-44BA-BEF2AA663102}"/>
                </a:ext>
              </a:extLst>
            </p:cNvPr>
            <p:cNvSpPr txBox="1"/>
            <p:nvPr/>
          </p:nvSpPr>
          <p:spPr>
            <a:xfrm>
              <a:off x="3104276" y="4015459"/>
              <a:ext cx="27232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At-Home Leisure</a:t>
              </a:r>
            </a:p>
            <a:p>
              <a:pPr algn="ctr"/>
              <a:r>
                <a:rPr lang="en-US" u="sng" dirty="0"/>
                <a:t> increases </a:t>
              </a:r>
              <a:r>
                <a:rPr lang="en-US" dirty="0"/>
                <a:t>as browsing itself becomes a leisure activity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FD06D0-50CE-67C6-B347-E79C0840DFF3}"/>
              </a:ext>
            </a:extLst>
          </p:cNvPr>
          <p:cNvGrpSpPr/>
          <p:nvPr/>
        </p:nvGrpSpPr>
        <p:grpSpPr>
          <a:xfrm>
            <a:off x="4252687" y="3769533"/>
            <a:ext cx="3370068" cy="2330439"/>
            <a:chOff x="4800600" y="2822447"/>
            <a:chExt cx="3370068" cy="23304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5F9A3C-C188-F906-DBF8-F93864817046}"/>
                </a:ext>
              </a:extLst>
            </p:cNvPr>
            <p:cNvSpPr txBox="1"/>
            <p:nvPr/>
          </p:nvSpPr>
          <p:spPr>
            <a:xfrm>
              <a:off x="4800600" y="4229556"/>
              <a:ext cx="3370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Outside-of-Home Leisure</a:t>
              </a:r>
            </a:p>
            <a:p>
              <a:pPr algn="ctr"/>
              <a:r>
                <a:rPr lang="en-US" u="sng" dirty="0"/>
                <a:t> increases </a:t>
              </a:r>
              <a:r>
                <a:rPr lang="en-US" dirty="0"/>
                <a:t>as online shopping frees time for recreation</a:t>
              </a:r>
            </a:p>
          </p:txBody>
        </p:sp>
        <p:pic>
          <p:nvPicPr>
            <p:cNvPr id="5124" name="Picture 4" descr="Family Playing Outside: Over 6,513 Royalty-Free Licensable Stock  Illustrations &amp; Drawings | Shutterstock">
              <a:extLst>
                <a:ext uri="{FF2B5EF4-FFF2-40B4-BE49-F238E27FC236}">
                  <a16:creationId xmlns:a16="http://schemas.microsoft.com/office/drawing/2014/main" id="{E3165DB9-5A78-DF7F-C8AB-B197BD601D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4400" b="8146"/>
            <a:stretch>
              <a:fillRect/>
            </a:stretch>
          </p:blipFill>
          <p:spPr bwMode="auto">
            <a:xfrm>
              <a:off x="5530639" y="2822447"/>
              <a:ext cx="1909989" cy="134742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B6A643-8C22-A611-EBFB-2DA35EF74CE4}"/>
              </a:ext>
            </a:extLst>
          </p:cNvPr>
          <p:cNvGrpSpPr/>
          <p:nvPr/>
        </p:nvGrpSpPr>
        <p:grpSpPr>
          <a:xfrm>
            <a:off x="6503493" y="1526120"/>
            <a:ext cx="3472543" cy="2343239"/>
            <a:chOff x="7104062" y="1563366"/>
            <a:chExt cx="3472543" cy="234323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210A6E-9C21-C299-93F5-B6FB41DCEC20}"/>
                </a:ext>
              </a:extLst>
            </p:cNvPr>
            <p:cNvSpPr txBox="1"/>
            <p:nvPr/>
          </p:nvSpPr>
          <p:spPr>
            <a:xfrm>
              <a:off x="7104062" y="2983275"/>
              <a:ext cx="347254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At-Home Maintenance</a:t>
              </a:r>
            </a:p>
            <a:p>
              <a:pPr algn="ctr"/>
              <a:r>
                <a:rPr lang="en-US" u="sng" dirty="0"/>
                <a:t>decreases</a:t>
              </a:r>
              <a:r>
                <a:rPr lang="en-US" dirty="0"/>
                <a:t> with deliveries and meal kits replacing chores</a:t>
              </a:r>
            </a:p>
          </p:txBody>
        </p:sp>
        <p:pic>
          <p:nvPicPr>
            <p:cNvPr id="5126" name="Picture 6" descr="Young Woman Sweeping Floor with Broom, Illustrations ft. cleaning &amp;  housewife - Envato">
              <a:extLst>
                <a:ext uri="{FF2B5EF4-FFF2-40B4-BE49-F238E27FC236}">
                  <a16:creationId xmlns:a16="http://schemas.microsoft.com/office/drawing/2014/main" id="{F5392A78-63F1-C01C-8EB0-7F6287FF1D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9" t="8741" r="14897" b="8185"/>
            <a:stretch>
              <a:fillRect/>
            </a:stretch>
          </p:blipFill>
          <p:spPr bwMode="auto">
            <a:xfrm>
              <a:off x="7955799" y="1563366"/>
              <a:ext cx="1694434" cy="13643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9FC851-BFF8-E98B-0A0B-E396401C47B7}"/>
              </a:ext>
            </a:extLst>
          </p:cNvPr>
          <p:cNvGrpSpPr/>
          <p:nvPr/>
        </p:nvGrpSpPr>
        <p:grpSpPr>
          <a:xfrm>
            <a:off x="8723088" y="3614060"/>
            <a:ext cx="3472543" cy="2532070"/>
            <a:chOff x="8450944" y="3429000"/>
            <a:chExt cx="3472543" cy="25320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030892-43DE-5932-5172-B41D6090135A}"/>
                </a:ext>
              </a:extLst>
            </p:cNvPr>
            <p:cNvSpPr txBox="1"/>
            <p:nvPr/>
          </p:nvSpPr>
          <p:spPr>
            <a:xfrm>
              <a:off x="8450944" y="5037740"/>
              <a:ext cx="347254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Outside-Home Maintenance</a:t>
              </a:r>
            </a:p>
            <a:p>
              <a:pPr algn="ctr"/>
              <a:r>
                <a:rPr lang="en-US" u="sng" dirty="0"/>
                <a:t>decreases</a:t>
              </a:r>
              <a:r>
                <a:rPr lang="en-US" dirty="0"/>
                <a:t> due to curbside pickup and same-day delivery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3B703A-DD6D-1C7B-B0FA-684CF7FF8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4" t="15482" r="37292" b="13015"/>
            <a:stretch>
              <a:fillRect/>
            </a:stretch>
          </p:blipFill>
          <p:spPr>
            <a:xfrm>
              <a:off x="9415057" y="3429000"/>
              <a:ext cx="1689544" cy="1608740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79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F368784-65FB-EDCC-3BF2-2F421D37F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1698" y="0"/>
            <a:ext cx="8837465" cy="61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53753-4915-3D15-409F-3BA951BA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spcAft>
                <a:spcPts val="600"/>
              </a:spcAft>
            </a:pPr>
            <a:fld id="{63954337-777C-478F-BB37-379719107E1B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7BA5460-45B3-C963-476E-F49444C7E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870543"/>
              </p:ext>
            </p:extLst>
          </p:nvPr>
        </p:nvGraphicFramePr>
        <p:xfrm>
          <a:off x="4899660" y="1825625"/>
          <a:ext cx="6835140" cy="4057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CD60511A-8F56-3737-7925-68FDFA39177C}"/>
              </a:ext>
            </a:extLst>
          </p:cNvPr>
          <p:cNvSpPr txBox="1">
            <a:spLocks/>
          </p:cNvSpPr>
          <p:nvPr/>
        </p:nvSpPr>
        <p:spPr>
          <a:xfrm>
            <a:off x="8099610" y="615803"/>
            <a:ext cx="4092389" cy="112376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b="1" kern="1200" dirty="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5400" b="1" kern="1200" dirty="0">
                <a:latin typeface="Montserrat" panose="00000500000000000000" pitchFamily="2" charset="0"/>
              </a:rPr>
              <a:t>Study </a:t>
            </a:r>
          </a:p>
          <a:p>
            <a:pPr>
              <a:spcAft>
                <a:spcPts val="600"/>
              </a:spcAft>
            </a:pPr>
            <a:r>
              <a:rPr lang="en-US" sz="5400" b="1" kern="1200" dirty="0">
                <a:latin typeface="Montserrat" panose="00000500000000000000" pitchFamily="2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403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A0804-EA2D-16A8-FED8-0BDE56163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6A7879E-F240-D15F-A54C-D13691C0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1698" y="0"/>
            <a:ext cx="8837465" cy="61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55DF9C-95BC-FAC4-870E-40B55D92FDD4}"/>
              </a:ext>
            </a:extLst>
          </p:cNvPr>
          <p:cNvSpPr txBox="1">
            <a:spLocks/>
          </p:cNvSpPr>
          <p:nvPr/>
        </p:nvSpPr>
        <p:spPr>
          <a:xfrm>
            <a:off x="8099610" y="615803"/>
            <a:ext cx="4092389" cy="112376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b="1" kern="1200" dirty="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5400" b="1" kern="1200" dirty="0">
                <a:latin typeface="Montserrat" panose="00000500000000000000" pitchFamily="2" charset="0"/>
              </a:rPr>
              <a:t>Study </a:t>
            </a:r>
          </a:p>
          <a:p>
            <a:pPr>
              <a:spcAft>
                <a:spcPts val="600"/>
              </a:spcAft>
            </a:pPr>
            <a:r>
              <a:rPr lang="en-US" sz="5400" b="1" kern="1200" dirty="0">
                <a:latin typeface="Montserrat" panose="00000500000000000000" pitchFamily="2" charset="0"/>
              </a:rPr>
              <a:t>Objectives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83429C-F958-B792-6309-44663CEA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spcAft>
                <a:spcPts val="600"/>
              </a:spcAft>
            </a:pPr>
            <a:fld id="{63954337-777C-478F-BB37-379719107E1B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C5CC855-B045-6FEE-AB45-0E54B60D1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851832"/>
              </p:ext>
            </p:extLst>
          </p:nvPr>
        </p:nvGraphicFramePr>
        <p:xfrm>
          <a:off x="4899660" y="1825625"/>
          <a:ext cx="6835140" cy="4057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170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0E3F-AB47-16F3-B555-3BE896F8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Survey and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7284A-E479-AA40-8DA7-815C84434B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7710" y="1685776"/>
            <a:ext cx="6655547" cy="40574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2013 and 2023 versions of the American Time Use Survey</a:t>
            </a:r>
          </a:p>
          <a:p>
            <a:endParaRPr lang="en-US" sz="1100" dirty="0"/>
          </a:p>
          <a:p>
            <a:pPr marL="0" indent="0">
              <a:buNone/>
            </a:pPr>
            <a:r>
              <a:rPr lang="en-US" dirty="0"/>
              <a:t>24-hour time-use diary</a:t>
            </a:r>
          </a:p>
          <a:p>
            <a:endParaRPr lang="en-US" sz="1100" dirty="0"/>
          </a:p>
          <a:p>
            <a:pPr marL="0" indent="0">
              <a:buNone/>
            </a:pPr>
            <a:r>
              <a:rPr lang="en-US" dirty="0"/>
              <a:t>Minutes spent:</a:t>
            </a:r>
          </a:p>
          <a:p>
            <a:pPr lvl="1"/>
            <a:r>
              <a:rPr lang="en-US" dirty="0"/>
              <a:t>Online shopping</a:t>
            </a:r>
          </a:p>
          <a:p>
            <a:pPr lvl="1"/>
            <a:r>
              <a:rPr lang="en-US" dirty="0"/>
              <a:t>In-person shopping</a:t>
            </a:r>
          </a:p>
          <a:p>
            <a:pPr lvl="1"/>
            <a:r>
              <a:rPr lang="en-US" dirty="0"/>
              <a:t>At-home leisure activities</a:t>
            </a:r>
          </a:p>
          <a:p>
            <a:pPr lvl="1"/>
            <a:r>
              <a:rPr lang="en-US" dirty="0"/>
              <a:t>Outside-of-home leisure activities</a:t>
            </a:r>
          </a:p>
          <a:p>
            <a:pPr lvl="1"/>
            <a:r>
              <a:rPr lang="en-US" dirty="0"/>
              <a:t>At-home maintenance activities</a:t>
            </a:r>
          </a:p>
          <a:p>
            <a:pPr lvl="1"/>
            <a:r>
              <a:rPr lang="en-US" dirty="0"/>
              <a:t>Outside-of-home maintenance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3A72A-3BA9-546F-962F-586E6EDF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F0F328-1D0B-A0F9-4312-AE951FA23E24}"/>
              </a:ext>
            </a:extLst>
          </p:cNvPr>
          <p:cNvSpPr txBox="1">
            <a:spLocks/>
          </p:cNvSpPr>
          <p:nvPr/>
        </p:nvSpPr>
        <p:spPr>
          <a:xfrm>
            <a:off x="5305315" y="2894256"/>
            <a:ext cx="6174889" cy="307489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600" dirty="0"/>
              <a:t>Final sample size:  </a:t>
            </a:r>
            <a:r>
              <a:rPr lang="en-US" sz="3600" dirty="0">
                <a:solidFill>
                  <a:schemeClr val="bg2"/>
                </a:solidFill>
              </a:rPr>
              <a:t> x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4400" dirty="0">
                <a:cs typeface="Arial" panose="020B0604020202020204" pitchFamily="34" charset="0"/>
              </a:rPr>
              <a:t>10,816</a:t>
            </a:r>
            <a:r>
              <a:rPr lang="en-US" dirty="0"/>
              <a:t> 2013 respondents</a:t>
            </a:r>
          </a:p>
          <a:p>
            <a:pPr marL="0" indent="0" algn="r">
              <a:buNone/>
            </a:pPr>
            <a:r>
              <a:rPr lang="en-US" sz="4400" dirty="0">
                <a:cs typeface="Arial" panose="020B0604020202020204" pitchFamily="34" charset="0"/>
              </a:rPr>
              <a:t>8,251</a:t>
            </a:r>
            <a:r>
              <a:rPr lang="en-US" dirty="0"/>
              <a:t> 2023 respondents</a:t>
            </a:r>
          </a:p>
          <a:p>
            <a:pPr marL="0" indent="0" algn="r">
              <a:buNone/>
            </a:pPr>
            <a:endParaRPr lang="en-US" sz="1100" dirty="0"/>
          </a:p>
          <a:p>
            <a:pPr marL="0" indent="0" algn="r">
              <a:buNone/>
            </a:pPr>
            <a:r>
              <a:rPr lang="en-US" sz="4400" dirty="0"/>
              <a:t>19,067</a:t>
            </a:r>
            <a:r>
              <a:rPr lang="en-US" dirty="0"/>
              <a:t> total respondents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pic>
        <p:nvPicPr>
          <p:cNvPr id="2052" name="Picture 4" descr="People spend their time doing business. Large mechanical clock. Hurry, run  or relax. 8127940 Vector Art at Vecteezy">
            <a:extLst>
              <a:ext uri="{FF2B5EF4-FFF2-40B4-BE49-F238E27FC236}">
                <a16:creationId xmlns:a16="http://schemas.microsoft.com/office/drawing/2014/main" id="{7A6064C8-4422-AD2C-00F4-E8A6AE686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8"/>
          <a:stretch>
            <a:fillRect/>
          </a:stretch>
        </p:blipFill>
        <p:spPr bwMode="auto">
          <a:xfrm>
            <a:off x="8121874" y="518534"/>
            <a:ext cx="2315214" cy="20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6572F-1119-E150-E0E4-85E5FCCF1070}"/>
              </a:ext>
            </a:extLst>
          </p:cNvPr>
          <p:cNvCxnSpPr/>
          <p:nvPr/>
        </p:nvCxnSpPr>
        <p:spPr>
          <a:xfrm>
            <a:off x="7453257" y="4658060"/>
            <a:ext cx="42815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us Sign 5">
            <a:extLst>
              <a:ext uri="{FF2B5EF4-FFF2-40B4-BE49-F238E27FC236}">
                <a16:creationId xmlns:a16="http://schemas.microsoft.com/office/drawing/2014/main" id="{728E3CDF-E0FE-A3AF-64F3-051FCC4CECE6}"/>
              </a:ext>
            </a:extLst>
          </p:cNvPr>
          <p:cNvSpPr/>
          <p:nvPr/>
        </p:nvSpPr>
        <p:spPr>
          <a:xfrm>
            <a:off x="7209034" y="4056034"/>
            <a:ext cx="457200" cy="476655"/>
          </a:xfrm>
          <a:prstGeom prst="mathPlus">
            <a:avLst>
              <a:gd name="adj1" fmla="val 107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3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 System Template">
  <a:themeElements>
    <a:clrScheme name="UT-ORII Colors">
      <a:dk1>
        <a:srgbClr val="4B4B4B"/>
      </a:dk1>
      <a:lt1>
        <a:srgbClr val="F0F0F0"/>
      </a:lt1>
      <a:dk2>
        <a:srgbClr val="000000"/>
      </a:dk2>
      <a:lt2>
        <a:srgbClr val="FFFFFF"/>
      </a:lt2>
      <a:accent1>
        <a:srgbClr val="F7941D"/>
      </a:accent1>
      <a:accent2>
        <a:srgbClr val="004E38"/>
      </a:accent2>
      <a:accent3>
        <a:srgbClr val="007934"/>
      </a:accent3>
      <a:accent4>
        <a:srgbClr val="0A2240"/>
      </a:accent4>
      <a:accent5>
        <a:srgbClr val="EEB310"/>
      </a:accent5>
      <a:accent6>
        <a:srgbClr val="FF8200"/>
      </a:accent6>
      <a:hlink>
        <a:srgbClr val="58595B"/>
      </a:hlink>
      <a:folHlink>
        <a:srgbClr val="898B8C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00746F"/>
      </a:accent2>
      <a:accent3>
        <a:srgbClr val="E65933"/>
      </a:accent3>
      <a:accent4>
        <a:srgbClr val="FED535"/>
      </a:accent4>
      <a:accent5>
        <a:srgbClr val="517C96"/>
      </a:accent5>
      <a:accent6>
        <a:srgbClr val="8D204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FA8C6AB570D9459039B51A9DB8E6CA" ma:contentTypeVersion="3" ma:contentTypeDescription="Create a new document." ma:contentTypeScope="" ma:versionID="eab403dd94142b0fc0bed559c17edca5">
  <xsd:schema xmlns:xsd="http://www.w3.org/2001/XMLSchema" xmlns:xs="http://www.w3.org/2001/XMLSchema" xmlns:p="http://schemas.microsoft.com/office/2006/metadata/properties" xmlns:ns2="58f90558-142f-47fc-8895-8037ff58f1ad" targetNamespace="http://schemas.microsoft.com/office/2006/metadata/properties" ma:root="true" ma:fieldsID="d5e6996998ea466c06d39e67a711c3c3" ns2:_="">
    <xsd:import namespace="58f90558-142f-47fc-8895-8037ff58f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90558-142f-47fc-8895-8037ff58f1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74EA56-7C81-42C2-9777-9BDEEF939A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f90558-142f-47fc-8895-8037ff58f1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DC6354-79F6-4C27-A216-04852E67EE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4EDB80-8291-42F4-AEE7-2E49570FCCE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6463</TotalTime>
  <Words>1557</Words>
  <Application>Microsoft Office PowerPoint</Application>
  <PresentationFormat>Widescreen</PresentationFormat>
  <Paragraphs>359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 Black</vt:lpstr>
      <vt:lpstr>Arial</vt:lpstr>
      <vt:lpstr>Arial Nova</vt:lpstr>
      <vt:lpstr>Arial Nova Light</vt:lpstr>
      <vt:lpstr>Calibri</vt:lpstr>
      <vt:lpstr>Calibri Light</vt:lpstr>
      <vt:lpstr>Montserrat</vt:lpstr>
      <vt:lpstr>Roboto</vt:lpstr>
      <vt:lpstr>Times New Roman</vt:lpstr>
      <vt:lpstr>UT System Template</vt:lpstr>
      <vt:lpstr>Custom Design</vt:lpstr>
      <vt:lpstr>PowerPoint Presentation</vt:lpstr>
      <vt:lpstr>Collaborator</vt:lpstr>
      <vt:lpstr># of online shoppers has surged in the past decade</vt:lpstr>
      <vt:lpstr>PowerPoint Presentation</vt:lpstr>
      <vt:lpstr>On-the-go and flexible ordering frees time for other activities, reshaping</vt:lpstr>
      <vt:lpstr>Online shopping has ripple effects on everyday routines, such as</vt:lpstr>
      <vt:lpstr>PowerPoint Presentation</vt:lpstr>
      <vt:lpstr>PowerPoint Presentation</vt:lpstr>
      <vt:lpstr>Survey and Dataset</vt:lpstr>
      <vt:lpstr>Model and Estimation</vt:lpstr>
      <vt:lpstr>Model and Estimation</vt:lpstr>
      <vt:lpstr>Model and Estimation</vt:lpstr>
      <vt:lpstr>Ripple Effect of Daily Activities</vt:lpstr>
      <vt:lpstr>Ripple Effect of Online Shopping on Daily Activities</vt:lpstr>
      <vt:lpstr>Ripple Effect of Online Shopping on Daily Activities</vt:lpstr>
      <vt:lpstr>Ripple Effect of Online Shopping on Daily Activities</vt:lpstr>
      <vt:lpstr>Ripple Effect of Online Shopping on Daily Activities</vt:lpstr>
      <vt:lpstr>Ripple Effect of Online Shopping on Daily Activities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Peterson</dc:creator>
  <cp:lastModifiedBy>Asmussen, Katie</cp:lastModifiedBy>
  <cp:revision>198</cp:revision>
  <dcterms:created xsi:type="dcterms:W3CDTF">2019-10-24T14:01:45Z</dcterms:created>
  <dcterms:modified xsi:type="dcterms:W3CDTF">2025-09-10T18:02:37Z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32590308</vt:lpwstr>
  </property>
  <property fmtid="{D5CDD505-2E9C-101B-9397-08002B2CF9AE}" pid="3" name="NXPowerLiteSettings">
    <vt:lpwstr>C9000AA0054001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0x01010068FA8C6AB570D9459039B51A9DB8E6CA</vt:lpwstr>
  </property>
</Properties>
</file>