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7"/>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5143500" type="screen16x9"/>
  <p:notesSz cx="6858000" cy="9144000"/>
  <p:embeddedFontLst>
    <p:embeddedFont>
      <p:font typeface="Helvetica Neue" panose="02000503000000020004" pitchFamily="2"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9+8g6ghyRdcONK0ojZDICXnKN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AEE125-44C8-4C72-9231-28091F92F3AF}">
  <a:tblStyle styleId="{E0AEE125-44C8-4C72-9231-28091F92F3A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4"/>
    <p:restoredTop sz="76756"/>
  </p:normalViewPr>
  <p:slideViewPr>
    <p:cSldViewPr snapToGrid="0">
      <p:cViewPr varScale="1">
        <p:scale>
          <a:sx n="124" d="100"/>
          <a:sy n="124" d="100"/>
        </p:scale>
        <p:origin x="115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7.fntdata"/><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in0222/Desktop/AO_work/Rural%20Needs%20MN/Data/County_summaries_Ed.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jain0222/Desktop/AO_work/Rural%20Needs%20MN/Mapping/num_snap_table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jain0222/Desktop/AO_work/Rural%20Needs%20MN/Mapping/num_snap_t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sz="1400" dirty="0"/>
              <a:t>Percentage of Total Population</a:t>
            </a:r>
          </a:p>
        </c:rich>
      </c:tx>
      <c:layout>
        <c:manualLayout>
          <c:xMode val="edge"/>
          <c:yMode val="edge"/>
          <c:x val="0.27257858717086192"/>
          <c:y val="2.3589402200754079E-2"/>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525766680025261E-2"/>
          <c:y val="0.15616505129579375"/>
          <c:w val="0.82436173445885286"/>
          <c:h val="0.74664880923505472"/>
        </c:manualLayout>
      </c:layout>
      <c:barChart>
        <c:barDir val="col"/>
        <c:grouping val="clustered"/>
        <c:varyColors val="0"/>
        <c:ser>
          <c:idx val="0"/>
          <c:order val="0"/>
          <c:tx>
            <c:strRef>
              <c:f>Sheet1!$C$29</c:f>
              <c:strCache>
                <c:ptCount val="1"/>
                <c:pt idx="0">
                  <c:v>Percentage of Total Population</c:v>
                </c:pt>
              </c:strCache>
            </c:strRef>
          </c:tx>
          <c:spPr>
            <a:solidFill>
              <a:schemeClr val="accent1"/>
            </a:solidFill>
            <a:ln>
              <a:noFill/>
            </a:ln>
            <a:effectLst/>
            <a:scene3d>
              <a:camera prst="orthographicFront"/>
              <a:lightRig rig="brightRoom" dir="t"/>
            </a:scene3d>
            <a:sp3d prstMaterial="flat">
              <a:bevelT w="50800" h="101600" prst="angle"/>
              <a:contourClr>
                <a:srgbClr val="000000"/>
              </a:contourClr>
            </a:sp3d>
          </c:spPr>
          <c:invertIfNegative val="0"/>
          <c:dPt>
            <c:idx val="0"/>
            <c:invertIfNegative val="0"/>
            <c:bubble3D val="0"/>
            <c:spPr>
              <a:solidFill>
                <a:srgbClr val="5696C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C0F-5A4A-B328-3AD5D9E75D46}"/>
              </c:ext>
            </c:extLst>
          </c:dPt>
          <c:dPt>
            <c:idx val="1"/>
            <c:invertIfNegative val="0"/>
            <c:bubble3D val="0"/>
            <c:spPr>
              <a:solidFill>
                <a:srgbClr val="D3EBE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C0F-5A4A-B328-3AD5D9E75D46}"/>
              </c:ext>
            </c:extLst>
          </c:dPt>
          <c:dPt>
            <c:idx val="2"/>
            <c:invertIfNegative val="0"/>
            <c:bubble3D val="0"/>
            <c:spPr>
              <a:solidFill>
                <a:srgbClr val="FED59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C0F-5A4A-B328-3AD5D9E75D46}"/>
              </c:ext>
            </c:extLst>
          </c:dPt>
          <c:dPt>
            <c:idx val="3"/>
            <c:invertIfNegative val="0"/>
            <c:bubble3D val="0"/>
            <c:spPr>
              <a:solidFill>
                <a:srgbClr val="DF464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8C0F-5A4A-B328-3AD5D9E75D46}"/>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Sheet1!$B$30:$B$33</c:f>
              <c:strCache>
                <c:ptCount val="4"/>
                <c:pt idx="0">
                  <c:v>Urban (Large)</c:v>
                </c:pt>
                <c:pt idx="1">
                  <c:v>Urban (Small)</c:v>
                </c:pt>
                <c:pt idx="2">
                  <c:v>Rural (Urban Area Adjacent)</c:v>
                </c:pt>
                <c:pt idx="3">
                  <c:v>Rural (Isolated)</c:v>
                </c:pt>
              </c:strCache>
            </c:strRef>
          </c:cat>
          <c:val>
            <c:numRef>
              <c:f>Sheet1!$C$30:$C$33</c:f>
              <c:numCache>
                <c:formatCode>0%</c:formatCode>
                <c:ptCount val="4"/>
                <c:pt idx="0">
                  <c:v>0.62288911545337644</c:v>
                </c:pt>
                <c:pt idx="1">
                  <c:v>0.15614859141181958</c:v>
                </c:pt>
                <c:pt idx="2">
                  <c:v>0.15140066738000602</c:v>
                </c:pt>
                <c:pt idx="3">
                  <c:v>6.9561625754797948E-2</c:v>
                </c:pt>
              </c:numCache>
            </c:numRef>
          </c:val>
          <c:extLst>
            <c:ext xmlns:c16="http://schemas.microsoft.com/office/drawing/2014/chart" uri="{C3380CC4-5D6E-409C-BE32-E72D297353CC}">
              <c16:uniqueId val="{00000008-8C0F-5A4A-B328-3AD5D9E75D46}"/>
            </c:ext>
          </c:extLst>
        </c:ser>
        <c:dLbls>
          <c:showLegendKey val="0"/>
          <c:showVal val="0"/>
          <c:showCatName val="0"/>
          <c:showSerName val="0"/>
          <c:showPercent val="0"/>
          <c:showBubbleSize val="0"/>
        </c:dLbls>
        <c:gapWidth val="100"/>
        <c:axId val="108148208"/>
        <c:axId val="108149920"/>
      </c:barChart>
      <c:catAx>
        <c:axId val="108148208"/>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08149920"/>
        <c:crosses val="autoZero"/>
        <c:auto val="1"/>
        <c:lblAlgn val="ctr"/>
        <c:lblOffset val="100"/>
        <c:noMultiLvlLbl val="0"/>
      </c:catAx>
      <c:valAx>
        <c:axId val="108149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148208"/>
        <c:crosses val="autoZero"/>
        <c:crossBetween val="between"/>
      </c:valAx>
      <c:spPr>
        <a:noFill/>
        <a:ln>
          <a:noFill/>
        </a:ln>
        <a:effectLst/>
      </c:spPr>
    </c:plotArea>
    <c:legend>
      <c:legendPos val="r"/>
      <c:layout>
        <c:manualLayout>
          <c:xMode val="edge"/>
          <c:yMode val="edge"/>
          <c:x val="0.45105226407927751"/>
          <c:y val="0.18064284415932819"/>
          <c:w val="0.48904421398349029"/>
          <c:h val="0.2840351912868133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Number of Food Retailers by Store Type and Urbanicity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00370541917555"/>
          <c:y val="0.23067029632241304"/>
          <c:w val="0.85604858216252377"/>
          <c:h val="0.48040696944008177"/>
        </c:manualLayout>
      </c:layout>
      <c:barChart>
        <c:barDir val="col"/>
        <c:grouping val="stacked"/>
        <c:varyColors val="0"/>
        <c:ser>
          <c:idx val="0"/>
          <c:order val="0"/>
          <c:tx>
            <c:strRef>
              <c:f>num_snap!$B$1</c:f>
              <c:strCache>
                <c:ptCount val="1"/>
                <c:pt idx="0">
                  <c:v>Convenience</c:v>
                </c:pt>
              </c:strCache>
            </c:strRef>
          </c:tx>
          <c:spPr>
            <a:solidFill>
              <a:schemeClr val="accent1"/>
            </a:solidFill>
            <a:ln>
              <a:noFill/>
            </a:ln>
            <a:effectLst/>
          </c:spPr>
          <c:invertIfNegative val="0"/>
          <c:cat>
            <c:strRef>
              <c:f>num_snap!$A$2:$A$5</c:f>
              <c:strCache>
                <c:ptCount val="4"/>
                <c:pt idx="0">
                  <c:v>Urban (Large)</c:v>
                </c:pt>
                <c:pt idx="1">
                  <c:v>Urban (Small)</c:v>
                </c:pt>
                <c:pt idx="2">
                  <c:v>Rural (Adjacent)</c:v>
                </c:pt>
                <c:pt idx="3">
                  <c:v>Rural (Isolated)</c:v>
                </c:pt>
              </c:strCache>
            </c:strRef>
          </c:cat>
          <c:val>
            <c:numRef>
              <c:f>num_snap!$B$2:$B$5</c:f>
              <c:numCache>
                <c:formatCode>General</c:formatCode>
                <c:ptCount val="4"/>
                <c:pt idx="0">
                  <c:v>754</c:v>
                </c:pt>
                <c:pt idx="1">
                  <c:v>279</c:v>
                </c:pt>
                <c:pt idx="2">
                  <c:v>286</c:v>
                </c:pt>
                <c:pt idx="3">
                  <c:v>133</c:v>
                </c:pt>
              </c:numCache>
            </c:numRef>
          </c:val>
          <c:extLst>
            <c:ext xmlns:c16="http://schemas.microsoft.com/office/drawing/2014/chart" uri="{C3380CC4-5D6E-409C-BE32-E72D297353CC}">
              <c16:uniqueId val="{00000000-7EDB-A548-B7CD-C12F38A46756}"/>
            </c:ext>
          </c:extLst>
        </c:ser>
        <c:ser>
          <c:idx val="1"/>
          <c:order val="1"/>
          <c:tx>
            <c:strRef>
              <c:f>num_snap!$C$1</c:f>
              <c:strCache>
                <c:ptCount val="1"/>
                <c:pt idx="0">
                  <c:v>Non-Traditional</c:v>
                </c:pt>
              </c:strCache>
            </c:strRef>
          </c:tx>
          <c:spPr>
            <a:solidFill>
              <a:schemeClr val="accent2"/>
            </a:solidFill>
            <a:ln>
              <a:noFill/>
            </a:ln>
            <a:effectLst/>
          </c:spPr>
          <c:invertIfNegative val="0"/>
          <c:cat>
            <c:strRef>
              <c:f>num_snap!$A$2:$A$5</c:f>
              <c:strCache>
                <c:ptCount val="4"/>
                <c:pt idx="0">
                  <c:v>Urban (Large)</c:v>
                </c:pt>
                <c:pt idx="1">
                  <c:v>Urban (Small)</c:v>
                </c:pt>
                <c:pt idx="2">
                  <c:v>Rural (Adjacent)</c:v>
                </c:pt>
                <c:pt idx="3">
                  <c:v>Rural (Isolated)</c:v>
                </c:pt>
              </c:strCache>
            </c:strRef>
          </c:cat>
          <c:val>
            <c:numRef>
              <c:f>num_snap!$C$2:$C$5</c:f>
              <c:numCache>
                <c:formatCode>General</c:formatCode>
                <c:ptCount val="4"/>
                <c:pt idx="0">
                  <c:v>333</c:v>
                </c:pt>
                <c:pt idx="1">
                  <c:v>115</c:v>
                </c:pt>
                <c:pt idx="2">
                  <c:v>151</c:v>
                </c:pt>
                <c:pt idx="3">
                  <c:v>83</c:v>
                </c:pt>
              </c:numCache>
            </c:numRef>
          </c:val>
          <c:extLst>
            <c:ext xmlns:c16="http://schemas.microsoft.com/office/drawing/2014/chart" uri="{C3380CC4-5D6E-409C-BE32-E72D297353CC}">
              <c16:uniqueId val="{00000001-7EDB-A548-B7CD-C12F38A46756}"/>
            </c:ext>
          </c:extLst>
        </c:ser>
        <c:ser>
          <c:idx val="2"/>
          <c:order val="2"/>
          <c:tx>
            <c:strRef>
              <c:f>num_snap!$D$1</c:f>
              <c:strCache>
                <c:ptCount val="1"/>
                <c:pt idx="0">
                  <c:v>Traditional</c:v>
                </c:pt>
              </c:strCache>
            </c:strRef>
          </c:tx>
          <c:spPr>
            <a:solidFill>
              <a:schemeClr val="accent3"/>
            </a:solidFill>
            <a:ln>
              <a:noFill/>
            </a:ln>
            <a:effectLst/>
          </c:spPr>
          <c:invertIfNegative val="0"/>
          <c:cat>
            <c:strRef>
              <c:f>num_snap!$A$2:$A$5</c:f>
              <c:strCache>
                <c:ptCount val="4"/>
                <c:pt idx="0">
                  <c:v>Urban (Large)</c:v>
                </c:pt>
                <c:pt idx="1">
                  <c:v>Urban (Small)</c:v>
                </c:pt>
                <c:pt idx="2">
                  <c:v>Rural (Adjacent)</c:v>
                </c:pt>
                <c:pt idx="3">
                  <c:v>Rural (Isolated)</c:v>
                </c:pt>
              </c:strCache>
            </c:strRef>
          </c:cat>
          <c:val>
            <c:numRef>
              <c:f>num_snap!$D$2:$D$5</c:f>
              <c:numCache>
                <c:formatCode>General</c:formatCode>
                <c:ptCount val="4"/>
                <c:pt idx="0">
                  <c:v>792</c:v>
                </c:pt>
                <c:pt idx="1">
                  <c:v>230</c:v>
                </c:pt>
                <c:pt idx="2">
                  <c:v>290</c:v>
                </c:pt>
                <c:pt idx="3">
                  <c:v>175</c:v>
                </c:pt>
              </c:numCache>
            </c:numRef>
          </c:val>
          <c:extLst>
            <c:ext xmlns:c16="http://schemas.microsoft.com/office/drawing/2014/chart" uri="{C3380CC4-5D6E-409C-BE32-E72D297353CC}">
              <c16:uniqueId val="{00000002-7EDB-A548-B7CD-C12F38A46756}"/>
            </c:ext>
          </c:extLst>
        </c:ser>
        <c:dLbls>
          <c:showLegendKey val="0"/>
          <c:showVal val="0"/>
          <c:showCatName val="0"/>
          <c:showSerName val="0"/>
          <c:showPercent val="0"/>
          <c:showBubbleSize val="0"/>
        </c:dLbls>
        <c:gapWidth val="150"/>
        <c:overlap val="100"/>
        <c:axId val="204542608"/>
        <c:axId val="204527824"/>
      </c:barChart>
      <c:catAx>
        <c:axId val="20454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4527824"/>
        <c:crosses val="autoZero"/>
        <c:auto val="1"/>
        <c:lblAlgn val="ctr"/>
        <c:lblOffset val="100"/>
        <c:noMultiLvlLbl val="0"/>
      </c:catAx>
      <c:valAx>
        <c:axId val="20452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54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Number of Food Retailers</a:t>
            </a:r>
            <a:r>
              <a:rPr lang="en-US" sz="1400" b="1" baseline="0" dirty="0"/>
              <a:t> per 10,000 people </a:t>
            </a:r>
            <a:r>
              <a:rPr lang="en-US" sz="1400" b="1" i="0" u="none" strike="noStrike" kern="1200" spc="0" baseline="0" dirty="0">
                <a:solidFill>
                  <a:prstClr val="black">
                    <a:lumMod val="65000"/>
                    <a:lumOff val="35000"/>
                  </a:prstClr>
                </a:solidFill>
              </a:rPr>
              <a:t>by Store Type and Urbanicity</a:t>
            </a:r>
            <a:endParaRPr lang="en-US"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064339992742203E-2"/>
          <c:y val="0.23707858790272376"/>
          <c:w val="0.91086495156044611"/>
          <c:h val="0.47517027366469611"/>
        </c:manualLayout>
      </c:layout>
      <c:barChart>
        <c:barDir val="col"/>
        <c:grouping val="stacked"/>
        <c:varyColors val="0"/>
        <c:ser>
          <c:idx val="0"/>
          <c:order val="0"/>
          <c:tx>
            <c:strRef>
              <c:f>num_snap_percap!$B$1</c:f>
              <c:strCache>
                <c:ptCount val="1"/>
                <c:pt idx="0">
                  <c:v>Convenience</c:v>
                </c:pt>
              </c:strCache>
            </c:strRef>
          </c:tx>
          <c:spPr>
            <a:solidFill>
              <a:schemeClr val="accent1"/>
            </a:solidFill>
            <a:ln>
              <a:noFill/>
            </a:ln>
            <a:effectLst/>
          </c:spPr>
          <c:invertIfNegative val="0"/>
          <c:cat>
            <c:strRef>
              <c:f>num_snap_percap!$A$2:$A$5</c:f>
              <c:strCache>
                <c:ptCount val="4"/>
                <c:pt idx="0">
                  <c:v>Urban (Large)</c:v>
                </c:pt>
                <c:pt idx="1">
                  <c:v>Urban (Small)</c:v>
                </c:pt>
                <c:pt idx="2">
                  <c:v>Rural (Adjacent)</c:v>
                </c:pt>
                <c:pt idx="3">
                  <c:v>Rural (Isolated)</c:v>
                </c:pt>
              </c:strCache>
            </c:strRef>
          </c:cat>
          <c:val>
            <c:numRef>
              <c:f>num_snap_percap!$B$2:$B$5</c:f>
              <c:numCache>
                <c:formatCode>General</c:formatCode>
                <c:ptCount val="4"/>
                <c:pt idx="0">
                  <c:v>2</c:v>
                </c:pt>
                <c:pt idx="1">
                  <c:v>3</c:v>
                </c:pt>
                <c:pt idx="2">
                  <c:v>4</c:v>
                </c:pt>
                <c:pt idx="3">
                  <c:v>3</c:v>
                </c:pt>
              </c:numCache>
            </c:numRef>
          </c:val>
          <c:extLst>
            <c:ext xmlns:c16="http://schemas.microsoft.com/office/drawing/2014/chart" uri="{C3380CC4-5D6E-409C-BE32-E72D297353CC}">
              <c16:uniqueId val="{00000000-8450-954F-BDEB-10045EC312E1}"/>
            </c:ext>
          </c:extLst>
        </c:ser>
        <c:ser>
          <c:idx val="1"/>
          <c:order val="1"/>
          <c:tx>
            <c:strRef>
              <c:f>num_snap_percap!$C$1</c:f>
              <c:strCache>
                <c:ptCount val="1"/>
                <c:pt idx="0">
                  <c:v>Non-Traditional</c:v>
                </c:pt>
              </c:strCache>
            </c:strRef>
          </c:tx>
          <c:spPr>
            <a:solidFill>
              <a:schemeClr val="accent2"/>
            </a:solidFill>
            <a:ln>
              <a:noFill/>
            </a:ln>
            <a:effectLst/>
          </c:spPr>
          <c:invertIfNegative val="0"/>
          <c:cat>
            <c:strRef>
              <c:f>num_snap_percap!$A$2:$A$5</c:f>
              <c:strCache>
                <c:ptCount val="4"/>
                <c:pt idx="0">
                  <c:v>Urban (Large)</c:v>
                </c:pt>
                <c:pt idx="1">
                  <c:v>Urban (Small)</c:v>
                </c:pt>
                <c:pt idx="2">
                  <c:v>Rural (Adjacent)</c:v>
                </c:pt>
                <c:pt idx="3">
                  <c:v>Rural (Isolated)</c:v>
                </c:pt>
              </c:strCache>
            </c:strRef>
          </c:cat>
          <c:val>
            <c:numRef>
              <c:f>num_snap_percap!$C$2:$C$5</c:f>
              <c:numCache>
                <c:formatCode>General</c:formatCode>
                <c:ptCount val="4"/>
                <c:pt idx="0">
                  <c:v>1</c:v>
                </c:pt>
                <c:pt idx="1">
                  <c:v>1</c:v>
                </c:pt>
                <c:pt idx="2">
                  <c:v>2</c:v>
                </c:pt>
                <c:pt idx="3">
                  <c:v>2</c:v>
                </c:pt>
              </c:numCache>
            </c:numRef>
          </c:val>
          <c:extLst>
            <c:ext xmlns:c16="http://schemas.microsoft.com/office/drawing/2014/chart" uri="{C3380CC4-5D6E-409C-BE32-E72D297353CC}">
              <c16:uniqueId val="{00000001-8450-954F-BDEB-10045EC312E1}"/>
            </c:ext>
          </c:extLst>
        </c:ser>
        <c:ser>
          <c:idx val="2"/>
          <c:order val="2"/>
          <c:tx>
            <c:strRef>
              <c:f>num_snap_percap!$D$1</c:f>
              <c:strCache>
                <c:ptCount val="1"/>
                <c:pt idx="0">
                  <c:v>Traditional</c:v>
                </c:pt>
              </c:strCache>
            </c:strRef>
          </c:tx>
          <c:spPr>
            <a:solidFill>
              <a:schemeClr val="accent3"/>
            </a:solidFill>
            <a:ln>
              <a:noFill/>
            </a:ln>
            <a:effectLst/>
          </c:spPr>
          <c:invertIfNegative val="0"/>
          <c:cat>
            <c:strRef>
              <c:f>num_snap_percap!$A$2:$A$5</c:f>
              <c:strCache>
                <c:ptCount val="4"/>
                <c:pt idx="0">
                  <c:v>Urban (Large)</c:v>
                </c:pt>
                <c:pt idx="1">
                  <c:v>Urban (Small)</c:v>
                </c:pt>
                <c:pt idx="2">
                  <c:v>Rural (Adjacent)</c:v>
                </c:pt>
                <c:pt idx="3">
                  <c:v>Rural (Isolated)</c:v>
                </c:pt>
              </c:strCache>
            </c:strRef>
          </c:cat>
          <c:val>
            <c:numRef>
              <c:f>num_snap_percap!$D$2:$D$5</c:f>
              <c:numCache>
                <c:formatCode>General</c:formatCode>
                <c:ptCount val="4"/>
                <c:pt idx="0">
                  <c:v>2</c:v>
                </c:pt>
                <c:pt idx="1">
                  <c:v>2</c:v>
                </c:pt>
                <c:pt idx="2">
                  <c:v>4</c:v>
                </c:pt>
                <c:pt idx="3">
                  <c:v>5</c:v>
                </c:pt>
              </c:numCache>
            </c:numRef>
          </c:val>
          <c:extLst>
            <c:ext xmlns:c16="http://schemas.microsoft.com/office/drawing/2014/chart" uri="{C3380CC4-5D6E-409C-BE32-E72D297353CC}">
              <c16:uniqueId val="{00000002-8450-954F-BDEB-10045EC312E1}"/>
            </c:ext>
          </c:extLst>
        </c:ser>
        <c:dLbls>
          <c:showLegendKey val="0"/>
          <c:showVal val="0"/>
          <c:showCatName val="0"/>
          <c:showSerName val="0"/>
          <c:showPercent val="0"/>
          <c:showBubbleSize val="0"/>
        </c:dLbls>
        <c:gapWidth val="150"/>
        <c:overlap val="100"/>
        <c:axId val="204540400"/>
        <c:axId val="204714624"/>
      </c:barChart>
      <c:catAx>
        <c:axId val="20454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4714624"/>
        <c:crosses val="autoZero"/>
        <c:auto val="1"/>
        <c:lblAlgn val="ctr"/>
        <c:lblOffset val="100"/>
        <c:noMultiLvlLbl val="0"/>
      </c:catAx>
      <c:valAx>
        <c:axId val="20471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54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Some local context here</a:t>
            </a:r>
            <a:endParaRPr lang="en-US" sz="1200"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t>We use USDA definitions of urban- rural based on population categorized counties into large and small urban, rural adjacent to urban, and isolated rural area</a:t>
            </a:r>
            <a:endParaRPr lang="en-US" dirty="0"/>
          </a:p>
          <a:p>
            <a:pPr marL="171450" lvl="0" indent="-171450" algn="l" rtl="0">
              <a:spcBef>
                <a:spcPts val="0"/>
              </a:spcBef>
              <a:spcAft>
                <a:spcPts val="0"/>
              </a:spcAft>
              <a:buClr>
                <a:schemeClr val="dk1"/>
              </a:buClr>
              <a:buSzPts val="1200"/>
              <a:buFont typeface="Arial" panose="020B0604020202020204" pitchFamily="34" charset="0"/>
              <a:buChar char="•"/>
            </a:pPr>
            <a:r>
              <a:rPr lang="en-US" dirty="0"/>
              <a:t>total MN population in 2020 was 5.7M.</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More than half of the population – talking 62% living in the twin-cities metro areas</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For rural, that’s about 15 % for counties adjacent to urban, 7 % for isolated counties, </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So we’re talking about </a:t>
            </a:r>
            <a:r>
              <a:rPr lang="en-US" b="1" dirty="0"/>
              <a:t>1.2M people</a:t>
            </a:r>
            <a:endParaRPr dirty="0"/>
          </a:p>
        </p:txBody>
      </p:sp>
      <p:sp>
        <p:nvSpPr>
          <p:cNvPr id="346" name="Google Shape;34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7e6cfe62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7e6cfe62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8" name="Google Shape;358;g37e6cfe626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7e6cfe6264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7e6cfe6264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15900" lvl="0" indent="-215900" algn="l" rtl="0">
              <a:spcBef>
                <a:spcPts val="0"/>
              </a:spcBef>
              <a:spcAft>
                <a:spcPts val="0"/>
              </a:spcAft>
              <a:buClr>
                <a:schemeClr val="dk1"/>
              </a:buClr>
              <a:buSzPts val="1400"/>
              <a:buChar char="•"/>
            </a:pPr>
            <a:r>
              <a:rPr lang="en-US" sz="1400" b="1" dirty="0"/>
              <a:t>Looking at travel time to the nearest public high schools across modes and urbanicity</a:t>
            </a:r>
          </a:p>
          <a:p>
            <a:pPr marL="215900" lvl="0" indent="-215900" algn="l" rtl="0">
              <a:spcBef>
                <a:spcPts val="0"/>
              </a:spcBef>
              <a:spcAft>
                <a:spcPts val="0"/>
              </a:spcAft>
              <a:buClr>
                <a:schemeClr val="dk1"/>
              </a:buClr>
              <a:buSzPts val="1400"/>
              <a:buChar char="•"/>
            </a:pPr>
            <a:r>
              <a:rPr lang="en-US" sz="1400" b="1" dirty="0"/>
              <a:t>Driving: </a:t>
            </a:r>
            <a:r>
              <a:rPr lang="en-US" sz="1400" dirty="0"/>
              <a:t>From most residential blocks on average, one could get to the nearest HS within a 6-minute drive, not much differences between urban and rural setting</a:t>
            </a:r>
            <a:endParaRPr sz="1100" dirty="0"/>
          </a:p>
          <a:p>
            <a:pPr marL="0" lvl="0" indent="0" algn="l" rtl="0">
              <a:spcBef>
                <a:spcPts val="0"/>
              </a:spcBef>
              <a:spcAft>
                <a:spcPts val="0"/>
              </a:spcAft>
              <a:buClr>
                <a:schemeClr val="dk1"/>
              </a:buClr>
              <a:buSzPts val="1400"/>
              <a:buFont typeface="Arial"/>
              <a:buNone/>
            </a:pPr>
            <a:r>
              <a:rPr lang="en-US" sz="1400" dirty="0"/>
              <a:t>For biking, I have two different types of bike access here representing biking on different stress network, which I will explain next, but looking at the comparison </a:t>
            </a:r>
            <a:endParaRPr sz="1400" dirty="0"/>
          </a:p>
          <a:p>
            <a:pPr marL="215900" lvl="0" indent="-215900" algn="l" rtl="0">
              <a:spcBef>
                <a:spcPts val="0"/>
              </a:spcBef>
              <a:spcAft>
                <a:spcPts val="0"/>
              </a:spcAft>
              <a:buClr>
                <a:schemeClr val="dk1"/>
              </a:buClr>
              <a:buSzPts val="1400"/>
              <a:buChar char="•"/>
            </a:pPr>
            <a:r>
              <a:rPr lang="en-US" sz="1400" b="1" dirty="0"/>
              <a:t>Biking: on average, it is about </a:t>
            </a:r>
            <a:r>
              <a:rPr lang="en-US" sz="1400" dirty="0"/>
              <a:t>2x time longer to get to a school in Rural compare to Urban</a:t>
            </a:r>
          </a:p>
          <a:p>
            <a:pPr marL="215900" lvl="0" indent="-215900" algn="l" rtl="0">
              <a:spcBef>
                <a:spcPts val="0"/>
              </a:spcBef>
              <a:spcAft>
                <a:spcPts val="0"/>
              </a:spcAft>
              <a:buClr>
                <a:schemeClr val="dk1"/>
              </a:buClr>
              <a:buSzPts val="1400"/>
              <a:buChar char="•"/>
            </a:pPr>
            <a:r>
              <a:rPr lang="en-US" sz="1400" b="1" dirty="0"/>
              <a:t>Walking: </a:t>
            </a:r>
            <a:r>
              <a:rPr lang="en-US" sz="1400" dirty="0"/>
              <a:t>the average travel time it takes are beyond 60 min in rural setting, while more than 40 min in urban setting, so we learn that walking to high school seems impossible for most people </a:t>
            </a:r>
            <a:endParaRPr sz="1100" dirty="0"/>
          </a:p>
          <a:p>
            <a:pPr marL="0" lvl="0" indent="0" algn="l" rtl="0">
              <a:spcBef>
                <a:spcPts val="0"/>
              </a:spcBef>
              <a:spcAft>
                <a:spcPts val="0"/>
              </a:spcAft>
              <a:buClr>
                <a:schemeClr val="dk1"/>
              </a:buClr>
              <a:buSzPts val="1400"/>
              <a:buFont typeface="Arial"/>
              <a:buNone/>
            </a:pPr>
            <a:endParaRPr sz="1400" dirty="0"/>
          </a:p>
        </p:txBody>
      </p:sp>
      <p:sp>
        <p:nvSpPr>
          <p:cNvPr id="367" name="Google Shape;367;g37e6cfe6264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Arial" panose="020B0604020202020204" pitchFamily="34" charset="0"/>
              <a:buChar char="•"/>
            </a:pPr>
            <a:r>
              <a:rPr lang="en-US" dirty="0"/>
              <a:t>Here to introduce the concept of level of Traffic stress - </a:t>
            </a:r>
            <a:r>
              <a:rPr lang="en-US" b="0" i="0" dirty="0">
                <a:solidFill>
                  <a:srgbClr val="43474E"/>
                </a:solidFill>
                <a:latin typeface="Arial"/>
                <a:ea typeface="Arial"/>
                <a:cs typeface="Arial"/>
                <a:sym typeface="Arial"/>
              </a:rPr>
              <a:t>A rating system that measures how much stress a road segment or crossing causes to bicyclists. </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solidFill>
                  <a:srgbClr val="43474E"/>
                </a:solidFill>
                <a:latin typeface="Arial"/>
                <a:ea typeface="Arial"/>
                <a:cs typeface="Arial"/>
                <a:sym typeface="Arial"/>
              </a:rPr>
              <a:t>LTS 1 and  LTS 2 indicates low traffic stress, suitable for people of all abilities. </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solidFill>
                  <a:srgbClr val="43474E"/>
                </a:solidFill>
                <a:latin typeface="Arial"/>
                <a:ea typeface="Arial"/>
                <a:cs typeface="Arial"/>
                <a:sym typeface="Arial"/>
              </a:rPr>
              <a:t>LTS 3 and 4 representing moderate and high traffic stress usually on a busy street without protected bike lane. </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solidFill>
                  <a:srgbClr val="43474E"/>
                </a:solidFill>
                <a:latin typeface="Arial"/>
                <a:ea typeface="Arial"/>
                <a:cs typeface="Arial"/>
                <a:sym typeface="Arial"/>
              </a:rPr>
              <a:t>We take into account this road network barrier when calculating bike access. </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solidFill>
                  <a:srgbClr val="43474E"/>
                </a:solidFill>
                <a:latin typeface="Arial"/>
                <a:ea typeface="Arial"/>
                <a:cs typeface="Arial"/>
                <a:sym typeface="Arial"/>
              </a:rPr>
              <a:t>In an ideal world for cyclist, especially taking about students or family wit children, the more low-stress bike route, the better</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From routing network to access by biking, this option is more meaningful if you don’t have a car or you are 14~</a:t>
            </a:r>
          </a:p>
          <a:p>
            <a:pPr marL="171450" lvl="0" indent="-171450" algn="l" rtl="0">
              <a:spcBef>
                <a:spcPts val="0"/>
              </a:spcBef>
              <a:spcAft>
                <a:spcPts val="0"/>
              </a:spcAft>
              <a:buFontTx/>
              <a:buChar char="-"/>
            </a:pPr>
            <a:r>
              <a:rPr lang="en-US" dirty="0"/>
              <a:t>the network map on the left here highlights low stress bike route</a:t>
            </a:r>
          </a:p>
          <a:p>
            <a:pPr marL="171450" lvl="0" indent="-171450" algn="l" rtl="0">
              <a:spcBef>
                <a:spcPts val="0"/>
              </a:spcBef>
              <a:spcAft>
                <a:spcPts val="0"/>
              </a:spcAft>
              <a:buFontTx/>
              <a:buChar char="-"/>
            </a:pPr>
            <a:r>
              <a:rPr lang="en-US" dirty="0"/>
              <a:t>The map on the right shows the travel time access by blocks, the color blocks are places where people can safely bike to the nearest high school within a 60 min travel</a:t>
            </a:r>
            <a:endParaRPr dirty="0"/>
          </a:p>
        </p:txBody>
      </p:sp>
      <p:sp>
        <p:nvSpPr>
          <p:cNvPr id="401" name="Google Shape;4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Then what about if people are able to route on any open streets</a:t>
            </a:r>
          </a:p>
          <a:p>
            <a:pPr marL="171450" lvl="0" indent="-171450" algn="l" rtl="0">
              <a:spcBef>
                <a:spcPts val="0"/>
              </a:spcBef>
              <a:spcAft>
                <a:spcPts val="0"/>
              </a:spcAft>
              <a:buFontTx/>
              <a:buChar char="-"/>
            </a:pPr>
            <a:r>
              <a:rPr lang="en-US" dirty="0"/>
              <a:t>Then we see more places meaning more people can bike to the high school</a:t>
            </a:r>
          </a:p>
        </p:txBody>
      </p:sp>
      <p:sp>
        <p:nvSpPr>
          <p:cNvPr id="409" name="Google Shape;4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Zoom out to see the county-level profile, looking at the population weighted median travel time to the nearest high school.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biking on all open streets beyond low stress, we are seeing more counties especially rural counties turn blue, meaning now biking could become an option, but depends on how long one is willing to travel</a:t>
            </a:r>
          </a:p>
          <a:p>
            <a:pPr marL="0" lvl="0" indent="0" algn="l" rtl="0">
              <a:spcBef>
                <a:spcPts val="0"/>
              </a:spcBef>
              <a:spcAft>
                <a:spcPts val="0"/>
              </a:spcAft>
              <a:buClr>
                <a:schemeClr val="dk1"/>
              </a:buClr>
              <a:buSzPts val="1200"/>
              <a:buFont typeface="Arial"/>
              <a:buNone/>
            </a:pPr>
            <a:br>
              <a:rPr lang="en-US" dirty="0"/>
            </a:br>
            <a:br>
              <a:rPr lang="en-US" dirty="0"/>
            </a:br>
            <a:endParaRPr dirty="0"/>
          </a:p>
        </p:txBody>
      </p:sp>
      <p:sp>
        <p:nvSpPr>
          <p:cNvPr id="418" name="Google Shape;41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We can learn more by taking the difference b/w these maps.</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This is the indicator where improved infrastructure would make the biggest difference.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Counties in darker purpose will have the opportunities to improve infrastructure for safe routes to high schools </a:t>
            </a:r>
            <a:endParaRPr dirty="0"/>
          </a:p>
          <a:p>
            <a:pPr marL="0" lvl="0" indent="0" algn="l" rtl="0">
              <a:spcBef>
                <a:spcPts val="0"/>
              </a:spcBef>
              <a:spcAft>
                <a:spcPts val="0"/>
              </a:spcAft>
              <a:buClr>
                <a:schemeClr val="dk1"/>
              </a:buClr>
              <a:buSzPts val="1200"/>
              <a:buFont typeface="Arial"/>
              <a:buNone/>
            </a:pPr>
            <a:endParaRPr dirty="0"/>
          </a:p>
        </p:txBody>
      </p:sp>
      <p:sp>
        <p:nvSpPr>
          <p:cNvPr id="430" name="Google Shape;4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37" name="Google Shape;43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7151" lvl="0" indent="-171450" algn="l" rtl="0">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Arial"/>
                <a:ea typeface="Arial"/>
                <a:cs typeface="Arial"/>
                <a:sym typeface="Arial"/>
              </a:rPr>
              <a:t>The bar chart on the left shows the number of food retailers, the chart on the right show retailer-to-population ratio </a:t>
            </a:r>
          </a:p>
          <a:p>
            <a:pPr marL="57151" lvl="0" indent="-171450" algn="l" rtl="0">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Arial"/>
                <a:ea typeface="Arial"/>
                <a:cs typeface="Arial"/>
                <a:sym typeface="Arial"/>
              </a:rPr>
              <a:t>Fewer number of retailers in rural &amp; isolated counties </a:t>
            </a:r>
            <a:endParaRPr dirty="0"/>
          </a:p>
          <a:p>
            <a:pPr marL="57151" lvl="0" indent="-171450" algn="l" rtl="0">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Arial"/>
                <a:ea typeface="Arial"/>
                <a:cs typeface="Arial"/>
                <a:sym typeface="Arial"/>
              </a:rPr>
              <a:t>Higher retailer-to-population ratio in rural areas</a:t>
            </a:r>
            <a:endParaRPr dirty="0"/>
          </a:p>
          <a:p>
            <a:pPr marL="557213" lvl="1" indent="-138111" algn="l" rtl="0">
              <a:spcBef>
                <a:spcPts val="0"/>
              </a:spcBef>
              <a:spcAft>
                <a:spcPts val="0"/>
              </a:spcAft>
              <a:buClr>
                <a:schemeClr val="dk1"/>
              </a:buClr>
              <a:buSzPts val="1200"/>
              <a:buFont typeface="Arial"/>
              <a:buNone/>
            </a:pPr>
            <a:endParaRPr sz="12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p:txBody>
      </p:sp>
      <p:sp>
        <p:nvSpPr>
          <p:cNvPr id="445" name="Google Shape;44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 Small and mighty team of four members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National Accessibly Evaluation – a FHWA pooled fund project. we also partner with other state and local agencies to introduce and evaluate access measures for performance measures and project prioritization. </a:t>
            </a:r>
          </a:p>
          <a:p>
            <a:pPr marL="0" lvl="0" indent="0" algn="l" rtl="0">
              <a:lnSpc>
                <a:spcPct val="100000"/>
              </a:lnSpc>
              <a:spcBef>
                <a:spcPts val="0"/>
              </a:spcBef>
              <a:spcAft>
                <a:spcPts val="0"/>
              </a:spcAft>
              <a:buClr>
                <a:schemeClr val="dk1"/>
              </a:buClr>
              <a:buSzPts val="1400"/>
              <a:buFont typeface="Arial"/>
              <a:buNone/>
            </a:pPr>
            <a:endParaRPr dirty="0"/>
          </a:p>
        </p:txBody>
      </p:sp>
      <p:sp>
        <p:nvSpPr>
          <p:cNvPr id="182" name="Google Shape;1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Tx/>
              <a:buChar char="-"/>
            </a:pPr>
            <a:r>
              <a:rPr lang="en-US" sz="1200" dirty="0"/>
              <a:t>Comparing walking and cycling to the nearest food retailer, </a:t>
            </a:r>
          </a:p>
          <a:p>
            <a:pPr marL="285750" lvl="0" indent="-2095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Our analysis shows a clear geographic divide in Minnesota. </a:t>
            </a:r>
          </a:p>
          <a:p>
            <a:pPr marL="285750" lvl="0" indent="-2095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The southern part of the state demonstrates significantly better walk and bike access to food retailers compared to the central and northern regions. </a:t>
            </a:r>
          </a:p>
          <a:p>
            <a:pPr marL="285750" lvl="0" indent="-2095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This contrast highlights regional disparities, but also raises a question about differences in the rural geography of these areas. </a:t>
            </a:r>
          </a:p>
        </p:txBody>
      </p:sp>
      <p:sp>
        <p:nvSpPr>
          <p:cNvPr id="455" name="Google Shape;4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rPr>
              <a:t>Cottonwood County (pop: 11517,  </a:t>
            </a:r>
            <a:r>
              <a:rPr lang="en-US" sz="1200" dirty="0"/>
              <a:t>Rural )</a:t>
            </a:r>
            <a:r>
              <a:rPr lang="en-US" sz="1200" dirty="0">
                <a:solidFill>
                  <a:schemeClr val="dk1"/>
                </a:solidFill>
              </a:rPr>
              <a:t> </a:t>
            </a:r>
            <a:endParaRPr dirty="0"/>
          </a:p>
          <a:p>
            <a:pPr marL="0" lvl="0" indent="0" algn="l" rtl="0">
              <a:spcBef>
                <a:spcPts val="0"/>
              </a:spcBef>
              <a:spcAft>
                <a:spcPts val="0"/>
              </a:spcAft>
              <a:buNone/>
            </a:pPr>
            <a:r>
              <a:rPr lang="en-US" sz="1200" dirty="0">
                <a:solidFill>
                  <a:schemeClr val="dk1"/>
                </a:solidFill>
              </a:rPr>
              <a:t>Watonwan County (pop: 11253, adj to metro)</a:t>
            </a:r>
            <a:endParaRPr sz="1200" dirty="0"/>
          </a:p>
          <a:p>
            <a:pPr marL="285750" lvl="0" indent="-209550" algn="l" rtl="0">
              <a:spcBef>
                <a:spcPts val="0"/>
              </a:spcBef>
              <a:spcAft>
                <a:spcPts val="0"/>
              </a:spcAft>
              <a:buClr>
                <a:schemeClr val="dk1"/>
              </a:buClr>
              <a:buSzPts val="1200"/>
              <a:buFont typeface="Arial"/>
              <a:buNone/>
            </a:pPr>
            <a:endParaRPr sz="1200" dirty="0"/>
          </a:p>
        </p:txBody>
      </p:sp>
      <p:sp>
        <p:nvSpPr>
          <p:cNvPr id="465" name="Google Shape;46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A5A5A"/>
              </a:buClr>
              <a:buSzPts val="1200"/>
              <a:buFont typeface="Arial"/>
              <a:buChar char="•"/>
            </a:pPr>
            <a:r>
              <a:rPr lang="en-US" b="0" i="0" u="none" strike="noStrike" dirty="0">
                <a:solidFill>
                  <a:srgbClr val="5A5A5A"/>
                </a:solidFill>
                <a:latin typeface="Open Sans"/>
                <a:ea typeface="Open Sans"/>
                <a:cs typeface="Open Sans"/>
                <a:sym typeface="Open Sans"/>
              </a:rPr>
              <a:t>The two rural counties are zoomed in here are Watonwan county, and cottonwood county, both show high access to food, about 70% and 65% of population with access, that number is really comparable to the two largest twin cities metro counties like Ramsey and Hennepin</a:t>
            </a:r>
          </a:p>
          <a:p>
            <a:pPr marL="0" lvl="0" indent="0" algn="l" rtl="0">
              <a:spcBef>
                <a:spcPts val="0"/>
              </a:spcBef>
              <a:spcAft>
                <a:spcPts val="0"/>
              </a:spcAft>
              <a:buClr>
                <a:srgbClr val="5A5A5A"/>
              </a:buClr>
              <a:buSzPts val="1200"/>
              <a:buFont typeface="Arial"/>
              <a:buChar char="•"/>
            </a:pPr>
            <a:r>
              <a:rPr lang="en-US" b="0" i="0" u="none" strike="noStrike" dirty="0">
                <a:solidFill>
                  <a:srgbClr val="5A5A5A"/>
                </a:solidFill>
                <a:latin typeface="Open Sans"/>
                <a:ea typeface="Open Sans"/>
                <a:cs typeface="Open Sans"/>
                <a:sym typeface="Open Sans"/>
              </a:rPr>
              <a:t>In contrast, we show another urban county, Chisago County (Urban, Large): Only 12% of residents have walking access to a food retailer within 60 minutes.</a:t>
            </a:r>
            <a:endParaRPr b="0" i="0" dirty="0"/>
          </a:p>
          <a:p>
            <a:pPr marL="0" lvl="0" indent="0" algn="l" rtl="0">
              <a:spcBef>
                <a:spcPts val="0"/>
              </a:spcBef>
              <a:spcAft>
                <a:spcPts val="0"/>
              </a:spcAft>
              <a:buClr>
                <a:schemeClr val="dk1"/>
              </a:buClr>
              <a:buSzPts val="1200"/>
              <a:buFont typeface="Arial"/>
              <a:buNone/>
            </a:pPr>
            <a:endParaRPr b="0" i="0" u="none" strike="noStrike" dirty="0">
              <a:solidFill>
                <a:srgbClr val="5A5A5A"/>
              </a:solidFill>
              <a:latin typeface="Open Sans"/>
              <a:ea typeface="Open Sans"/>
              <a:cs typeface="Open Sans"/>
              <a:sym typeface="Open Sans"/>
            </a:endParaRPr>
          </a:p>
          <a:p>
            <a:pPr marL="0" lvl="0" indent="0" algn="l" rtl="0">
              <a:spcBef>
                <a:spcPts val="0"/>
              </a:spcBef>
              <a:spcAft>
                <a:spcPts val="0"/>
              </a:spcAft>
              <a:buClr>
                <a:srgbClr val="7A0019"/>
              </a:buClr>
              <a:buSzPts val="1200"/>
              <a:buFont typeface="Arial"/>
              <a:buChar char="•"/>
            </a:pPr>
            <a:r>
              <a:rPr lang="en-US" b="0" i="0" u="none" strike="noStrike" dirty="0">
                <a:solidFill>
                  <a:srgbClr val="7A0019"/>
                </a:solidFill>
                <a:latin typeface="Open Sans"/>
                <a:ea typeface="Open Sans"/>
                <a:cs typeface="Open Sans"/>
                <a:sym typeface="Open Sans"/>
              </a:rPr>
              <a:t>These findings demonstrate that rurality alone does not determine food access; rural areas can achieve high accessibility, despite low density population, if people live close to destinations, or services</a:t>
            </a:r>
          </a:p>
          <a:p>
            <a:pPr marL="0" lvl="0" indent="0" algn="l" rtl="0">
              <a:spcBef>
                <a:spcPts val="0"/>
              </a:spcBef>
              <a:spcAft>
                <a:spcPts val="0"/>
              </a:spcAft>
              <a:buClr>
                <a:srgbClr val="7A0019"/>
              </a:buClr>
              <a:buSzPts val="1200"/>
              <a:buFont typeface="Arial"/>
              <a:buChar char="•"/>
            </a:pPr>
            <a:r>
              <a:rPr lang="en-US" b="0" i="0" u="none" strike="noStrike" dirty="0">
                <a:solidFill>
                  <a:srgbClr val="7A0019"/>
                </a:solidFill>
                <a:latin typeface="Open Sans"/>
                <a:ea typeface="Open Sans"/>
                <a:cs typeface="Open Sans"/>
                <a:sym typeface="Open Sans"/>
              </a:rPr>
              <a:t>We learn that many localized factors play a critical role in shaping accessibility patterns, including population distribution, historical development patterns, retail locations, and infrastructure planning.</a:t>
            </a:r>
            <a:endParaRPr b="0" i="0" u="none" strike="noStrike" dirty="0">
              <a:solidFill>
                <a:srgbClr val="7A0019"/>
              </a:solidFill>
              <a:latin typeface="Open Sans"/>
              <a:ea typeface="Open Sans"/>
              <a:cs typeface="Open Sans"/>
              <a:sym typeface="Open Sans"/>
            </a:endParaRPr>
          </a:p>
          <a:p>
            <a:pPr marL="285750" lvl="0" indent="-209550" algn="l" rtl="0">
              <a:spcBef>
                <a:spcPts val="0"/>
              </a:spcBef>
              <a:spcAft>
                <a:spcPts val="0"/>
              </a:spcAft>
              <a:buClr>
                <a:schemeClr val="dk1"/>
              </a:buClr>
              <a:buSzPts val="1200"/>
              <a:buFont typeface="Arial"/>
              <a:buNone/>
            </a:pPr>
            <a:endParaRPr sz="1200" dirty="0"/>
          </a:p>
        </p:txBody>
      </p:sp>
      <p:sp>
        <p:nvSpPr>
          <p:cNvPr id="476" name="Google Shape;47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When we talk about accessibility in transportation, we mean the ease with which a traveler can reach valued destinations</a:t>
            </a:r>
            <a:endParaRPr dirty="0"/>
          </a:p>
        </p:txBody>
      </p:sp>
      <p:sp>
        <p:nvSpPr>
          <p:cNvPr id="196" name="Google Shape;1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7e6cfe6264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This concept is grounded in decades of research. </a:t>
            </a:r>
          </a:p>
          <a:p>
            <a:pPr marL="171450" lvl="0" indent="-171450" algn="l" rtl="0">
              <a:spcBef>
                <a:spcPts val="0"/>
              </a:spcBef>
              <a:spcAft>
                <a:spcPts val="0"/>
              </a:spcAft>
              <a:buFontTx/>
              <a:buChar char="-"/>
            </a:pPr>
            <a:r>
              <a:rPr lang="en-US" dirty="0"/>
              <a:t>Accessibility moves beyond just mobility or travel time—it’s about connecting people to opportunities. </a:t>
            </a:r>
          </a:p>
          <a:p>
            <a:pPr marL="171450" lvl="0" indent="-171450" algn="l" rtl="0">
              <a:spcBef>
                <a:spcPts val="0"/>
              </a:spcBef>
              <a:spcAft>
                <a:spcPts val="0"/>
              </a:spcAft>
              <a:buFontTx/>
              <a:buChar char="-"/>
            </a:pPr>
            <a:r>
              <a:rPr lang="en-US" sz="1200" b="0" i="0" u="none" strike="noStrike" cap="none" dirty="0">
                <a:solidFill>
                  <a:schemeClr val="dk1"/>
                </a:solidFill>
                <a:effectLst/>
                <a:latin typeface="Arial"/>
                <a:ea typeface="Arial"/>
                <a:cs typeface="Arial"/>
                <a:sym typeface="Arial"/>
              </a:rPr>
              <a:t>It gauges the value of both the transportation and land use system to people.</a:t>
            </a:r>
          </a:p>
          <a:p>
            <a:pPr marL="171450" lvl="0" indent="-171450" algn="l" rtl="0">
              <a:spcBef>
                <a:spcPts val="0"/>
              </a:spcBef>
              <a:spcAft>
                <a:spcPts val="0"/>
              </a:spcAft>
              <a:buFontTx/>
              <a:buChar cha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effectLst/>
                <a:latin typeface="Arial"/>
                <a:ea typeface="Arial"/>
                <a:cs typeface="Arial"/>
                <a:sym typeface="Arial"/>
              </a:rPr>
              <a:t>Levine: "Accessibility" brings proximity into the equation. So mobility-based planning gauges the quality of transportation strictly on how </a:t>
            </a:r>
            <a:r>
              <a:rPr lang="en-US" sz="1200" b="0" i="1" u="none" strike="noStrike" cap="none" dirty="0">
                <a:solidFill>
                  <a:schemeClr val="dk1"/>
                </a:solidFill>
                <a:effectLst/>
                <a:latin typeface="Arial"/>
                <a:ea typeface="Arial"/>
                <a:cs typeface="Arial"/>
                <a:sym typeface="Arial"/>
              </a:rPr>
              <a:t>easily</a:t>
            </a:r>
            <a:r>
              <a:rPr lang="en-US" sz="1200" b="0" i="0" u="none" strike="noStrike" cap="none" dirty="0">
                <a:solidFill>
                  <a:schemeClr val="dk1"/>
                </a:solidFill>
                <a:effectLst/>
                <a:latin typeface="Arial"/>
                <a:ea typeface="Arial"/>
                <a:cs typeface="Arial"/>
                <a:sym typeface="Arial"/>
              </a:rPr>
              <a:t> one can move to a destination. But the problem is that’s a poor metric for indicating how </a:t>
            </a:r>
            <a:r>
              <a:rPr lang="en-US" sz="1200" b="0" i="1" u="none" strike="noStrike" cap="none" dirty="0">
                <a:solidFill>
                  <a:schemeClr val="dk1"/>
                </a:solidFill>
                <a:effectLst/>
                <a:latin typeface="Arial"/>
                <a:ea typeface="Arial"/>
                <a:cs typeface="Arial"/>
                <a:sym typeface="Arial"/>
              </a:rPr>
              <a:t>well</a:t>
            </a:r>
            <a:r>
              <a:rPr lang="en-US" sz="1200" b="0" i="0" u="none" strike="noStrike" cap="none" dirty="0">
                <a:solidFill>
                  <a:schemeClr val="dk1"/>
                </a:solidFill>
                <a:effectLst/>
                <a:latin typeface="Arial"/>
                <a:ea typeface="Arial"/>
                <a:cs typeface="Arial"/>
                <a:sym typeface="Arial"/>
              </a:rPr>
              <a:t> one can reach one’s destinations because you can have high accessibility even if you can’t move very fast, if your proximity is high, if your destinations are close or alternatively your destinations can be far away and you can move fast, but you still have low accessibility. So it’s really only accessibility that gauges the value of the transportation and land use system to people.</a:t>
            </a:r>
          </a:p>
          <a:p>
            <a:pPr marL="0" lvl="0" indent="0" algn="l" rtl="0">
              <a:spcBef>
                <a:spcPts val="0"/>
              </a:spcBef>
              <a:spcAft>
                <a:spcPts val="0"/>
              </a:spcAft>
              <a:buNone/>
            </a:pPr>
            <a:r>
              <a:rPr lang="en-US" sz="1200" b="0" i="0" u="none" strike="noStrike" cap="none" dirty="0">
                <a:solidFill>
                  <a:schemeClr val="dk1"/>
                </a:solidFill>
                <a:effectLst/>
                <a:latin typeface="Arial"/>
                <a:cs typeface="Arial"/>
                <a:sym typeface="Arial"/>
              </a:rPr>
              <a:t>- https://</a:t>
            </a:r>
            <a:r>
              <a:rPr lang="en-US" sz="1200" b="0" i="0" u="none" strike="noStrike" cap="none" dirty="0" err="1">
                <a:solidFill>
                  <a:schemeClr val="dk1"/>
                </a:solidFill>
                <a:effectLst/>
                <a:latin typeface="Arial"/>
                <a:cs typeface="Arial"/>
                <a:sym typeface="Arial"/>
              </a:rPr>
              <a:t>usa.streetsblog.org</a:t>
            </a:r>
            <a:r>
              <a:rPr lang="en-US" sz="1200" b="0" i="0" u="none" strike="noStrike" cap="none" dirty="0">
                <a:solidFill>
                  <a:schemeClr val="dk1"/>
                </a:solidFill>
                <a:effectLst/>
                <a:latin typeface="Arial"/>
                <a:cs typeface="Arial"/>
                <a:sym typeface="Arial"/>
              </a:rPr>
              <a:t>/2023/02/09/talking-headways-podcast-why-we-travel-to-reach-destinations-of-course</a:t>
            </a:r>
            <a:endParaRPr dirty="0"/>
          </a:p>
        </p:txBody>
      </p:sp>
      <p:sp>
        <p:nvSpPr>
          <p:cNvPr id="204" name="Google Shape;204;g37e6cfe6264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rtl="0">
              <a:spcBef>
                <a:spcPts val="0"/>
              </a:spcBef>
              <a:spcAft>
                <a:spcPts val="0"/>
              </a:spcAft>
              <a:buClr>
                <a:schemeClr val="dk1"/>
              </a:buClr>
              <a:buSzPts val="2800"/>
              <a:buChar char="•"/>
            </a:pPr>
            <a:r>
              <a:rPr lang="en-US" sz="1200" dirty="0"/>
              <a:t>The components of access include an origin as a starting place, </a:t>
            </a:r>
          </a:p>
          <a:p>
            <a:pPr marL="228600" lvl="0" indent="-228600" rtl="0">
              <a:spcBef>
                <a:spcPts val="0"/>
              </a:spcBef>
              <a:spcAft>
                <a:spcPts val="0"/>
              </a:spcAft>
              <a:buClr>
                <a:schemeClr val="dk1"/>
              </a:buClr>
              <a:buSzPts val="2800"/>
              <a:buChar char="•"/>
            </a:pPr>
            <a:r>
              <a:rPr lang="en-US" sz="1200" dirty="0"/>
              <a:t>then travel network defined by different modes of transport. </a:t>
            </a:r>
          </a:p>
          <a:p>
            <a:pPr marL="228600" lvl="0" indent="-228600" rtl="0">
              <a:spcBef>
                <a:spcPts val="0"/>
              </a:spcBef>
              <a:spcAft>
                <a:spcPts val="0"/>
              </a:spcAft>
              <a:buClr>
                <a:schemeClr val="dk1"/>
              </a:buClr>
              <a:buSzPts val="2800"/>
              <a:buChar char="•"/>
            </a:pPr>
            <a:r>
              <a:rPr lang="en-US" sz="1200" dirty="0"/>
              <a:t>And destinations which represents different types opportunities of point of interests. </a:t>
            </a:r>
          </a:p>
          <a:p>
            <a:pPr marL="228600" lvl="0" indent="-228600" rtl="0">
              <a:spcBef>
                <a:spcPts val="0"/>
              </a:spcBef>
              <a:spcAft>
                <a:spcPts val="0"/>
              </a:spcAft>
              <a:buClr>
                <a:schemeClr val="dk1"/>
              </a:buClr>
              <a:buSzPts val="2800"/>
              <a:buChar char="•"/>
            </a:pPr>
            <a:r>
              <a:rPr lang="en-US" sz="1200" dirty="0"/>
              <a:t>Then routing from origin to destination - usually travel time is used a proxy for the ease of travel</a:t>
            </a:r>
          </a:p>
          <a:p>
            <a:pPr marL="228600" lvl="0" indent="-228600" rtl="0">
              <a:spcBef>
                <a:spcPts val="0"/>
              </a:spcBef>
              <a:spcAft>
                <a:spcPts val="0"/>
              </a:spcAft>
              <a:buClr>
                <a:schemeClr val="dk1"/>
              </a:buClr>
              <a:buSzPts val="2800"/>
              <a:buChar char="•"/>
            </a:pPr>
            <a:r>
              <a:rPr lang="en-US" sz="1200" dirty="0"/>
              <a:t>In this simplified model here, it is like let’s step backward a little from the complex travel demand model, and focus on the existing infrastructure itself, measuring what options and opportunities out there regardless how people may travel or making trips </a:t>
            </a:r>
          </a:p>
        </p:txBody>
      </p:sp>
      <p:sp>
        <p:nvSpPr>
          <p:cNvPr id="217" name="Google Shape;2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 We calculate accessibility from fine-grained origins, and we are using census blocks representing residential locations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county </a:t>
            </a:r>
            <a:r>
              <a:rPr lang="en-US" b="0" i="0" u="none" strike="noStrike" dirty="0">
                <a:solidFill>
                  <a:srgbClr val="333333"/>
                </a:solidFill>
                <a:latin typeface="Helvetica Neue"/>
                <a:ea typeface="Helvetica Neue"/>
                <a:cs typeface="Helvetica Neue"/>
                <a:sym typeface="Helvetica Neue"/>
              </a:rPr>
              <a:t>06037</a:t>
            </a:r>
            <a:endParaRPr dirty="0"/>
          </a:p>
          <a:p>
            <a:pPr marL="0" lvl="0" indent="0" algn="l" rtl="0">
              <a:spcBef>
                <a:spcPts val="0"/>
              </a:spcBef>
              <a:spcAft>
                <a:spcPts val="0"/>
              </a:spcAft>
              <a:buClr>
                <a:schemeClr val="dk1"/>
              </a:buClr>
              <a:buSzPts val="1200"/>
              <a:buFont typeface="Arial"/>
              <a:buNone/>
            </a:pPr>
            <a:r>
              <a:rPr lang="en-US" dirty="0"/>
              <a:t>tract </a:t>
            </a:r>
            <a:r>
              <a:rPr lang="en-US" b="0" i="0" u="none" strike="noStrike" dirty="0">
                <a:solidFill>
                  <a:srgbClr val="333333"/>
                </a:solidFill>
                <a:latin typeface="Helvetica Neue"/>
                <a:ea typeface="Helvetica Neue"/>
                <a:cs typeface="Helvetica Neue"/>
                <a:sym typeface="Helvetica Neue"/>
              </a:rPr>
              <a:t>06037206051</a:t>
            </a:r>
            <a:endParaRPr dirty="0"/>
          </a:p>
          <a:p>
            <a:pPr marL="0" lvl="0" indent="0" algn="l" rtl="0">
              <a:spcBef>
                <a:spcPts val="0"/>
              </a:spcBef>
              <a:spcAft>
                <a:spcPts val="0"/>
              </a:spcAft>
              <a:buClr>
                <a:srgbClr val="333333"/>
              </a:buClr>
              <a:buSzPts val="1200"/>
              <a:buFont typeface="Helvetica Neue"/>
              <a:buNone/>
            </a:pPr>
            <a:r>
              <a:rPr lang="en-US" b="0" i="0" u="none" strike="noStrike" dirty="0">
                <a:solidFill>
                  <a:srgbClr val="333333"/>
                </a:solidFill>
                <a:latin typeface="Helvetica Neue"/>
                <a:ea typeface="Helvetica Neue"/>
                <a:cs typeface="Helvetica Neue"/>
                <a:sym typeface="Helvetica Neue"/>
              </a:rPr>
              <a:t>block group 060372060511</a:t>
            </a:r>
            <a:endParaRPr dirty="0"/>
          </a:p>
          <a:p>
            <a:pPr marL="0" lvl="0" indent="0" algn="l" rtl="0">
              <a:spcBef>
                <a:spcPts val="0"/>
              </a:spcBef>
              <a:spcAft>
                <a:spcPts val="0"/>
              </a:spcAft>
              <a:buClr>
                <a:srgbClr val="333333"/>
              </a:buClr>
              <a:buSzPts val="1200"/>
              <a:buFont typeface="Helvetica Neue"/>
              <a:buNone/>
            </a:pPr>
            <a:r>
              <a:rPr lang="en-US" b="0" i="0" u="none" strike="noStrike" dirty="0">
                <a:solidFill>
                  <a:srgbClr val="333333"/>
                </a:solidFill>
                <a:latin typeface="Helvetica Neue"/>
                <a:ea typeface="Helvetica Neue"/>
                <a:cs typeface="Helvetica Neue"/>
                <a:sym typeface="Helvetica Neue"/>
              </a:rPr>
              <a:t>block 060372060511076</a:t>
            </a:r>
            <a:endParaRPr dirty="0"/>
          </a:p>
          <a:p>
            <a:pPr marL="0" lvl="0" indent="0" algn="l" rtl="0">
              <a:spcBef>
                <a:spcPts val="0"/>
              </a:spcBef>
              <a:spcAft>
                <a:spcPts val="0"/>
              </a:spcAft>
              <a:buClr>
                <a:schemeClr val="dk1"/>
              </a:buClr>
              <a:buSzPts val="1200"/>
              <a:buFont typeface="Arial"/>
              <a:buNone/>
            </a:pPr>
            <a:endParaRPr dirty="0"/>
          </a:p>
        </p:txBody>
      </p:sp>
      <p:sp>
        <p:nvSpPr>
          <p:cNvPr id="250" name="Google Shape;2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Tx/>
              <a:buChar char="-"/>
            </a:pPr>
            <a:r>
              <a:rPr lang="en-US" dirty="0"/>
              <a:t>then use detailed network inputs to route and model travel times</a:t>
            </a:r>
          </a:p>
          <a:p>
            <a:pPr marL="171450" lvl="0" indent="-171450" algn="l" rtl="0">
              <a:spcBef>
                <a:spcPts val="0"/>
              </a:spcBef>
              <a:spcAft>
                <a:spcPts val="0"/>
              </a:spcAft>
              <a:buClr>
                <a:schemeClr val="dk1"/>
              </a:buClr>
              <a:buSzPts val="1200"/>
              <a:buFontTx/>
              <a:buChar char="-"/>
            </a:pPr>
            <a:r>
              <a:rPr lang="en-US" dirty="0"/>
              <a:t>Different modes require different network inputs  </a:t>
            </a:r>
          </a:p>
          <a:p>
            <a:pPr marL="171450" lvl="0" indent="-171450" algn="l" rtl="0">
              <a:spcBef>
                <a:spcPts val="0"/>
              </a:spcBef>
              <a:spcAft>
                <a:spcPts val="0"/>
              </a:spcAft>
              <a:buClr>
                <a:schemeClr val="dk1"/>
              </a:buClr>
              <a:buSzPts val="1200"/>
              <a:buFontTx/>
              <a:buChar char="-"/>
            </a:pPr>
            <a:endParaRPr dirty="0"/>
          </a:p>
        </p:txBody>
      </p:sp>
      <p:sp>
        <p:nvSpPr>
          <p:cNvPr id="257" name="Google Shape;2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 In our database inventory, we source all destinations from publicly available, nation-wide dataset</a:t>
            </a:r>
          </a:p>
          <a:p>
            <a:pPr marL="0" lvl="0" indent="0" algn="l" rtl="0">
              <a:spcBef>
                <a:spcPts val="0"/>
              </a:spcBef>
              <a:spcAft>
                <a:spcPts val="0"/>
              </a:spcAft>
              <a:buClr>
                <a:schemeClr val="dk1"/>
              </a:buClr>
              <a:buSzPts val="1200"/>
              <a:buFont typeface="Arial"/>
              <a:buNone/>
            </a:pPr>
            <a:r>
              <a:rPr lang="en-US" dirty="0"/>
              <a:t>- Including jobs, education, healthcare, food, entertainment and intermodal freight</a:t>
            </a:r>
          </a:p>
          <a:p>
            <a:pPr marL="0" lvl="0" indent="0" algn="l" rtl="0">
              <a:spcBef>
                <a:spcPts val="0"/>
              </a:spcBef>
              <a:spcAft>
                <a:spcPts val="0"/>
              </a:spcAft>
              <a:buClr>
                <a:schemeClr val="dk1"/>
              </a:buClr>
              <a:buSzPts val="1200"/>
              <a:buFont typeface="Arial"/>
              <a:buNone/>
            </a:pPr>
            <a:r>
              <a:rPr lang="en-US" dirty="0"/>
              <a:t>- Highlight a few for the rural Minnesota context, specifically on food and education </a:t>
            </a:r>
            <a:endParaRPr dirty="0"/>
          </a:p>
        </p:txBody>
      </p:sp>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0" i="0" u="none" strike="noStrike" cap="none" dirty="0">
                <a:solidFill>
                  <a:schemeClr val="dk1"/>
                </a:solidFill>
                <a:effectLst/>
                <a:latin typeface="Arial"/>
                <a:ea typeface="Arial"/>
                <a:cs typeface="Arial"/>
                <a:sym typeface="Arial"/>
              </a:rPr>
              <a:t>- Back to to the rural Minnesota theme today </a:t>
            </a:r>
          </a:p>
          <a:p>
            <a:pPr marL="171450" lvl="0" indent="-1714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When we think about traveling to destinations in rural areas, certain stereotypes : car dependency, longer travel times, low population density, and fewer transportation options. These are common assumptions, but how true are they? And how universal across destination sets and rural context?</a:t>
            </a:r>
          </a:p>
          <a:p>
            <a:pPr marL="171450" lvl="0" indent="-1714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The accessibility matrices and method are typically used to access transport system in urban areas, if we are using the same method to apply in rural context, then how are they compared to typical urban settings</a:t>
            </a:r>
          </a:p>
          <a:p>
            <a:pPr marL="171450" lvl="0" indent="-171450" algn="l" rtl="0">
              <a:spcBef>
                <a:spcPts val="0"/>
              </a:spcBef>
              <a:spcAft>
                <a:spcPts val="0"/>
              </a:spcAft>
              <a:buClr>
                <a:schemeClr val="dk1"/>
              </a:buClr>
              <a:buSzPts val="1200"/>
              <a:buFontTx/>
              <a:buChar char="-"/>
            </a:pPr>
            <a:r>
              <a:rPr lang="en-US" sz="1200" b="0" i="0" u="none" strike="noStrike" cap="none" dirty="0">
                <a:solidFill>
                  <a:schemeClr val="dk1"/>
                </a:solidFill>
                <a:effectLst/>
                <a:latin typeface="Arial"/>
                <a:ea typeface="Arial"/>
                <a:cs typeface="Arial"/>
                <a:sym typeface="Arial"/>
              </a:rPr>
              <a:t>We also want to challenge you all to think outside of the box a little, besides driving, what other potions people have to reach destinations</a:t>
            </a:r>
          </a:p>
          <a:p>
            <a:pPr marL="0" lvl="0" indent="0" algn="l" rtl="0">
              <a:spcBef>
                <a:spcPts val="0"/>
              </a:spcBef>
              <a:spcAft>
                <a:spcPts val="0"/>
              </a:spcAft>
              <a:buClr>
                <a:schemeClr val="dk1"/>
              </a:buClr>
              <a:buSzPts val="1200"/>
              <a:buFont typeface="Arial"/>
              <a:buNone/>
            </a:pPr>
            <a:endParaRPr lang="en-US" dirty="0"/>
          </a:p>
        </p:txBody>
      </p:sp>
      <p:sp>
        <p:nvSpPr>
          <p:cNvPr id="337" name="Google Shape;3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892333"/>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1" name="Google Shape;21;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1"/>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2"/>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2"/>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7"/>
        <p:cNvGrpSpPr/>
        <p:nvPr/>
      </p:nvGrpSpPr>
      <p:grpSpPr>
        <a:xfrm>
          <a:off x="0" y="0"/>
          <a:ext cx="0" cy="0"/>
          <a:chOff x="0" y="0"/>
          <a:chExt cx="0" cy="0"/>
        </a:xfrm>
      </p:grpSpPr>
      <p:sp>
        <p:nvSpPr>
          <p:cNvPr id="88" name="Google Shape;88;p4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4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4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3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3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3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5"/>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p44"/>
          <p:cNvSpPr txBox="1">
            <a:spLocks noGrp="1"/>
          </p:cNvSpPr>
          <p:nvPr>
            <p:ph type="ctrTitle"/>
          </p:nvPr>
        </p:nvSpPr>
        <p:spPr>
          <a:xfrm>
            <a:off x="628650" y="841375"/>
            <a:ext cx="74549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892333"/>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4"/>
          <p:cNvSpPr txBox="1">
            <a:spLocks noGrp="1"/>
          </p:cNvSpPr>
          <p:nvPr>
            <p:ph type="subTitle" idx="1"/>
          </p:nvPr>
        </p:nvSpPr>
        <p:spPr>
          <a:xfrm>
            <a:off x="628650" y="2701925"/>
            <a:ext cx="74549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p4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23888" y="1282700"/>
            <a:ext cx="6475412"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a:off x="623888" y="3441700"/>
            <a:ext cx="7186612"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4" name="Google Shape;124;p4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a:off x="628651" y="274638"/>
            <a:ext cx="5983014"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a:off x="628650" y="1370013"/>
            <a:ext cx="33083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body" idx="2"/>
          </p:nvPr>
        </p:nvSpPr>
        <p:spPr>
          <a:xfrm>
            <a:off x="4114802" y="1370013"/>
            <a:ext cx="33083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7"/>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7"/>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47"/>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48"/>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8"/>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p48"/>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4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49"/>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49"/>
          <p:cNvSpPr>
            <a:spLocks noGrp="1"/>
          </p:cNvSpPr>
          <p:nvPr>
            <p:ph type="pic" idx="2"/>
          </p:nvPr>
        </p:nvSpPr>
        <p:spPr>
          <a:xfrm>
            <a:off x="3887788" y="741363"/>
            <a:ext cx="4629150" cy="3654425"/>
          </a:xfrm>
          <a:prstGeom prst="rect">
            <a:avLst/>
          </a:prstGeom>
          <a:noFill/>
          <a:ln>
            <a:noFill/>
          </a:ln>
        </p:spPr>
      </p:sp>
      <p:sp>
        <p:nvSpPr>
          <p:cNvPr id="153" name="Google Shape;153;p49"/>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4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4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4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5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50"/>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51"/>
          <p:cNvSpPr txBox="1">
            <a:spLocks noGrp="1"/>
          </p:cNvSpPr>
          <p:nvPr>
            <p:ph type="title"/>
          </p:nvPr>
        </p:nvSpPr>
        <p:spPr>
          <a:xfrm rot="5400000">
            <a:off x="5350669" y="1467644"/>
            <a:ext cx="4357687"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51"/>
          <p:cNvSpPr txBox="1">
            <a:spLocks noGrp="1"/>
          </p:cNvSpPr>
          <p:nvPr>
            <p:ph type="body" idx="1"/>
          </p:nvPr>
        </p:nvSpPr>
        <p:spPr>
          <a:xfrm rot="5400000">
            <a:off x="1331119" y="-427831"/>
            <a:ext cx="4357687"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69"/>
        <p:cNvGrpSpPr/>
        <p:nvPr/>
      </p:nvGrpSpPr>
      <p:grpSpPr>
        <a:xfrm>
          <a:off x="0" y="0"/>
          <a:ext cx="0" cy="0"/>
          <a:chOff x="0" y="0"/>
          <a:chExt cx="0" cy="0"/>
        </a:xfrm>
      </p:grpSpPr>
      <p:sp>
        <p:nvSpPr>
          <p:cNvPr id="170" name="Google Shape;170;p5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1" name="Google Shape;171;p5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2" name="Google Shape;172;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3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9" name="Google Shape;49;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38"/>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9233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5" name="Google Shape;55;p3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38"/>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7" name="Google Shape;57;p3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9"/>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4" name="Google Shape;64;p39"/>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892333"/>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0"/>
          <p:cNvSpPr>
            <a:spLocks noGrp="1"/>
          </p:cNvSpPr>
          <p:nvPr>
            <p:ph type="pic" idx="2"/>
          </p:nvPr>
        </p:nvSpPr>
        <p:spPr>
          <a:xfrm>
            <a:off x="3887391" y="740569"/>
            <a:ext cx="4629150" cy="3655219"/>
          </a:xfrm>
          <a:prstGeom prst="rect">
            <a:avLst/>
          </a:prstGeom>
          <a:noFill/>
          <a:ln>
            <a:noFill/>
          </a:ln>
        </p:spPr>
      </p:sp>
      <p:sp>
        <p:nvSpPr>
          <p:cNvPr id="71" name="Google Shape;71;p40"/>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2" name="Google Shape;72;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892333"/>
              </a:buClr>
              <a:buSzPts val="3300"/>
              <a:buFont typeface="Calibri"/>
              <a:buNone/>
              <a:defRPr sz="3300" b="0" i="0" u="none" strike="noStrike" cap="none">
                <a:solidFill>
                  <a:srgbClr val="89233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7"/>
          <p:cNvPicPr preferRelativeResize="0"/>
          <p:nvPr/>
        </p:nvPicPr>
        <p:blipFill rotWithShape="1">
          <a:blip r:embed="rId14">
            <a:alphaModFix/>
          </a:blip>
          <a:srcRect/>
          <a:stretch/>
        </p:blipFill>
        <p:spPr>
          <a:xfrm>
            <a:off x="7260944" y="4675823"/>
            <a:ext cx="1513839" cy="91440"/>
          </a:xfrm>
          <a:prstGeom prst="rect">
            <a:avLst/>
          </a:prstGeom>
          <a:noFill/>
          <a:ln>
            <a:noFill/>
          </a:ln>
        </p:spPr>
      </p:pic>
      <p:pic>
        <p:nvPicPr>
          <p:cNvPr id="16" name="Google Shape;16;p27" descr="Circle&#10;&#10;Description automatically generated"/>
          <p:cNvPicPr preferRelativeResize="0"/>
          <p:nvPr/>
        </p:nvPicPr>
        <p:blipFill rotWithShape="1">
          <a:blip r:embed="rId15">
            <a:alphaModFix/>
          </a:blip>
          <a:srcRect/>
          <a:stretch/>
        </p:blipFill>
        <p:spPr>
          <a:xfrm>
            <a:off x="7817972" y="273352"/>
            <a:ext cx="914400" cy="914400"/>
          </a:xfrm>
          <a:prstGeom prst="rect">
            <a:avLst/>
          </a:prstGeom>
          <a:noFill/>
          <a:ln>
            <a:noFill/>
          </a:ln>
        </p:spPr>
      </p:pic>
      <p:pic>
        <p:nvPicPr>
          <p:cNvPr id="17" name="Google Shape;17;p27"/>
          <p:cNvPicPr preferRelativeResize="0"/>
          <p:nvPr/>
        </p:nvPicPr>
        <p:blipFill rotWithShape="1">
          <a:blip r:embed="rId16">
            <a:alphaModFix/>
          </a:blip>
          <a:srcRect/>
          <a:stretch/>
        </p:blipFill>
        <p:spPr>
          <a:xfrm>
            <a:off x="270959" y="4648483"/>
            <a:ext cx="2262836" cy="1282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2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892333"/>
              </a:buClr>
              <a:buSzPts val="3300"/>
              <a:buFont typeface="Calibri"/>
              <a:buNone/>
              <a:defRPr sz="3300" b="0" i="0" u="none" strike="noStrike" cap="none">
                <a:solidFill>
                  <a:srgbClr val="89233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29"/>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2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2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29" descr="A picture containing connector&#10;&#10;Description automatically generated"/>
          <p:cNvPicPr preferRelativeResize="0"/>
          <p:nvPr/>
        </p:nvPicPr>
        <p:blipFill rotWithShape="1">
          <a:blip r:embed="rId14">
            <a:alphaModFix/>
          </a:blip>
          <a:srcRect l="-10146" t="10005" r="56839"/>
          <a:stretch/>
        </p:blipFill>
        <p:spPr>
          <a:xfrm>
            <a:off x="7097037" y="0"/>
            <a:ext cx="2046963" cy="4628834"/>
          </a:xfrm>
          <a:prstGeom prst="rect">
            <a:avLst/>
          </a:prstGeom>
          <a:noFill/>
          <a:ln>
            <a:noFill/>
          </a:ln>
        </p:spPr>
      </p:pic>
      <p:pic>
        <p:nvPicPr>
          <p:cNvPr id="98" name="Google Shape;98;p29"/>
          <p:cNvPicPr preferRelativeResize="0"/>
          <p:nvPr/>
        </p:nvPicPr>
        <p:blipFill rotWithShape="1">
          <a:blip r:embed="rId15">
            <a:alphaModFix/>
          </a:blip>
          <a:srcRect/>
          <a:stretch/>
        </p:blipFill>
        <p:spPr>
          <a:xfrm>
            <a:off x="7260944" y="4675823"/>
            <a:ext cx="1513839" cy="91440"/>
          </a:xfrm>
          <a:prstGeom prst="rect">
            <a:avLst/>
          </a:prstGeom>
          <a:noFill/>
          <a:ln>
            <a:noFill/>
          </a:ln>
        </p:spPr>
      </p:pic>
      <p:pic>
        <p:nvPicPr>
          <p:cNvPr id="99" name="Google Shape;99;p29"/>
          <p:cNvPicPr preferRelativeResize="0"/>
          <p:nvPr/>
        </p:nvPicPr>
        <p:blipFill rotWithShape="1">
          <a:blip r:embed="rId16">
            <a:alphaModFix/>
          </a:blip>
          <a:srcRect/>
          <a:stretch/>
        </p:blipFill>
        <p:spPr>
          <a:xfrm>
            <a:off x="270959" y="4648483"/>
            <a:ext cx="2262836" cy="1282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zephyrtransport.org/mom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
          <p:cNvSpPr txBox="1">
            <a:spLocks noGrp="1"/>
          </p:cNvSpPr>
          <p:nvPr>
            <p:ph type="ctrTitle"/>
          </p:nvPr>
        </p:nvSpPr>
        <p:spPr>
          <a:xfrm>
            <a:off x="1143000" y="841772"/>
            <a:ext cx="6858000"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892333"/>
              </a:buClr>
              <a:buSzPts val="4500"/>
              <a:buFont typeface="Calibri"/>
              <a:buNone/>
            </a:pPr>
            <a:r>
              <a:rPr lang="en-US" dirty="0"/>
              <a:t>Access to Essential Services</a:t>
            </a:r>
            <a:endParaRPr dirty="0"/>
          </a:p>
        </p:txBody>
      </p:sp>
      <p:sp>
        <p:nvSpPr>
          <p:cNvPr id="178" name="Google Shape;178;p1"/>
          <p:cNvSpPr txBox="1">
            <a:spLocks noGrp="1"/>
          </p:cNvSpPr>
          <p:nvPr>
            <p:ph type="subTitle" idx="1"/>
          </p:nvPr>
        </p:nvSpPr>
        <p:spPr>
          <a:xfrm>
            <a:off x="1269460" y="2445620"/>
            <a:ext cx="6858000" cy="12418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800"/>
              <a:buNone/>
            </a:pPr>
            <a:r>
              <a:rPr lang="en-US" dirty="0"/>
              <a:t>Enhancing Rural Transportation Planning through Accessibility Metrics</a:t>
            </a:r>
            <a:endParaRPr dirty="0"/>
          </a:p>
        </p:txBody>
      </p:sp>
      <p:sp>
        <p:nvSpPr>
          <p:cNvPr id="179" name="Google Shape;179;p1"/>
          <p:cNvSpPr txBox="1"/>
          <p:nvPr/>
        </p:nvSpPr>
        <p:spPr>
          <a:xfrm>
            <a:off x="802419" y="3421294"/>
            <a:ext cx="7539162" cy="1005338"/>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ctr" rtl="0">
              <a:lnSpc>
                <a:spcPct val="90000"/>
              </a:lnSpc>
              <a:spcBef>
                <a:spcPts val="0"/>
              </a:spcBef>
              <a:spcAft>
                <a:spcPts val="0"/>
              </a:spcAft>
              <a:buClr>
                <a:srgbClr val="7F7F7F"/>
              </a:buClr>
              <a:buSzPct val="100000"/>
              <a:buFont typeface="Arial"/>
              <a:buNone/>
            </a:pPr>
            <a:r>
              <a:rPr lang="en-US" sz="2400" b="0" i="0" u="none" strike="noStrike" cap="none" dirty="0">
                <a:solidFill>
                  <a:srgbClr val="7F7F7F"/>
                </a:solidFill>
                <a:latin typeface="Calibri"/>
                <a:ea typeface="Calibri"/>
                <a:cs typeface="Calibri"/>
                <a:sym typeface="Calibri"/>
              </a:rPr>
              <a:t>Shirley Shiqin Liu, PhD</a:t>
            </a:r>
          </a:p>
          <a:p>
            <a:pPr marL="0" marR="0" lvl="0" indent="0" algn="ctr" rtl="0">
              <a:lnSpc>
                <a:spcPct val="90000"/>
              </a:lnSpc>
              <a:spcBef>
                <a:spcPts val="0"/>
              </a:spcBef>
              <a:spcAft>
                <a:spcPts val="0"/>
              </a:spcAft>
              <a:buClr>
                <a:srgbClr val="7F7F7F"/>
              </a:buClr>
              <a:buSzPct val="100000"/>
              <a:buFont typeface="Arial"/>
              <a:buNone/>
            </a:pPr>
            <a:endParaRPr lang="en-US" sz="2400" b="0" i="0" u="none" strike="noStrike" cap="none" dirty="0">
              <a:solidFill>
                <a:srgbClr val="7F7F7F"/>
              </a:solidFill>
              <a:latin typeface="Calibri"/>
              <a:ea typeface="Calibri"/>
              <a:cs typeface="Calibri"/>
              <a:sym typeface="Calibri"/>
            </a:endParaRPr>
          </a:p>
          <a:p>
            <a:pPr marL="0" marR="0" lvl="0" indent="0" algn="ctr" rtl="0">
              <a:lnSpc>
                <a:spcPct val="90000"/>
              </a:lnSpc>
              <a:spcBef>
                <a:spcPts val="0"/>
              </a:spcBef>
              <a:spcAft>
                <a:spcPts val="0"/>
              </a:spcAft>
              <a:buClr>
                <a:srgbClr val="7F7F7F"/>
              </a:buClr>
              <a:buSzPct val="100000"/>
              <a:buFont typeface="Arial"/>
              <a:buNone/>
            </a:pPr>
            <a:r>
              <a:rPr lang="en-US" sz="2400" b="0" i="0" u="none" strike="noStrike" cap="none" dirty="0">
                <a:solidFill>
                  <a:srgbClr val="7F7F7F"/>
                </a:solidFill>
                <a:latin typeface="Calibri"/>
                <a:ea typeface="Calibri"/>
                <a:cs typeface="Calibri"/>
                <a:sym typeface="Calibri"/>
              </a:rPr>
              <a:t>Accessibility Observatory</a:t>
            </a:r>
            <a:r>
              <a:rPr lang="en-US" sz="2400" dirty="0">
                <a:solidFill>
                  <a:srgbClr val="7F7F7F"/>
                </a:solidFill>
                <a:latin typeface="Calibri"/>
                <a:ea typeface="Calibri"/>
                <a:cs typeface="Calibri"/>
                <a:sym typeface="Calibri"/>
              </a:rPr>
              <a:t>, Center for Transportation Studies</a:t>
            </a:r>
            <a:endParaRPr lang="en-US" sz="2400" b="0" i="0" u="none" strike="noStrike" cap="none" dirty="0">
              <a:solidFill>
                <a:srgbClr val="7F7F7F"/>
              </a:solidFill>
              <a:latin typeface="Calibri"/>
              <a:ea typeface="Calibri"/>
              <a:cs typeface="Calibri"/>
              <a:sym typeface="Calibri"/>
            </a:endParaRPr>
          </a:p>
          <a:p>
            <a:pPr marL="0" marR="0" lvl="0" indent="0" algn="ctr" rtl="0">
              <a:lnSpc>
                <a:spcPct val="90000"/>
              </a:lnSpc>
              <a:spcBef>
                <a:spcPts val="0"/>
              </a:spcBef>
              <a:spcAft>
                <a:spcPts val="0"/>
              </a:spcAft>
              <a:buClr>
                <a:srgbClr val="7F7F7F"/>
              </a:buClr>
              <a:buSzPct val="100000"/>
              <a:buFont typeface="Arial"/>
              <a:buNone/>
            </a:pPr>
            <a:endParaRPr lang="en-US" sz="2400" b="0" i="0" u="none" strike="noStrike" cap="none" dirty="0">
              <a:solidFill>
                <a:srgbClr val="7F7F7F"/>
              </a:solidFill>
              <a:latin typeface="Calibri"/>
              <a:ea typeface="Calibri"/>
              <a:cs typeface="Calibri"/>
              <a:sym typeface="Calibri"/>
            </a:endParaRPr>
          </a:p>
          <a:p>
            <a:pPr algn="ctr">
              <a:lnSpc>
                <a:spcPct val="90000"/>
              </a:lnSpc>
              <a:buClr>
                <a:srgbClr val="7F7F7F"/>
              </a:buClr>
              <a:buSzPct val="100000"/>
            </a:pPr>
            <a:r>
              <a:rPr lang="en-US" sz="2400" dirty="0">
                <a:solidFill>
                  <a:srgbClr val="7F7F7F"/>
                </a:solidFill>
                <a:latin typeface="Calibri"/>
                <a:cs typeface="Calibri"/>
                <a:hlinkClick r:id="rId3">
                  <a:extLst>
                    <a:ext uri="{A12FA001-AC4F-418D-AE19-62706E023703}">
                      <ahyp:hlinkClr xmlns:ahyp="http://schemas.microsoft.com/office/drawing/2018/hyperlinkcolor" val="tx"/>
                    </a:ext>
                  </a:extLst>
                </a:hlinkClick>
              </a:rPr>
              <a:t>2025 Modeling Mobility Conference</a:t>
            </a:r>
            <a:endParaRPr sz="2400" dirty="0">
              <a:solidFill>
                <a:srgbClr val="7F7F7F"/>
              </a:solidFill>
              <a:latin typeface="Calibri"/>
              <a:cs typeface="Calibri"/>
            </a:endParaRPr>
          </a:p>
          <a:p>
            <a:pPr marL="0" marR="0" lvl="0" indent="0" algn="ctr" rtl="0">
              <a:lnSpc>
                <a:spcPct val="90000"/>
              </a:lnSpc>
              <a:spcBef>
                <a:spcPts val="1000"/>
              </a:spcBef>
              <a:spcAft>
                <a:spcPts val="0"/>
              </a:spcAft>
              <a:buClr>
                <a:srgbClr val="7F7F7F"/>
              </a:buClr>
              <a:buSzPct val="100000"/>
              <a:buFont typeface="Arial"/>
              <a:buNone/>
            </a:pPr>
            <a:r>
              <a:rPr lang="en-US" sz="2400" dirty="0">
                <a:solidFill>
                  <a:srgbClr val="7F7F7F"/>
                </a:solidFill>
                <a:latin typeface="Calibri"/>
                <a:ea typeface="Calibri"/>
                <a:cs typeface="Calibri"/>
                <a:sym typeface="Calibri"/>
              </a:rPr>
              <a:t>17</a:t>
            </a:r>
            <a:r>
              <a:rPr lang="en-US" sz="2400" b="0" i="0" u="none" strike="noStrike" cap="none" dirty="0">
                <a:solidFill>
                  <a:srgbClr val="7F7F7F"/>
                </a:solidFill>
                <a:latin typeface="Calibri"/>
                <a:ea typeface="Calibri"/>
                <a:cs typeface="Calibri"/>
                <a:sym typeface="Calibri"/>
              </a:rPr>
              <a:t> </a:t>
            </a:r>
            <a:r>
              <a:rPr lang="en-US" sz="2400" dirty="0">
                <a:solidFill>
                  <a:srgbClr val="7F7F7F"/>
                </a:solidFill>
                <a:latin typeface="Calibri"/>
                <a:ea typeface="Calibri"/>
                <a:cs typeface="Calibri"/>
                <a:sym typeface="Calibri"/>
              </a:rPr>
              <a:t>September</a:t>
            </a:r>
            <a:r>
              <a:rPr lang="en-US" sz="2400" b="0" i="0" u="none" strike="noStrike" cap="none" dirty="0">
                <a:solidFill>
                  <a:srgbClr val="7F7F7F"/>
                </a:solidFill>
                <a:latin typeface="Calibri"/>
                <a:ea typeface="Calibri"/>
                <a:cs typeface="Calibri"/>
                <a:sym typeface="Calibri"/>
              </a:rPr>
              <a:t>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sz="3300"/>
              <a:t>Minnesota Urbanicity and Population</a:t>
            </a:r>
            <a:endParaRPr sz="3300"/>
          </a:p>
        </p:txBody>
      </p:sp>
      <p:sp>
        <p:nvSpPr>
          <p:cNvPr id="349" name="Google Shape;349;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888888"/>
                </a:solidFill>
                <a:latin typeface="Calibri"/>
                <a:ea typeface="Calibri"/>
                <a:cs typeface="Calibri"/>
                <a:sym typeface="Calibri"/>
              </a:rPr>
              <a:t>10</a:t>
            </a:fld>
            <a:endParaRPr sz="900" b="0" i="0" u="none" strike="noStrike" cap="none">
              <a:solidFill>
                <a:srgbClr val="888888"/>
              </a:solidFill>
              <a:latin typeface="Calibri"/>
              <a:ea typeface="Calibri"/>
              <a:cs typeface="Calibri"/>
              <a:sym typeface="Calibri"/>
            </a:endParaRPr>
          </a:p>
        </p:txBody>
      </p:sp>
      <p:pic>
        <p:nvPicPr>
          <p:cNvPr id="350" name="Google Shape;350;p13" descr="A map of canada with different colored areas&#10;&#10;Description automatically generated"/>
          <p:cNvPicPr preferRelativeResize="0"/>
          <p:nvPr/>
        </p:nvPicPr>
        <p:blipFill rotWithShape="1">
          <a:blip r:embed="rId3">
            <a:alphaModFix/>
          </a:blip>
          <a:srcRect r="35493"/>
          <a:stretch/>
        </p:blipFill>
        <p:spPr>
          <a:xfrm>
            <a:off x="743096" y="1024778"/>
            <a:ext cx="3261132" cy="3576716"/>
          </a:xfrm>
          <a:prstGeom prst="rect">
            <a:avLst/>
          </a:prstGeom>
          <a:noFill/>
          <a:ln>
            <a:noFill/>
          </a:ln>
        </p:spPr>
      </p:pic>
      <p:graphicFrame>
        <p:nvGraphicFramePr>
          <p:cNvPr id="351" name="Google Shape;351;p13"/>
          <p:cNvGraphicFramePr/>
          <p:nvPr/>
        </p:nvGraphicFramePr>
        <p:xfrm>
          <a:off x="4468398" y="1179576"/>
          <a:ext cx="4396710" cy="3421918"/>
        </p:xfrm>
        <a:graphic>
          <a:graphicData uri="http://schemas.openxmlformats.org/drawingml/2006/chart">
            <c:chart xmlns:c="http://schemas.openxmlformats.org/drawingml/2006/chart" xmlns:r="http://schemas.openxmlformats.org/officeDocument/2006/relationships" r:id="rId4"/>
          </a:graphicData>
        </a:graphic>
      </p:graphicFrame>
      <p:sp>
        <p:nvSpPr>
          <p:cNvPr id="352" name="Google Shape;352;p13"/>
          <p:cNvSpPr txBox="1"/>
          <p:nvPr/>
        </p:nvSpPr>
        <p:spPr>
          <a:xfrm>
            <a:off x="7332476" y="3239371"/>
            <a:ext cx="67533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Calibri"/>
                <a:ea typeface="Calibri"/>
                <a:cs typeface="Calibri"/>
                <a:sym typeface="Calibri"/>
              </a:rPr>
              <a:t>1.2 M</a:t>
            </a:r>
            <a:endParaRPr sz="1400" b="0" i="0" u="none" strike="noStrike" cap="none">
              <a:solidFill>
                <a:srgbClr val="000000"/>
              </a:solidFill>
              <a:latin typeface="Arial"/>
              <a:ea typeface="Arial"/>
              <a:cs typeface="Arial"/>
              <a:sym typeface="Arial"/>
            </a:endParaRPr>
          </a:p>
        </p:txBody>
      </p:sp>
      <p:cxnSp>
        <p:nvCxnSpPr>
          <p:cNvPr id="353" name="Google Shape;353;p13"/>
          <p:cNvCxnSpPr/>
          <p:nvPr/>
        </p:nvCxnSpPr>
        <p:spPr>
          <a:xfrm>
            <a:off x="7892634" y="3377870"/>
            <a:ext cx="429279" cy="0"/>
          </a:xfrm>
          <a:prstGeom prst="straightConnector1">
            <a:avLst/>
          </a:prstGeom>
          <a:noFill/>
          <a:ln w="28575" cap="flat" cmpd="sng">
            <a:solidFill>
              <a:schemeClr val="dk1"/>
            </a:solidFill>
            <a:prstDash val="solid"/>
            <a:miter lim="800000"/>
            <a:headEnd type="none" w="sm" len="sm"/>
            <a:tailEnd type="triangle" w="med" len="med"/>
          </a:ln>
        </p:spPr>
      </p:cxnSp>
      <p:cxnSp>
        <p:nvCxnSpPr>
          <p:cNvPr id="354" name="Google Shape;354;p13"/>
          <p:cNvCxnSpPr>
            <a:stCxn id="352" idx="1"/>
          </p:cNvCxnSpPr>
          <p:nvPr/>
        </p:nvCxnSpPr>
        <p:spPr>
          <a:xfrm rot="10800000">
            <a:off x="6812276" y="3389412"/>
            <a:ext cx="520200" cy="0"/>
          </a:xfrm>
          <a:prstGeom prst="straightConnector1">
            <a:avLst/>
          </a:prstGeom>
          <a:noFill/>
          <a:ln w="28575" cap="flat" cmpd="sng">
            <a:solidFill>
              <a:schemeClr val="dk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7e6cfe6264_0_0"/>
          <p:cNvSpPr txBox="1">
            <a:spLocks noGrp="1"/>
          </p:cNvSpPr>
          <p:nvPr>
            <p:ph type="title"/>
          </p:nvPr>
        </p:nvSpPr>
        <p:spPr>
          <a:xfrm>
            <a:off x="4775601" y="546500"/>
            <a:ext cx="4996500" cy="2367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4500"/>
              <a:buNone/>
            </a:pPr>
            <a:r>
              <a:rPr lang="en-US" sz="3900" b="1"/>
              <a:t>Access</a:t>
            </a:r>
            <a:r>
              <a:rPr lang="en-US" sz="3900">
                <a:solidFill>
                  <a:schemeClr val="dk1"/>
                </a:solidFill>
                <a:latin typeface="Calibri"/>
                <a:ea typeface="Calibri"/>
                <a:cs typeface="Calibri"/>
                <a:sym typeface="Calibri"/>
              </a:rPr>
              <a:t> </a:t>
            </a:r>
            <a:r>
              <a:rPr lang="en-US" sz="3900" b="1"/>
              <a:t>to education</a:t>
            </a:r>
            <a:endParaRPr>
              <a:latin typeface="Calibri"/>
              <a:ea typeface="Calibri"/>
              <a:cs typeface="Calibri"/>
              <a:sym typeface="Calibri"/>
            </a:endParaRPr>
          </a:p>
        </p:txBody>
      </p:sp>
      <p:sp>
        <p:nvSpPr>
          <p:cNvPr id="361" name="Google Shape;361;g37e6cfe6264_0_0"/>
          <p:cNvSpPr txBox="1">
            <a:spLocks noGrp="1"/>
          </p:cNvSpPr>
          <p:nvPr>
            <p:ph type="body" idx="1"/>
          </p:nvPr>
        </p:nvSpPr>
        <p:spPr>
          <a:xfrm>
            <a:off x="4775596" y="3054034"/>
            <a:ext cx="3738600" cy="1543200"/>
          </a:xfrm>
          <a:prstGeom prst="rect">
            <a:avLst/>
          </a:prstGeom>
          <a:noFill/>
          <a:ln>
            <a:noFill/>
          </a:ln>
        </p:spPr>
        <p:txBody>
          <a:bodyPr spcFirstLastPara="1" wrap="square" lIns="68575" tIns="34275" rIns="68575" bIns="34275" anchor="t" anchorCtr="0">
            <a:normAutofit/>
          </a:bodyPr>
          <a:lstStyle/>
          <a:p>
            <a:pPr marL="254000" lvl="0" indent="-254000" algn="l" rtl="0">
              <a:lnSpc>
                <a:spcPct val="90000"/>
              </a:lnSpc>
              <a:spcBef>
                <a:spcPts val="800"/>
              </a:spcBef>
              <a:spcAft>
                <a:spcPts val="0"/>
              </a:spcAft>
              <a:buClr>
                <a:srgbClr val="7A0019"/>
              </a:buClr>
              <a:buSzPts val="1800"/>
              <a:buFont typeface="Arial"/>
              <a:buChar char="-"/>
            </a:pPr>
            <a:r>
              <a:rPr lang="en-US" sz="2800">
                <a:solidFill>
                  <a:srgbClr val="892333"/>
                </a:solidFill>
              </a:rPr>
              <a:t>Public High Schools</a:t>
            </a:r>
            <a:endParaRPr>
              <a:solidFill>
                <a:srgbClr val="7A0019"/>
              </a:solidFill>
              <a:latin typeface="Calibri"/>
              <a:ea typeface="Calibri"/>
              <a:cs typeface="Calibri"/>
              <a:sym typeface="Calibri"/>
            </a:endParaRPr>
          </a:p>
        </p:txBody>
      </p:sp>
      <p:pic>
        <p:nvPicPr>
          <p:cNvPr id="362" name="Google Shape;362;g37e6cfe6264_0_0" descr="Books on an armchair"/>
          <p:cNvPicPr preferRelativeResize="0"/>
          <p:nvPr/>
        </p:nvPicPr>
        <p:blipFill rotWithShape="1">
          <a:blip r:embed="rId3">
            <a:alphaModFix/>
          </a:blip>
          <a:srcRect l="20916" r="20916"/>
          <a:stretch/>
        </p:blipFill>
        <p:spPr>
          <a:xfrm>
            <a:off x="0" y="8"/>
            <a:ext cx="4504131" cy="5143493"/>
          </a:xfrm>
          <a:prstGeom prst="rect">
            <a:avLst/>
          </a:prstGeom>
          <a:noFill/>
          <a:ln>
            <a:noFill/>
          </a:ln>
        </p:spPr>
      </p:pic>
      <p:sp>
        <p:nvSpPr>
          <p:cNvPr id="363" name="Google Shape;363;g37e6cfe6264_0_0"/>
          <p:cNvSpPr txBox="1">
            <a:spLocks noGrp="1"/>
          </p:cNvSpPr>
          <p:nvPr>
            <p:ph type="sldNum" idx="12"/>
          </p:nvPr>
        </p:nvSpPr>
        <p:spPr>
          <a:xfrm>
            <a:off x="7640181" y="4767263"/>
            <a:ext cx="875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pic>
        <p:nvPicPr>
          <p:cNvPr id="369" name="Google Shape;369;g37e6cfe6264_0_79"/>
          <p:cNvPicPr preferRelativeResize="0"/>
          <p:nvPr/>
        </p:nvPicPr>
        <p:blipFill rotWithShape="1">
          <a:blip r:embed="rId3">
            <a:alphaModFix/>
          </a:blip>
          <a:srcRect/>
          <a:stretch/>
        </p:blipFill>
        <p:spPr>
          <a:xfrm>
            <a:off x="65176" y="1140025"/>
            <a:ext cx="5907000" cy="3532200"/>
          </a:xfrm>
          <a:prstGeom prst="rect">
            <a:avLst/>
          </a:prstGeom>
          <a:noFill/>
          <a:ln>
            <a:noFill/>
          </a:ln>
        </p:spPr>
      </p:pic>
      <p:sp>
        <p:nvSpPr>
          <p:cNvPr id="370" name="Google Shape;370;g37e6cfe6264_0_79"/>
          <p:cNvSpPr txBox="1">
            <a:spLocks noGrp="1"/>
          </p:cNvSpPr>
          <p:nvPr>
            <p:ph type="title"/>
          </p:nvPr>
        </p:nvSpPr>
        <p:spPr>
          <a:xfrm>
            <a:off x="-371401" y="326150"/>
            <a:ext cx="8408400" cy="558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1400"/>
              <a:buNone/>
            </a:pPr>
            <a:r>
              <a:rPr lang="en-US" sz="3000">
                <a:solidFill>
                  <a:srgbClr val="7A0019"/>
                </a:solidFill>
                <a:latin typeface="Calibri"/>
                <a:ea typeface="Calibri"/>
                <a:cs typeface="Calibri"/>
                <a:sym typeface="Calibri"/>
              </a:rPr>
              <a:t>Neares</a:t>
            </a:r>
            <a:r>
              <a:rPr lang="en-US" sz="3000">
                <a:solidFill>
                  <a:srgbClr val="7A0019"/>
                </a:solidFill>
              </a:rPr>
              <a:t>t Public</a:t>
            </a:r>
            <a:r>
              <a:rPr lang="en-US" sz="3000">
                <a:solidFill>
                  <a:srgbClr val="7A0019"/>
                </a:solidFill>
                <a:latin typeface="Calibri"/>
                <a:ea typeface="Calibri"/>
                <a:cs typeface="Calibri"/>
                <a:sym typeface="Calibri"/>
              </a:rPr>
              <a:t> High School and Urbanicity</a:t>
            </a:r>
            <a:endParaRPr>
              <a:solidFill>
                <a:srgbClr val="7A0019"/>
              </a:solidFill>
            </a:endParaRPr>
          </a:p>
        </p:txBody>
      </p:sp>
      <p:sp>
        <p:nvSpPr>
          <p:cNvPr id="371" name="Google Shape;371;g37e6cfe6264_0_79"/>
          <p:cNvSpPr txBox="1">
            <a:spLocks noGrp="1"/>
          </p:cNvSpPr>
          <p:nvPr>
            <p:ph type="sldNum" idx="12"/>
          </p:nvPr>
        </p:nvSpPr>
        <p:spPr>
          <a:xfrm>
            <a:off x="185833" y="4806953"/>
            <a:ext cx="2057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372" name="Google Shape;372;g37e6cfe6264_0_79" descr="Car with solid fill"/>
          <p:cNvPicPr preferRelativeResize="0"/>
          <p:nvPr/>
        </p:nvPicPr>
        <p:blipFill rotWithShape="1">
          <a:blip r:embed="rId4">
            <a:alphaModFix/>
          </a:blip>
          <a:srcRect/>
          <a:stretch/>
        </p:blipFill>
        <p:spPr>
          <a:xfrm>
            <a:off x="1525746" y="3842147"/>
            <a:ext cx="554461" cy="554461"/>
          </a:xfrm>
          <a:prstGeom prst="rect">
            <a:avLst/>
          </a:prstGeom>
          <a:noFill/>
          <a:ln>
            <a:noFill/>
          </a:ln>
        </p:spPr>
      </p:pic>
      <p:pic>
        <p:nvPicPr>
          <p:cNvPr id="373" name="Google Shape;373;g37e6cfe6264_0_79" descr="Cycling with solid fill"/>
          <p:cNvPicPr preferRelativeResize="0"/>
          <p:nvPr/>
        </p:nvPicPr>
        <p:blipFill rotWithShape="1">
          <a:blip r:embed="rId5">
            <a:alphaModFix/>
          </a:blip>
          <a:srcRect/>
          <a:stretch/>
        </p:blipFill>
        <p:spPr>
          <a:xfrm>
            <a:off x="2502980" y="2518477"/>
            <a:ext cx="442894" cy="442894"/>
          </a:xfrm>
          <a:prstGeom prst="rect">
            <a:avLst/>
          </a:prstGeom>
          <a:noFill/>
          <a:ln>
            <a:noFill/>
          </a:ln>
        </p:spPr>
      </p:pic>
      <p:pic>
        <p:nvPicPr>
          <p:cNvPr id="374" name="Google Shape;374;g37e6cfe6264_0_79" descr="Walk with solid fill"/>
          <p:cNvPicPr preferRelativeResize="0"/>
          <p:nvPr/>
        </p:nvPicPr>
        <p:blipFill rotWithShape="1">
          <a:blip r:embed="rId6">
            <a:alphaModFix/>
          </a:blip>
          <a:srcRect/>
          <a:stretch/>
        </p:blipFill>
        <p:spPr>
          <a:xfrm>
            <a:off x="4572001" y="1730345"/>
            <a:ext cx="453490" cy="453490"/>
          </a:xfrm>
          <a:prstGeom prst="rect">
            <a:avLst/>
          </a:prstGeom>
          <a:noFill/>
          <a:ln>
            <a:noFill/>
          </a:ln>
        </p:spPr>
      </p:pic>
      <p:pic>
        <p:nvPicPr>
          <p:cNvPr id="375" name="Google Shape;375;g37e6cfe6264_0_79" descr="A silhouette of a person and a child on a bicycle&#10;&#10;Description automatically generated"/>
          <p:cNvPicPr preferRelativeResize="0"/>
          <p:nvPr/>
        </p:nvPicPr>
        <p:blipFill rotWithShape="1">
          <a:blip r:embed="rId7">
            <a:alphaModFix/>
          </a:blip>
          <a:srcRect/>
          <a:stretch/>
        </p:blipFill>
        <p:spPr>
          <a:xfrm>
            <a:off x="3189802" y="3111313"/>
            <a:ext cx="1472187" cy="495380"/>
          </a:xfrm>
          <a:prstGeom prst="rect">
            <a:avLst/>
          </a:prstGeom>
          <a:noFill/>
          <a:ln>
            <a:noFill/>
          </a:ln>
        </p:spPr>
      </p:pic>
      <p:sp>
        <p:nvSpPr>
          <p:cNvPr id="376" name="Google Shape;376;g37e6cfe6264_0_79"/>
          <p:cNvSpPr txBox="1"/>
          <p:nvPr/>
        </p:nvSpPr>
        <p:spPr>
          <a:xfrm>
            <a:off x="5972199" y="1783069"/>
            <a:ext cx="2853600" cy="28707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Driving: </a:t>
            </a:r>
            <a:r>
              <a:rPr lang="en-US" sz="1400" b="0" i="0" u="none" strike="noStrike" cap="none">
                <a:solidFill>
                  <a:srgbClr val="000000"/>
                </a:solidFill>
                <a:latin typeface="Arial"/>
                <a:ea typeface="Arial"/>
                <a:cs typeface="Arial"/>
                <a:sym typeface="Arial"/>
              </a:rPr>
              <a:t>From most residential blocks on average, one could get to the nearest HS within a 6-minute drive</a:t>
            </a:r>
            <a:endParaRPr sz="11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Biking (LTS 2): </a:t>
            </a:r>
            <a:r>
              <a:rPr lang="en-US" sz="1400" b="0" i="0" u="none" strike="noStrike" cap="none">
                <a:solidFill>
                  <a:srgbClr val="000000"/>
                </a:solidFill>
                <a:latin typeface="Arial"/>
                <a:ea typeface="Arial"/>
                <a:cs typeface="Arial"/>
                <a:sym typeface="Arial"/>
              </a:rPr>
              <a:t>2x time to bike from a Rural residential block vs an Urban residential block</a:t>
            </a:r>
            <a:endParaRPr sz="1100"/>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Arial"/>
                <a:ea typeface="Arial"/>
                <a:cs typeface="Arial"/>
                <a:sym typeface="Arial"/>
              </a:rPr>
              <a:t>Biking (LTS 4): </a:t>
            </a:r>
            <a:r>
              <a:rPr lang="en-US" sz="1400" b="0" i="0" u="none" strike="noStrike" cap="none">
                <a:solidFill>
                  <a:srgbClr val="000000"/>
                </a:solidFill>
                <a:latin typeface="Arial"/>
                <a:ea typeface="Arial"/>
                <a:cs typeface="Arial"/>
                <a:sym typeface="Arial"/>
              </a:rPr>
              <a:t>If most streets were made safe for biking travel time could be reduced by ~35%  (12-13 minutes)</a:t>
            </a:r>
            <a:endParaRPr sz="1100"/>
          </a:p>
        </p:txBody>
      </p:sp>
      <p:pic>
        <p:nvPicPr>
          <p:cNvPr id="377" name="Google Shape;377;g37e6cfe6264_0_79" descr="A map of canada with different colored areas&#10;&#10;Description automatically generated"/>
          <p:cNvPicPr preferRelativeResize="0"/>
          <p:nvPr/>
        </p:nvPicPr>
        <p:blipFill rotWithShape="1">
          <a:blip r:embed="rId8">
            <a:alphaModFix/>
          </a:blip>
          <a:srcRect r="35492"/>
          <a:stretch/>
        </p:blipFill>
        <p:spPr>
          <a:xfrm>
            <a:off x="5768433" y="1268303"/>
            <a:ext cx="3261131" cy="35767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2400"/>
              <a:buFont typeface="Calibri"/>
              <a:buNone/>
            </a:pPr>
            <a:r>
              <a:rPr lang="en-US" sz="3000">
                <a:solidFill>
                  <a:srgbClr val="7A0019"/>
                </a:solidFill>
              </a:rPr>
              <a:t>Level of traffic stress (LTS) Analysis</a:t>
            </a:r>
            <a:endParaRPr/>
          </a:p>
        </p:txBody>
      </p:sp>
      <p:sp>
        <p:nvSpPr>
          <p:cNvPr id="392" name="Google Shape;392;p15"/>
          <p:cNvSpPr txBox="1">
            <a:spLocks noGrp="1"/>
          </p:cNvSpPr>
          <p:nvPr>
            <p:ph type="body" idx="4294967295"/>
          </p:nvPr>
        </p:nvSpPr>
        <p:spPr>
          <a:xfrm>
            <a:off x="0" y="1560513"/>
            <a:ext cx="7689850" cy="2649537"/>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1000"/>
              </a:spcBef>
              <a:spcAft>
                <a:spcPts val="0"/>
              </a:spcAft>
              <a:buClr>
                <a:schemeClr val="dk1"/>
              </a:buClr>
              <a:buSzPts val="2000"/>
              <a:buNone/>
            </a:pPr>
            <a:endParaRPr sz="2000">
              <a:solidFill>
                <a:srgbClr val="000000"/>
              </a:solidFill>
              <a:latin typeface="Times New Roman"/>
              <a:ea typeface="Times New Roman"/>
              <a:cs typeface="Times New Roman"/>
              <a:sym typeface="Times New Roman"/>
            </a:endParaRPr>
          </a:p>
          <a:p>
            <a:pPr marL="0" lvl="0" indent="0" algn="l" rtl="0">
              <a:lnSpc>
                <a:spcPct val="95000"/>
              </a:lnSpc>
              <a:spcBef>
                <a:spcPts val="0"/>
              </a:spcBef>
              <a:spcAft>
                <a:spcPts val="1200"/>
              </a:spcAft>
              <a:buClr>
                <a:schemeClr val="dk1"/>
              </a:buClr>
              <a:buSzPts val="2800"/>
              <a:buNone/>
            </a:pPr>
            <a:endParaRPr>
              <a:latin typeface="Times New Roman"/>
              <a:ea typeface="Times New Roman"/>
              <a:cs typeface="Times New Roman"/>
              <a:sym typeface="Times New Roman"/>
            </a:endParaRPr>
          </a:p>
        </p:txBody>
      </p:sp>
      <p:pic>
        <p:nvPicPr>
          <p:cNvPr id="393" name="Google Shape;393;p15"/>
          <p:cNvPicPr preferRelativeResize="0"/>
          <p:nvPr/>
        </p:nvPicPr>
        <p:blipFill rotWithShape="1">
          <a:blip r:embed="rId3">
            <a:alphaModFix/>
          </a:blip>
          <a:srcRect/>
          <a:stretch/>
        </p:blipFill>
        <p:spPr>
          <a:xfrm>
            <a:off x="588576" y="1074975"/>
            <a:ext cx="8254213" cy="2603650"/>
          </a:xfrm>
          <a:prstGeom prst="rect">
            <a:avLst/>
          </a:prstGeom>
          <a:noFill/>
          <a:ln>
            <a:noFill/>
          </a:ln>
        </p:spPr>
      </p:pic>
      <p:pic>
        <p:nvPicPr>
          <p:cNvPr id="394" name="Google Shape;394;p15" descr="Snelling_Hewitt_BEFORE.jpg"/>
          <p:cNvPicPr preferRelativeResize="0"/>
          <p:nvPr/>
        </p:nvPicPr>
        <p:blipFill rotWithShape="1">
          <a:blip r:embed="rId4">
            <a:alphaModFix/>
          </a:blip>
          <a:srcRect t="8732" b="8731"/>
          <a:stretch/>
        </p:blipFill>
        <p:spPr>
          <a:xfrm>
            <a:off x="273383" y="3678625"/>
            <a:ext cx="2137200" cy="1175400"/>
          </a:xfrm>
          <a:prstGeom prst="rect">
            <a:avLst/>
          </a:prstGeom>
          <a:noFill/>
          <a:ln>
            <a:noFill/>
          </a:ln>
        </p:spPr>
      </p:pic>
      <p:pic>
        <p:nvPicPr>
          <p:cNvPr id="395" name="Google Shape;395;p15" descr="bike-1.png"/>
          <p:cNvPicPr preferRelativeResize="0"/>
          <p:nvPr/>
        </p:nvPicPr>
        <p:blipFill rotWithShape="1">
          <a:blip r:embed="rId5">
            <a:alphaModFix/>
          </a:blip>
          <a:srcRect/>
          <a:stretch/>
        </p:blipFill>
        <p:spPr>
          <a:xfrm>
            <a:off x="7055375" y="3656601"/>
            <a:ext cx="1807800" cy="1234069"/>
          </a:xfrm>
          <a:prstGeom prst="rect">
            <a:avLst/>
          </a:prstGeom>
          <a:noFill/>
          <a:ln>
            <a:noFill/>
          </a:ln>
        </p:spPr>
      </p:pic>
      <p:pic>
        <p:nvPicPr>
          <p:cNvPr id="396" name="Google Shape;396;p15" descr="park-ave-bike-lane_main.jpg"/>
          <p:cNvPicPr preferRelativeResize="0"/>
          <p:nvPr/>
        </p:nvPicPr>
        <p:blipFill rotWithShape="1">
          <a:blip r:embed="rId6">
            <a:alphaModFix/>
          </a:blip>
          <a:srcRect t="1248" b="1248"/>
          <a:stretch/>
        </p:blipFill>
        <p:spPr>
          <a:xfrm>
            <a:off x="4689000" y="3707918"/>
            <a:ext cx="2137800" cy="1175400"/>
          </a:xfrm>
          <a:prstGeom prst="rect">
            <a:avLst/>
          </a:prstGeom>
          <a:noFill/>
          <a:ln>
            <a:noFill/>
          </a:ln>
        </p:spPr>
      </p:pic>
      <p:pic>
        <p:nvPicPr>
          <p:cNvPr id="397" name="Google Shape;397;p15" descr="edgewater-1.jpg"/>
          <p:cNvPicPr preferRelativeResize="0"/>
          <p:nvPr/>
        </p:nvPicPr>
        <p:blipFill rotWithShape="1">
          <a:blip r:embed="rId7">
            <a:alphaModFix/>
          </a:blip>
          <a:srcRect t="13335" b="13328"/>
          <a:stretch/>
        </p:blipFill>
        <p:spPr>
          <a:xfrm>
            <a:off x="2494638" y="3679261"/>
            <a:ext cx="2073600" cy="1140300"/>
          </a:xfrm>
          <a:prstGeom prst="rect">
            <a:avLst/>
          </a:prstGeom>
          <a:noFill/>
          <a:ln>
            <a:noFill/>
          </a:ln>
        </p:spPr>
      </p:pic>
      <p:sp>
        <p:nvSpPr>
          <p:cNvPr id="398" name="Google Shape;398;p15"/>
          <p:cNvSpPr txBox="1"/>
          <p:nvPr/>
        </p:nvSpPr>
        <p:spPr>
          <a:xfrm>
            <a:off x="273383" y="3224579"/>
            <a:ext cx="2625000" cy="34391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292C28"/>
              </a:buClr>
              <a:buSzPts val="900"/>
              <a:buFont typeface="Calibri"/>
              <a:buNone/>
            </a:pPr>
            <a:r>
              <a:rPr lang="en-US" sz="900" b="0" i="0" u="none" strike="noStrike" cap="none">
                <a:solidFill>
                  <a:srgbClr val="292C28"/>
                </a:solidFill>
                <a:latin typeface="Calibri"/>
                <a:ea typeface="Calibri"/>
                <a:cs typeface="Calibri"/>
                <a:sym typeface="Calibri"/>
              </a:rPr>
              <a:t>Graphics: Alta Planning and Design</a:t>
            </a:r>
            <a:endParaRPr sz="900" b="0" i="0" u="none" strike="noStrike" cap="none">
              <a:solidFill>
                <a:srgbClr val="292C28"/>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02"/>
        <p:cNvGrpSpPr/>
        <p:nvPr/>
      </p:nvGrpSpPr>
      <p:grpSpPr>
        <a:xfrm>
          <a:off x="0" y="0"/>
          <a:ext cx="0" cy="0"/>
          <a:chOff x="0" y="0"/>
          <a:chExt cx="0" cy="0"/>
        </a:xfrm>
      </p:grpSpPr>
      <p:pic>
        <p:nvPicPr>
          <p:cNvPr id="403" name="Google Shape;403;p16"/>
          <p:cNvPicPr preferRelativeResize="0"/>
          <p:nvPr/>
        </p:nvPicPr>
        <p:blipFill rotWithShape="1">
          <a:blip r:embed="rId3">
            <a:alphaModFix/>
          </a:blip>
          <a:srcRect/>
          <a:stretch/>
        </p:blipFill>
        <p:spPr>
          <a:xfrm>
            <a:off x="255382" y="1268017"/>
            <a:ext cx="4315968" cy="3253797"/>
          </a:xfrm>
          <a:prstGeom prst="rect">
            <a:avLst/>
          </a:prstGeom>
          <a:noFill/>
          <a:ln>
            <a:noFill/>
          </a:ln>
        </p:spPr>
      </p:pic>
      <p:pic>
        <p:nvPicPr>
          <p:cNvPr id="404" name="Google Shape;404;p16"/>
          <p:cNvPicPr preferRelativeResize="0"/>
          <p:nvPr/>
        </p:nvPicPr>
        <p:blipFill rotWithShape="1">
          <a:blip r:embed="rId4">
            <a:alphaModFix/>
          </a:blip>
          <a:srcRect/>
          <a:stretch/>
        </p:blipFill>
        <p:spPr>
          <a:xfrm>
            <a:off x="4688842" y="1268016"/>
            <a:ext cx="4317913" cy="3255264"/>
          </a:xfrm>
          <a:prstGeom prst="rect">
            <a:avLst/>
          </a:prstGeom>
          <a:noFill/>
          <a:ln>
            <a:noFill/>
          </a:ln>
        </p:spPr>
      </p:pic>
      <p:sp>
        <p:nvSpPr>
          <p:cNvPr id="405" name="Google Shape;405;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Measuring rural </a:t>
            </a:r>
            <a:r>
              <a:rPr lang="en-US" b="1"/>
              <a:t>low-stress</a:t>
            </a:r>
            <a:r>
              <a:rPr lang="en-US"/>
              <a:t> bike access to HS</a:t>
            </a:r>
            <a:endParaRPr/>
          </a:p>
        </p:txBody>
      </p:sp>
      <p:sp>
        <p:nvSpPr>
          <p:cNvPr id="406" name="Google Shape;406;p16"/>
          <p:cNvSpPr txBox="1"/>
          <p:nvPr/>
        </p:nvSpPr>
        <p:spPr>
          <a:xfrm>
            <a:off x="6994832" y="4632377"/>
            <a:ext cx="189378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a:solidFill>
                  <a:srgbClr val="7F7F7F"/>
                </a:solidFill>
                <a:latin typeface="Calibri"/>
                <a:ea typeface="Calibri"/>
                <a:cs typeface="Calibri"/>
                <a:sym typeface="Calibri"/>
              </a:rPr>
              <a:t>Big Lake, MN area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10"/>
        <p:cNvGrpSpPr/>
        <p:nvPr/>
      </p:nvGrpSpPr>
      <p:grpSpPr>
        <a:xfrm>
          <a:off x="0" y="0"/>
          <a:ext cx="0" cy="0"/>
          <a:chOff x="0" y="0"/>
          <a:chExt cx="0" cy="0"/>
        </a:xfrm>
      </p:grpSpPr>
      <p:pic>
        <p:nvPicPr>
          <p:cNvPr id="411" name="Google Shape;411;p17"/>
          <p:cNvPicPr preferRelativeResize="0"/>
          <p:nvPr/>
        </p:nvPicPr>
        <p:blipFill rotWithShape="1">
          <a:blip r:embed="rId3">
            <a:alphaModFix/>
          </a:blip>
          <a:srcRect/>
          <a:stretch/>
        </p:blipFill>
        <p:spPr>
          <a:xfrm>
            <a:off x="129540" y="1250945"/>
            <a:ext cx="4320540" cy="3257244"/>
          </a:xfrm>
          <a:prstGeom prst="rect">
            <a:avLst/>
          </a:prstGeom>
          <a:noFill/>
          <a:ln>
            <a:noFill/>
          </a:ln>
        </p:spPr>
      </p:pic>
      <p:pic>
        <p:nvPicPr>
          <p:cNvPr id="412" name="Google Shape;412;p17"/>
          <p:cNvPicPr preferRelativeResize="0"/>
          <p:nvPr/>
        </p:nvPicPr>
        <p:blipFill rotWithShape="1">
          <a:blip r:embed="rId4">
            <a:alphaModFix/>
          </a:blip>
          <a:srcRect/>
          <a:stretch/>
        </p:blipFill>
        <p:spPr>
          <a:xfrm>
            <a:off x="4693920" y="1250945"/>
            <a:ext cx="4320540" cy="3257244"/>
          </a:xfrm>
          <a:prstGeom prst="rect">
            <a:avLst/>
          </a:prstGeom>
          <a:noFill/>
          <a:ln>
            <a:noFill/>
          </a:ln>
        </p:spPr>
      </p:pic>
      <p:sp>
        <p:nvSpPr>
          <p:cNvPr id="413" name="Google Shape;413;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Measuring rural </a:t>
            </a:r>
            <a:r>
              <a:rPr lang="en-US" b="1"/>
              <a:t>all-streets</a:t>
            </a:r>
            <a:r>
              <a:rPr lang="en-US"/>
              <a:t> bike access to HS</a:t>
            </a:r>
            <a:endParaRPr/>
          </a:p>
        </p:txBody>
      </p:sp>
      <p:sp>
        <p:nvSpPr>
          <p:cNvPr id="414" name="Google Shape;414;p17"/>
          <p:cNvSpPr txBox="1"/>
          <p:nvPr/>
        </p:nvSpPr>
        <p:spPr>
          <a:xfrm>
            <a:off x="7120672" y="4608215"/>
            <a:ext cx="189378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i="1">
                <a:solidFill>
                  <a:srgbClr val="7F7F7F"/>
                </a:solidFill>
                <a:latin typeface="Calibri"/>
                <a:ea typeface="Calibri"/>
                <a:cs typeface="Calibri"/>
                <a:sym typeface="Calibri"/>
              </a:rPr>
              <a:t>Big Lake, MN area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pic>
        <p:nvPicPr>
          <p:cNvPr id="420" name="Google Shape;420;p18"/>
          <p:cNvPicPr preferRelativeResize="0"/>
          <p:nvPr/>
        </p:nvPicPr>
        <p:blipFill rotWithShape="1">
          <a:blip r:embed="rId3">
            <a:alphaModFix/>
          </a:blip>
          <a:srcRect l="202" r="35345"/>
          <a:stretch/>
        </p:blipFill>
        <p:spPr>
          <a:xfrm>
            <a:off x="540601" y="1199502"/>
            <a:ext cx="3473200" cy="3812577"/>
          </a:xfrm>
          <a:prstGeom prst="rect">
            <a:avLst/>
          </a:prstGeom>
          <a:noFill/>
          <a:ln>
            <a:noFill/>
          </a:ln>
        </p:spPr>
      </p:pic>
      <p:pic>
        <p:nvPicPr>
          <p:cNvPr id="421" name="Google Shape;421;p18"/>
          <p:cNvPicPr preferRelativeResize="0"/>
          <p:nvPr/>
        </p:nvPicPr>
        <p:blipFill rotWithShape="1">
          <a:blip r:embed="rId4">
            <a:alphaModFix/>
          </a:blip>
          <a:srcRect l="89" r="35699"/>
          <a:stretch/>
        </p:blipFill>
        <p:spPr>
          <a:xfrm>
            <a:off x="4722775" y="1211407"/>
            <a:ext cx="3473200" cy="3826748"/>
          </a:xfrm>
          <a:prstGeom prst="rect">
            <a:avLst/>
          </a:prstGeom>
          <a:noFill/>
          <a:ln>
            <a:noFill/>
          </a:ln>
        </p:spPr>
      </p:pic>
      <p:pic>
        <p:nvPicPr>
          <p:cNvPr id="422" name="Google Shape;422;p18" descr="A silhouette of a person and a child on a bicycle&#10;&#10;Description automatically generated"/>
          <p:cNvPicPr preferRelativeResize="0"/>
          <p:nvPr/>
        </p:nvPicPr>
        <p:blipFill rotWithShape="1">
          <a:blip r:embed="rId5">
            <a:alphaModFix/>
          </a:blip>
          <a:srcRect/>
          <a:stretch/>
        </p:blipFill>
        <p:spPr>
          <a:xfrm>
            <a:off x="3204550" y="797949"/>
            <a:ext cx="922142" cy="310301"/>
          </a:xfrm>
          <a:prstGeom prst="rect">
            <a:avLst/>
          </a:prstGeom>
          <a:noFill/>
          <a:ln>
            <a:noFill/>
          </a:ln>
        </p:spPr>
      </p:pic>
      <p:pic>
        <p:nvPicPr>
          <p:cNvPr id="423" name="Google Shape;423;p18" descr="Cycling with solid fill"/>
          <p:cNvPicPr preferRelativeResize="0"/>
          <p:nvPr/>
        </p:nvPicPr>
        <p:blipFill rotWithShape="1">
          <a:blip r:embed="rId6">
            <a:alphaModFix amt="35000"/>
          </a:blip>
          <a:srcRect/>
          <a:stretch/>
        </p:blipFill>
        <p:spPr>
          <a:xfrm>
            <a:off x="7314012" y="832804"/>
            <a:ext cx="278700" cy="278725"/>
          </a:xfrm>
          <a:prstGeom prst="rect">
            <a:avLst/>
          </a:prstGeom>
          <a:noFill/>
          <a:ln>
            <a:noFill/>
          </a:ln>
        </p:spPr>
      </p:pic>
      <p:sp>
        <p:nvSpPr>
          <p:cNvPr id="424" name="Google Shape;424;p18"/>
          <p:cNvSpPr txBox="1"/>
          <p:nvPr/>
        </p:nvSpPr>
        <p:spPr>
          <a:xfrm>
            <a:off x="1101725" y="91250"/>
            <a:ext cx="7242600" cy="64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300">
                <a:solidFill>
                  <a:srgbClr val="7A0019"/>
                </a:solidFill>
                <a:latin typeface="Calibri"/>
                <a:ea typeface="Calibri"/>
                <a:cs typeface="Calibri"/>
                <a:sym typeface="Calibri"/>
              </a:rPr>
              <a:t>Biking to the Nearest Public High School</a:t>
            </a:r>
            <a:endParaRPr sz="3300">
              <a:solidFill>
                <a:srgbClr val="7A0019"/>
              </a:solidFill>
              <a:latin typeface="Calibri"/>
              <a:ea typeface="Calibri"/>
              <a:cs typeface="Calibri"/>
              <a:sym typeface="Calibri"/>
            </a:endParaRPr>
          </a:p>
        </p:txBody>
      </p:sp>
      <p:sp>
        <p:nvSpPr>
          <p:cNvPr id="425" name="Google Shape;425;p18"/>
          <p:cNvSpPr txBox="1"/>
          <p:nvPr/>
        </p:nvSpPr>
        <p:spPr>
          <a:xfrm>
            <a:off x="4882750" y="761400"/>
            <a:ext cx="250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7A0019"/>
                </a:solidFill>
              </a:rPr>
              <a:t>Biking on all open streets </a:t>
            </a:r>
            <a:endParaRPr sz="200">
              <a:solidFill>
                <a:srgbClr val="7A0019"/>
              </a:solidFill>
            </a:endParaRPr>
          </a:p>
        </p:txBody>
      </p:sp>
      <p:sp>
        <p:nvSpPr>
          <p:cNvPr id="426" name="Google Shape;426;p18"/>
          <p:cNvSpPr txBox="1"/>
          <p:nvPr/>
        </p:nvSpPr>
        <p:spPr>
          <a:xfrm>
            <a:off x="605792" y="743150"/>
            <a:ext cx="2785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7A0019"/>
                </a:solidFill>
              </a:rPr>
              <a:t>Biking on low-stress streets </a:t>
            </a:r>
            <a:endParaRPr sz="200">
              <a:solidFill>
                <a:srgbClr val="7A001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31"/>
        <p:cNvGrpSpPr/>
        <p:nvPr/>
      </p:nvGrpSpPr>
      <p:grpSpPr>
        <a:xfrm>
          <a:off x="0" y="0"/>
          <a:ext cx="0" cy="0"/>
          <a:chOff x="0" y="0"/>
          <a:chExt cx="0" cy="0"/>
        </a:xfrm>
      </p:grpSpPr>
      <p:pic>
        <p:nvPicPr>
          <p:cNvPr id="432" name="Google Shape;432;p19"/>
          <p:cNvPicPr preferRelativeResize="0"/>
          <p:nvPr/>
        </p:nvPicPr>
        <p:blipFill rotWithShape="1">
          <a:blip r:embed="rId3">
            <a:alphaModFix/>
          </a:blip>
          <a:srcRect l="88" r="35700"/>
          <a:stretch/>
        </p:blipFill>
        <p:spPr>
          <a:xfrm>
            <a:off x="618245" y="879894"/>
            <a:ext cx="3743101" cy="4054353"/>
          </a:xfrm>
          <a:prstGeom prst="rect">
            <a:avLst/>
          </a:prstGeom>
          <a:noFill/>
          <a:ln>
            <a:noFill/>
          </a:ln>
        </p:spPr>
      </p:pic>
      <p:sp>
        <p:nvSpPr>
          <p:cNvPr id="433" name="Google Shape;433;p19"/>
          <p:cNvSpPr txBox="1"/>
          <p:nvPr/>
        </p:nvSpPr>
        <p:spPr>
          <a:xfrm>
            <a:off x="5032772" y="1824577"/>
            <a:ext cx="3743100" cy="2147100"/>
          </a:xfrm>
          <a:prstGeom prst="rect">
            <a:avLst/>
          </a:prstGeom>
          <a:noFill/>
          <a:ln>
            <a:noFill/>
          </a:ln>
        </p:spPr>
        <p:txBody>
          <a:bodyPr spcFirstLastPara="1" wrap="square" lIns="68550" tIns="34275" rIns="68550" bIns="34275" anchor="t" anchorCtr="0">
            <a:spAutoFit/>
          </a:bodyPr>
          <a:lstStyle/>
          <a:p>
            <a:pPr marL="6350" marR="0" lvl="0" algn="l" rtl="0">
              <a:spcBef>
                <a:spcPts val="0"/>
              </a:spcBef>
              <a:spcAft>
                <a:spcPts val="0"/>
              </a:spcAft>
              <a:buClr>
                <a:schemeClr val="dk1"/>
              </a:buClr>
              <a:buSzPts val="1700"/>
            </a:pPr>
            <a:r>
              <a:rPr lang="en-US" sz="2700" b="1" dirty="0">
                <a:solidFill>
                  <a:srgbClr val="7030A0"/>
                </a:solidFill>
                <a:latin typeface="Arial"/>
                <a:ea typeface="Arial"/>
                <a:cs typeface="Arial"/>
                <a:sym typeface="Arial"/>
              </a:rPr>
              <a:t>Opportunity</a:t>
            </a:r>
            <a:r>
              <a:rPr lang="en-US" sz="2700" dirty="0">
                <a:solidFill>
                  <a:schemeClr val="dk1"/>
                </a:solidFill>
              </a:rPr>
              <a:t> to</a:t>
            </a:r>
            <a:r>
              <a:rPr lang="en-US" sz="2700" b="1" dirty="0">
                <a:solidFill>
                  <a:srgbClr val="7030A0"/>
                </a:solidFill>
                <a:latin typeface="Arial"/>
                <a:ea typeface="Arial"/>
                <a:cs typeface="Arial"/>
                <a:sym typeface="Arial"/>
              </a:rPr>
              <a:t> </a:t>
            </a:r>
            <a:r>
              <a:rPr lang="en-US" sz="2700" dirty="0">
                <a:solidFill>
                  <a:schemeClr val="dk1"/>
                </a:solidFill>
              </a:rPr>
              <a:t>improve infrastructure</a:t>
            </a:r>
            <a:r>
              <a:rPr lang="en-US" sz="2700" dirty="0">
                <a:solidFill>
                  <a:srgbClr val="7030A0"/>
                </a:solidFill>
                <a:latin typeface="Arial"/>
                <a:ea typeface="Arial"/>
                <a:cs typeface="Arial"/>
                <a:sym typeface="Arial"/>
              </a:rPr>
              <a:t> </a:t>
            </a:r>
            <a:r>
              <a:rPr lang="en-US" sz="2700" dirty="0">
                <a:solidFill>
                  <a:schemeClr val="dk1"/>
                </a:solidFill>
                <a:latin typeface="Arial"/>
                <a:ea typeface="Arial"/>
                <a:cs typeface="Arial"/>
                <a:sym typeface="Arial"/>
              </a:rPr>
              <a:t>for safe routes to High Schools</a:t>
            </a:r>
            <a:endParaRPr sz="2700" dirty="0">
              <a:solidFill>
                <a:schemeClr val="dk1"/>
              </a:solidFill>
              <a:latin typeface="Arial"/>
              <a:ea typeface="Arial"/>
              <a:cs typeface="Arial"/>
              <a:sym typeface="Arial"/>
            </a:endParaRPr>
          </a:p>
          <a:p>
            <a:pPr marL="214313" marR="0" lvl="0" indent="-100013" algn="l" rtl="0">
              <a:spcBef>
                <a:spcPts val="0"/>
              </a:spcBef>
              <a:spcAft>
                <a:spcPts val="0"/>
              </a:spcAft>
              <a:buClr>
                <a:schemeClr val="dk1"/>
              </a:buClr>
              <a:buSzPts val="1800"/>
              <a:buFont typeface="Arial"/>
              <a:buNone/>
            </a:pPr>
            <a:endParaRPr sz="2700"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38"/>
        <p:cNvGrpSpPr/>
        <p:nvPr/>
      </p:nvGrpSpPr>
      <p:grpSpPr>
        <a:xfrm>
          <a:off x="0" y="0"/>
          <a:ext cx="0" cy="0"/>
          <a:chOff x="0" y="0"/>
          <a:chExt cx="0" cy="0"/>
        </a:xfrm>
      </p:grpSpPr>
      <p:sp>
        <p:nvSpPr>
          <p:cNvPr id="439" name="Google Shape;439;p20"/>
          <p:cNvSpPr txBox="1">
            <a:spLocks noGrp="1"/>
          </p:cNvSpPr>
          <p:nvPr>
            <p:ph type="title" idx="4294967295"/>
          </p:nvPr>
        </p:nvSpPr>
        <p:spPr>
          <a:xfrm>
            <a:off x="5180459" y="1871892"/>
            <a:ext cx="3418500" cy="1149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892333"/>
              </a:buClr>
              <a:buSzPts val="3900"/>
              <a:buFont typeface="Calibri"/>
              <a:buNone/>
            </a:pPr>
            <a:r>
              <a:rPr lang="en-US" sz="3900" b="1">
                <a:latin typeface="Calibri"/>
                <a:ea typeface="Calibri"/>
                <a:cs typeface="Calibri"/>
                <a:sym typeface="Calibri"/>
              </a:rPr>
              <a:t>Access to Food</a:t>
            </a:r>
            <a:endParaRPr/>
          </a:p>
        </p:txBody>
      </p:sp>
      <p:sp>
        <p:nvSpPr>
          <p:cNvPr id="440" name="Google Shape;440;p20"/>
          <p:cNvSpPr txBox="1">
            <a:spLocks noGrp="1"/>
          </p:cNvSpPr>
          <p:nvPr>
            <p:ph type="body" idx="4294967295"/>
          </p:nvPr>
        </p:nvSpPr>
        <p:spPr>
          <a:xfrm>
            <a:off x="5405438" y="3054350"/>
            <a:ext cx="2339530" cy="493522"/>
          </a:xfrm>
          <a:prstGeom prst="rect">
            <a:avLst/>
          </a:prstGeom>
          <a:noFill/>
          <a:ln>
            <a:noFill/>
          </a:ln>
        </p:spPr>
        <p:txBody>
          <a:bodyPr spcFirstLastPara="1" wrap="square" lIns="68575" tIns="34275" rIns="68575" bIns="34275" anchor="t" anchorCtr="0">
            <a:normAutofit fontScale="92500" lnSpcReduction="10000"/>
          </a:bodyPr>
          <a:lstStyle/>
          <a:p>
            <a:pPr marL="257175" lvl="0" indent="-257175" algn="l" rtl="0">
              <a:lnSpc>
                <a:spcPct val="90000"/>
              </a:lnSpc>
              <a:spcBef>
                <a:spcPts val="750"/>
              </a:spcBef>
              <a:spcAft>
                <a:spcPts val="0"/>
              </a:spcAft>
              <a:buClr>
                <a:srgbClr val="892333"/>
              </a:buClr>
              <a:buSzPct val="81081"/>
              <a:buFont typeface="Calibri"/>
              <a:buChar char="-"/>
            </a:pPr>
            <a:r>
              <a:rPr lang="en-US">
                <a:solidFill>
                  <a:srgbClr val="892333"/>
                </a:solidFill>
                <a:latin typeface="Calibri"/>
                <a:ea typeface="Calibri"/>
                <a:cs typeface="Calibri"/>
                <a:sym typeface="Calibri"/>
              </a:rPr>
              <a:t>Food Retailers</a:t>
            </a:r>
            <a:endParaRPr/>
          </a:p>
        </p:txBody>
      </p:sp>
      <p:pic>
        <p:nvPicPr>
          <p:cNvPr id="441" name="Google Shape;441;p20" descr="A map of a state with many locations&#10;&#10;Description automatically generated"/>
          <p:cNvPicPr preferRelativeResize="0"/>
          <p:nvPr/>
        </p:nvPicPr>
        <p:blipFill rotWithShape="1">
          <a:blip r:embed="rId3">
            <a:alphaModFix/>
          </a:blip>
          <a:srcRect l="4883" t="1897" r="378"/>
          <a:stretch/>
        </p:blipFill>
        <p:spPr>
          <a:xfrm>
            <a:off x="-13464" y="0"/>
            <a:ext cx="4917373"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Urban-rural food environment </a:t>
            </a:r>
            <a:endParaRPr/>
          </a:p>
        </p:txBody>
      </p:sp>
      <p:graphicFrame>
        <p:nvGraphicFramePr>
          <p:cNvPr id="448" name="Google Shape;448;p21"/>
          <p:cNvGraphicFramePr/>
          <p:nvPr/>
        </p:nvGraphicFramePr>
        <p:xfrm>
          <a:off x="96627" y="1250736"/>
          <a:ext cx="4356000" cy="2825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9" name="Google Shape;449;p21"/>
          <p:cNvGraphicFramePr/>
          <p:nvPr/>
        </p:nvGraphicFramePr>
        <p:xfrm>
          <a:off x="4657382" y="1173586"/>
          <a:ext cx="4115400" cy="2825100"/>
        </p:xfrm>
        <a:graphic>
          <a:graphicData uri="http://schemas.openxmlformats.org/drawingml/2006/chart">
            <c:chart xmlns:c="http://schemas.openxmlformats.org/drawingml/2006/chart" xmlns:r="http://schemas.openxmlformats.org/officeDocument/2006/relationships" r:id="rId4"/>
          </a:graphicData>
        </a:graphic>
      </p:graphicFrame>
      <p:sp>
        <p:nvSpPr>
          <p:cNvPr id="450" name="Google Shape;450;p21"/>
          <p:cNvSpPr txBox="1"/>
          <p:nvPr/>
        </p:nvSpPr>
        <p:spPr>
          <a:xfrm>
            <a:off x="597642" y="4047032"/>
            <a:ext cx="377516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Arial"/>
                <a:ea typeface="Arial"/>
                <a:cs typeface="Arial"/>
                <a:sym typeface="Arial"/>
              </a:rPr>
              <a:t>Urban-rural divide in </a:t>
            </a:r>
            <a:r>
              <a:rPr lang="en-US" sz="1200" b="1" i="0" u="none" strike="noStrike" cap="none">
                <a:solidFill>
                  <a:srgbClr val="3F3F3F"/>
                </a:solidFill>
                <a:latin typeface="Arial"/>
                <a:ea typeface="Arial"/>
                <a:cs typeface="Arial"/>
                <a:sym typeface="Arial"/>
              </a:rPr>
              <a:t>Food retailer distribution</a:t>
            </a:r>
            <a:endParaRPr sz="1600" b="0" i="0" u="none" strike="noStrike" cap="none">
              <a:solidFill>
                <a:srgbClr val="000000"/>
              </a:solidFill>
              <a:latin typeface="Arial"/>
              <a:ea typeface="Arial"/>
              <a:cs typeface="Arial"/>
              <a:sym typeface="Arial"/>
            </a:endParaRPr>
          </a:p>
        </p:txBody>
      </p:sp>
      <p:sp>
        <p:nvSpPr>
          <p:cNvPr id="451" name="Google Shape;451;p21"/>
          <p:cNvSpPr txBox="1"/>
          <p:nvPr/>
        </p:nvSpPr>
        <p:spPr>
          <a:xfrm>
            <a:off x="4576994" y="4024540"/>
            <a:ext cx="427618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Arial"/>
                <a:ea typeface="Arial"/>
                <a:cs typeface="Arial"/>
                <a:sym typeface="Arial"/>
              </a:rPr>
              <a:t>How </a:t>
            </a:r>
            <a:r>
              <a:rPr lang="en-US" sz="1200" b="1" i="0" u="none" strike="noStrike" cap="none">
                <a:solidFill>
                  <a:srgbClr val="3F3F3F"/>
                </a:solidFill>
                <a:latin typeface="Arial"/>
                <a:ea typeface="Arial"/>
                <a:cs typeface="Arial"/>
                <a:sym typeface="Arial"/>
              </a:rPr>
              <a:t>accessible</a:t>
            </a:r>
            <a:r>
              <a:rPr lang="en-US" sz="1200" b="0" i="0" u="none" strike="noStrike" cap="none">
                <a:solidFill>
                  <a:srgbClr val="3F3F3F"/>
                </a:solidFill>
                <a:latin typeface="Arial"/>
                <a:ea typeface="Arial"/>
                <a:cs typeface="Arial"/>
                <a:sym typeface="Arial"/>
              </a:rPr>
              <a:t> are food retailers by </a:t>
            </a:r>
            <a:r>
              <a:rPr lang="en-US" sz="1200" b="1" i="0" u="none" strike="noStrike" cap="none">
                <a:solidFill>
                  <a:srgbClr val="3F3F3F"/>
                </a:solidFill>
                <a:latin typeface="Arial"/>
                <a:ea typeface="Arial"/>
                <a:cs typeface="Arial"/>
                <a:sym typeface="Arial"/>
              </a:rPr>
              <a:t>walking and biking</a:t>
            </a:r>
            <a:r>
              <a:rPr lang="en-US" sz="1200" b="0" i="0" u="none" strike="noStrike" cap="none">
                <a:solidFill>
                  <a:srgbClr val="3F3F3F"/>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Arial"/>
                <a:ea typeface="Arial"/>
                <a:cs typeface="Arial"/>
                <a:sym typeface="Arial"/>
              </a:rPr>
              <a:t>How do </a:t>
            </a:r>
            <a:r>
              <a:rPr lang="en-US" sz="1200" b="1" i="0" u="none" strike="noStrike" cap="none">
                <a:solidFill>
                  <a:srgbClr val="3F3F3F"/>
                </a:solidFill>
                <a:latin typeface="Arial"/>
                <a:ea typeface="Arial"/>
                <a:cs typeface="Arial"/>
                <a:sym typeface="Arial"/>
              </a:rPr>
              <a:t>rural</a:t>
            </a:r>
            <a:r>
              <a:rPr lang="en-US" sz="1200" b="0" i="0" u="none" strike="noStrike" cap="none">
                <a:solidFill>
                  <a:srgbClr val="3F3F3F"/>
                </a:solidFill>
                <a:latin typeface="Arial"/>
                <a:ea typeface="Arial"/>
                <a:cs typeface="Arial"/>
                <a:sym typeface="Arial"/>
              </a:rPr>
              <a:t> communities perform in terms of </a:t>
            </a:r>
            <a:r>
              <a:rPr lang="en-US" sz="1200" b="1" i="0" u="none" strike="noStrike" cap="none">
                <a:solidFill>
                  <a:srgbClr val="3F3F3F"/>
                </a:solidFill>
                <a:latin typeface="Arial"/>
                <a:ea typeface="Arial"/>
                <a:cs typeface="Arial"/>
                <a:sym typeface="Arial"/>
              </a:rPr>
              <a:t>connecting people to food</a:t>
            </a:r>
            <a:r>
              <a:rPr lang="en-US" sz="1200" b="0" i="0" u="none" strike="noStrike" cap="none">
                <a:solidFill>
                  <a:srgbClr val="3F3F3F"/>
                </a:solidFill>
                <a:latin typeface="Arial"/>
                <a:ea typeface="Arial"/>
                <a:cs typeface="Arial"/>
                <a:sym typeface="Arial"/>
              </a:rPr>
              <a: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 descr="Eric Lind"/>
          <p:cNvPicPr preferRelativeResize="0"/>
          <p:nvPr/>
        </p:nvPicPr>
        <p:blipFill rotWithShape="1">
          <a:blip r:embed="rId3">
            <a:alphaModFix/>
          </a:blip>
          <a:srcRect/>
          <a:stretch/>
        </p:blipFill>
        <p:spPr>
          <a:xfrm>
            <a:off x="801717" y="1265110"/>
            <a:ext cx="854845" cy="1139793"/>
          </a:xfrm>
          <a:prstGeom prst="rect">
            <a:avLst/>
          </a:prstGeom>
          <a:noFill/>
          <a:ln>
            <a:noFill/>
          </a:ln>
        </p:spPr>
      </p:pic>
      <p:pic>
        <p:nvPicPr>
          <p:cNvPr id="185" name="Google Shape;185;p2" descr="Andrew Owen"/>
          <p:cNvPicPr preferRelativeResize="0"/>
          <p:nvPr/>
        </p:nvPicPr>
        <p:blipFill rotWithShape="1">
          <a:blip r:embed="rId4">
            <a:alphaModFix/>
          </a:blip>
          <a:srcRect/>
          <a:stretch/>
        </p:blipFill>
        <p:spPr>
          <a:xfrm>
            <a:off x="2664447" y="2606544"/>
            <a:ext cx="854845" cy="1139792"/>
          </a:xfrm>
          <a:prstGeom prst="rect">
            <a:avLst/>
          </a:prstGeom>
          <a:noFill/>
          <a:ln>
            <a:noFill/>
          </a:ln>
        </p:spPr>
      </p:pic>
      <p:pic>
        <p:nvPicPr>
          <p:cNvPr id="186" name="Google Shape;186;p2" descr="Shirley Shiqin Liu"/>
          <p:cNvPicPr preferRelativeResize="0"/>
          <p:nvPr/>
        </p:nvPicPr>
        <p:blipFill rotWithShape="1">
          <a:blip r:embed="rId5">
            <a:alphaModFix/>
          </a:blip>
          <a:srcRect/>
          <a:stretch/>
        </p:blipFill>
        <p:spPr>
          <a:xfrm>
            <a:off x="2128751" y="1265093"/>
            <a:ext cx="854845" cy="1139793"/>
          </a:xfrm>
          <a:prstGeom prst="rect">
            <a:avLst/>
          </a:prstGeom>
          <a:noFill/>
          <a:ln>
            <a:noFill/>
          </a:ln>
        </p:spPr>
      </p:pic>
      <p:sp>
        <p:nvSpPr>
          <p:cNvPr id="187" name="Google Shape;187;p2"/>
          <p:cNvSpPr txBox="1"/>
          <p:nvPr/>
        </p:nvSpPr>
        <p:spPr>
          <a:xfrm>
            <a:off x="2031797" y="2347964"/>
            <a:ext cx="882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Shirley Shiqin Liu</a:t>
            </a:r>
            <a:endParaRPr sz="1400" b="0" i="0" u="none" strike="noStrike" cap="none">
              <a:solidFill>
                <a:srgbClr val="000000"/>
              </a:solidFill>
              <a:latin typeface="Arial"/>
              <a:ea typeface="Arial"/>
              <a:cs typeface="Arial"/>
              <a:sym typeface="Arial"/>
            </a:endParaRPr>
          </a:p>
        </p:txBody>
      </p:sp>
      <p:sp>
        <p:nvSpPr>
          <p:cNvPr id="188" name="Google Shape;188;p2"/>
          <p:cNvSpPr txBox="1"/>
          <p:nvPr/>
        </p:nvSpPr>
        <p:spPr>
          <a:xfrm>
            <a:off x="2561397" y="3689414"/>
            <a:ext cx="7746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Andrew Owen</a:t>
            </a:r>
            <a:endParaRPr sz="1400" b="0" i="0" u="none" strike="noStrike" cap="none">
              <a:solidFill>
                <a:srgbClr val="000000"/>
              </a:solidFill>
              <a:latin typeface="Arial"/>
              <a:ea typeface="Arial"/>
              <a:cs typeface="Arial"/>
              <a:sym typeface="Arial"/>
            </a:endParaRPr>
          </a:p>
        </p:txBody>
      </p:sp>
      <p:sp>
        <p:nvSpPr>
          <p:cNvPr id="189" name="Google Shape;189;p2"/>
          <p:cNvSpPr txBox="1"/>
          <p:nvPr/>
        </p:nvSpPr>
        <p:spPr>
          <a:xfrm>
            <a:off x="691809" y="2344306"/>
            <a:ext cx="532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Eric Lind</a:t>
            </a:r>
            <a:endParaRPr sz="1400" b="0" i="0" u="none" strike="noStrike" cap="none">
              <a:solidFill>
                <a:srgbClr val="000000"/>
              </a:solidFill>
              <a:latin typeface="Arial"/>
              <a:ea typeface="Arial"/>
              <a:cs typeface="Arial"/>
              <a:sym typeface="Arial"/>
            </a:endParaRPr>
          </a:p>
        </p:txBody>
      </p:sp>
      <p:sp>
        <p:nvSpPr>
          <p:cNvPr id="190" name="Google Shape;190;p2"/>
          <p:cNvSpPr txBox="1">
            <a:spLocks noGrp="1"/>
          </p:cNvSpPr>
          <p:nvPr>
            <p:ph type="title" idx="4294967295"/>
          </p:nvPr>
        </p:nvSpPr>
        <p:spPr>
          <a:xfrm>
            <a:off x="1656556" y="157052"/>
            <a:ext cx="5830887"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Accessibility Observatory</a:t>
            </a:r>
            <a:endParaRPr/>
          </a:p>
        </p:txBody>
      </p:sp>
      <p:sp>
        <p:nvSpPr>
          <p:cNvPr id="191" name="Google Shape;191;p2"/>
          <p:cNvSpPr txBox="1">
            <a:spLocks noGrp="1"/>
          </p:cNvSpPr>
          <p:nvPr>
            <p:ph type="body" idx="4294967295"/>
          </p:nvPr>
        </p:nvSpPr>
        <p:spPr>
          <a:xfrm>
            <a:off x="4479494" y="1265110"/>
            <a:ext cx="3536056" cy="313916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000"/>
              <a:t>Research unit in CTS</a:t>
            </a:r>
            <a:endParaRPr/>
          </a:p>
          <a:p>
            <a:pPr marL="228600" lvl="0" indent="-50800" algn="l" rtl="0">
              <a:lnSpc>
                <a:spcPct val="90000"/>
              </a:lnSpc>
              <a:spcBef>
                <a:spcPts val="0"/>
              </a:spcBef>
              <a:spcAft>
                <a:spcPts val="0"/>
              </a:spcAft>
              <a:buClr>
                <a:schemeClr val="dk1"/>
              </a:buClr>
              <a:buSzPts val="2800"/>
              <a:buNone/>
            </a:pPr>
            <a:endParaRPr sz="2000"/>
          </a:p>
          <a:p>
            <a:pPr marL="228600" lvl="0" indent="-228600" algn="l" rtl="0">
              <a:lnSpc>
                <a:spcPct val="90000"/>
              </a:lnSpc>
              <a:spcBef>
                <a:spcPts val="1000"/>
              </a:spcBef>
              <a:spcAft>
                <a:spcPts val="0"/>
              </a:spcAft>
              <a:buClr>
                <a:schemeClr val="dk1"/>
              </a:buClr>
              <a:buSzPts val="2800"/>
              <a:buChar char="•"/>
            </a:pPr>
            <a:r>
              <a:rPr lang="en-US" sz="2000"/>
              <a:t>Grant-funded projects</a:t>
            </a:r>
            <a:endParaRPr sz="2000"/>
          </a:p>
          <a:p>
            <a:pPr marL="685800" lvl="1" indent="-203200" algn="l" rtl="0">
              <a:lnSpc>
                <a:spcPct val="90000"/>
              </a:lnSpc>
              <a:spcBef>
                <a:spcPts val="500"/>
              </a:spcBef>
              <a:spcAft>
                <a:spcPts val="0"/>
              </a:spcAft>
              <a:buClr>
                <a:schemeClr val="dk1"/>
              </a:buClr>
              <a:buSzPts val="2000"/>
              <a:buChar char="•"/>
            </a:pPr>
            <a:r>
              <a:rPr lang="en-US" sz="2000"/>
              <a:t>FHWA pooled fund</a:t>
            </a:r>
            <a:endParaRPr sz="2000"/>
          </a:p>
          <a:p>
            <a:pPr marL="685800" lvl="1" indent="-203200" algn="l" rtl="0">
              <a:lnSpc>
                <a:spcPct val="90000"/>
              </a:lnSpc>
              <a:spcBef>
                <a:spcPts val="500"/>
              </a:spcBef>
              <a:spcAft>
                <a:spcPts val="0"/>
              </a:spcAft>
              <a:buClr>
                <a:schemeClr val="dk1"/>
              </a:buClr>
              <a:buSzPts val="2000"/>
              <a:buChar char="•"/>
            </a:pPr>
            <a:r>
              <a:rPr lang="en-US" sz="2000"/>
              <a:t>State DOTs</a:t>
            </a:r>
            <a:endParaRPr sz="2000"/>
          </a:p>
          <a:p>
            <a:pPr marL="685800" lvl="1" indent="-203200" algn="l" rtl="0">
              <a:lnSpc>
                <a:spcPct val="90000"/>
              </a:lnSpc>
              <a:spcBef>
                <a:spcPts val="500"/>
              </a:spcBef>
              <a:spcAft>
                <a:spcPts val="0"/>
              </a:spcAft>
              <a:buClr>
                <a:schemeClr val="dk1"/>
              </a:buClr>
              <a:buSzPts val="2000"/>
              <a:buChar char="•"/>
            </a:pPr>
            <a:r>
              <a:rPr lang="en-US" sz="2000"/>
              <a:t>MPOs</a:t>
            </a:r>
            <a:endParaRPr sz="2000"/>
          </a:p>
          <a:p>
            <a:pPr marL="685800" lvl="1" indent="-203200" algn="l" rtl="0">
              <a:lnSpc>
                <a:spcPct val="90000"/>
              </a:lnSpc>
              <a:spcBef>
                <a:spcPts val="500"/>
              </a:spcBef>
              <a:spcAft>
                <a:spcPts val="0"/>
              </a:spcAft>
              <a:buClr>
                <a:schemeClr val="dk1"/>
              </a:buClr>
              <a:buSzPts val="2000"/>
              <a:buChar char="•"/>
            </a:pPr>
            <a:r>
              <a:rPr lang="en-US" sz="2000"/>
              <a:t>Regional &amp; Local</a:t>
            </a:r>
            <a:endParaRPr sz="2000"/>
          </a:p>
          <a:p>
            <a:pPr marL="685800" lvl="1" indent="-203200" algn="l" rtl="0">
              <a:lnSpc>
                <a:spcPct val="90000"/>
              </a:lnSpc>
              <a:spcBef>
                <a:spcPts val="500"/>
              </a:spcBef>
              <a:spcAft>
                <a:spcPts val="0"/>
              </a:spcAft>
              <a:buClr>
                <a:schemeClr val="dk1"/>
              </a:buClr>
              <a:buSzPts val="2000"/>
              <a:buChar char="•"/>
            </a:pPr>
            <a:r>
              <a:rPr lang="en-US" sz="2000"/>
              <a:t>USDOT collaborations</a:t>
            </a:r>
            <a:endParaRPr sz="2000"/>
          </a:p>
        </p:txBody>
      </p:sp>
      <p:pic>
        <p:nvPicPr>
          <p:cNvPr id="192" name="Google Shape;192;p2"/>
          <p:cNvPicPr preferRelativeResize="0"/>
          <p:nvPr/>
        </p:nvPicPr>
        <p:blipFill rotWithShape="1">
          <a:blip r:embed="rId6">
            <a:alphaModFix/>
          </a:blip>
          <a:srcRect l="18366" t="12554" r="19891" b="8502"/>
          <a:stretch/>
        </p:blipFill>
        <p:spPr>
          <a:xfrm>
            <a:off x="1096149" y="2606559"/>
            <a:ext cx="968022" cy="1237718"/>
          </a:xfrm>
          <a:prstGeom prst="rect">
            <a:avLst/>
          </a:prstGeom>
          <a:noFill/>
          <a:ln>
            <a:noFill/>
          </a:ln>
        </p:spPr>
      </p:pic>
      <p:sp>
        <p:nvSpPr>
          <p:cNvPr id="193" name="Google Shape;193;p2"/>
          <p:cNvSpPr txBox="1"/>
          <p:nvPr/>
        </p:nvSpPr>
        <p:spPr>
          <a:xfrm>
            <a:off x="1047667" y="3809852"/>
            <a:ext cx="9219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Matthew Hockert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56"/>
        <p:cNvGrpSpPr/>
        <p:nvPr/>
      </p:nvGrpSpPr>
      <p:grpSpPr>
        <a:xfrm>
          <a:off x="0" y="0"/>
          <a:ext cx="0" cy="0"/>
          <a:chOff x="0" y="0"/>
          <a:chExt cx="0" cy="0"/>
        </a:xfrm>
      </p:grpSpPr>
      <p:pic>
        <p:nvPicPr>
          <p:cNvPr id="457" name="Google Shape;457;p22" descr="A map of the united states&#10;&#10;Description automatically generated"/>
          <p:cNvPicPr preferRelativeResize="0"/>
          <p:nvPr/>
        </p:nvPicPr>
        <p:blipFill rotWithShape="1">
          <a:blip r:embed="rId3">
            <a:alphaModFix/>
          </a:blip>
          <a:srcRect r="35573"/>
          <a:stretch/>
        </p:blipFill>
        <p:spPr>
          <a:xfrm>
            <a:off x="731532" y="469498"/>
            <a:ext cx="3686316" cy="4048019"/>
          </a:xfrm>
          <a:prstGeom prst="rect">
            <a:avLst/>
          </a:prstGeom>
          <a:noFill/>
          <a:ln>
            <a:noFill/>
          </a:ln>
        </p:spPr>
      </p:pic>
      <p:pic>
        <p:nvPicPr>
          <p:cNvPr id="458" name="Google Shape;458;p22" descr="A map of the united states&#10;&#10;Description automatically generated"/>
          <p:cNvPicPr preferRelativeResize="0"/>
          <p:nvPr/>
        </p:nvPicPr>
        <p:blipFill rotWithShape="1">
          <a:blip r:embed="rId4">
            <a:alphaModFix/>
          </a:blip>
          <a:srcRect r="35573"/>
          <a:stretch/>
        </p:blipFill>
        <p:spPr>
          <a:xfrm>
            <a:off x="4882718" y="469498"/>
            <a:ext cx="3686316" cy="4048019"/>
          </a:xfrm>
          <a:prstGeom prst="rect">
            <a:avLst/>
          </a:prstGeom>
          <a:noFill/>
          <a:ln>
            <a:noFill/>
          </a:ln>
        </p:spPr>
      </p:pic>
      <p:pic>
        <p:nvPicPr>
          <p:cNvPr id="459" name="Google Shape;459;p22" descr="Walk with solid fill"/>
          <p:cNvPicPr preferRelativeResize="0"/>
          <p:nvPr/>
        </p:nvPicPr>
        <p:blipFill rotWithShape="1">
          <a:blip r:embed="rId5">
            <a:alphaModFix/>
          </a:blip>
          <a:srcRect/>
          <a:stretch/>
        </p:blipFill>
        <p:spPr>
          <a:xfrm>
            <a:off x="3839071" y="507522"/>
            <a:ext cx="453490" cy="453490"/>
          </a:xfrm>
          <a:prstGeom prst="rect">
            <a:avLst/>
          </a:prstGeom>
          <a:noFill/>
          <a:ln>
            <a:noFill/>
          </a:ln>
        </p:spPr>
      </p:pic>
      <p:pic>
        <p:nvPicPr>
          <p:cNvPr id="460" name="Google Shape;460;p22" descr="A silhouette of a person and a child on a bicycle&#10;&#10;Description automatically generated"/>
          <p:cNvPicPr preferRelativeResize="0"/>
          <p:nvPr/>
        </p:nvPicPr>
        <p:blipFill rotWithShape="1">
          <a:blip r:embed="rId6">
            <a:alphaModFix/>
          </a:blip>
          <a:srcRect/>
          <a:stretch/>
        </p:blipFill>
        <p:spPr>
          <a:xfrm>
            <a:off x="7035152" y="465632"/>
            <a:ext cx="1472185" cy="495380"/>
          </a:xfrm>
          <a:prstGeom prst="rect">
            <a:avLst/>
          </a:prstGeom>
          <a:noFill/>
          <a:ln>
            <a:noFill/>
          </a:ln>
        </p:spPr>
      </p:pic>
      <p:sp>
        <p:nvSpPr>
          <p:cNvPr id="461" name="Google Shape;461;p22"/>
          <p:cNvSpPr txBox="1"/>
          <p:nvPr/>
        </p:nvSpPr>
        <p:spPr>
          <a:xfrm rot="-5400000">
            <a:off x="-1617147" y="2142963"/>
            <a:ext cx="3908660" cy="553998"/>
          </a:xfrm>
          <a:prstGeom prst="rect">
            <a:avLst/>
          </a:prstGeom>
          <a:solidFill>
            <a:srgbClr val="892333"/>
          </a:solidFill>
          <a:ln w="9525" cap="flat" cmpd="sng">
            <a:solidFill>
              <a:srgbClr val="8923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Access to Food</a:t>
            </a:r>
            <a:endParaRPr sz="2400" b="1" i="0" u="none" strike="noStrike" cap="non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23" descr="A map of the united states&#10;&#10;Description automatically generated"/>
          <p:cNvPicPr preferRelativeResize="0"/>
          <p:nvPr/>
        </p:nvPicPr>
        <p:blipFill rotWithShape="1">
          <a:blip r:embed="rId3">
            <a:alphaModFix/>
          </a:blip>
          <a:srcRect r="35573"/>
          <a:stretch/>
        </p:blipFill>
        <p:spPr>
          <a:xfrm>
            <a:off x="759881" y="465632"/>
            <a:ext cx="3686316" cy="4048019"/>
          </a:xfrm>
          <a:prstGeom prst="rect">
            <a:avLst/>
          </a:prstGeom>
          <a:noFill/>
          <a:ln>
            <a:noFill/>
          </a:ln>
        </p:spPr>
      </p:pic>
      <p:sp>
        <p:nvSpPr>
          <p:cNvPr id="468" name="Google Shape;468;p23"/>
          <p:cNvSpPr/>
          <p:nvPr/>
        </p:nvSpPr>
        <p:spPr>
          <a:xfrm>
            <a:off x="1696706" y="3747082"/>
            <a:ext cx="510474" cy="440839"/>
          </a:xfrm>
          <a:prstGeom prst="ellipse">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0000"/>
              </a:solidFill>
              <a:latin typeface="Arial"/>
              <a:ea typeface="Arial"/>
              <a:cs typeface="Arial"/>
              <a:sym typeface="Arial"/>
            </a:endParaRPr>
          </a:p>
        </p:txBody>
      </p:sp>
      <p:pic>
        <p:nvPicPr>
          <p:cNvPr id="469" name="Google Shape;469;p23" descr="A map with red squares&#10;&#10;Description automatically generated"/>
          <p:cNvPicPr preferRelativeResize="0"/>
          <p:nvPr/>
        </p:nvPicPr>
        <p:blipFill rotWithShape="1">
          <a:blip r:embed="rId4">
            <a:alphaModFix/>
          </a:blip>
          <a:srcRect l="5649" r="1" b="1"/>
          <a:stretch/>
        </p:blipFill>
        <p:spPr>
          <a:xfrm>
            <a:off x="1696707" y="3747081"/>
            <a:ext cx="510474" cy="440839"/>
          </a:xfrm>
          <a:prstGeom prst="ellipse">
            <a:avLst/>
          </a:prstGeom>
          <a:noFill/>
          <a:ln>
            <a:noFill/>
          </a:ln>
        </p:spPr>
      </p:pic>
      <p:sp>
        <p:nvSpPr>
          <p:cNvPr id="470" name="Google Shape;470;p23"/>
          <p:cNvSpPr txBox="1"/>
          <p:nvPr/>
        </p:nvSpPr>
        <p:spPr>
          <a:xfrm rot="-5400000">
            <a:off x="-1617147" y="2142963"/>
            <a:ext cx="3908660" cy="553998"/>
          </a:xfrm>
          <a:prstGeom prst="rect">
            <a:avLst/>
          </a:prstGeom>
          <a:solidFill>
            <a:srgbClr val="892333"/>
          </a:solidFill>
          <a:ln w="9525" cap="flat" cmpd="sng">
            <a:solidFill>
              <a:srgbClr val="8923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Access to Food</a:t>
            </a:r>
            <a:endParaRPr sz="2400" b="1" i="0" u="none" strike="noStrike" cap="none">
              <a:solidFill>
                <a:srgbClr val="FFFFFF"/>
              </a:solidFill>
              <a:latin typeface="Calibri"/>
              <a:ea typeface="Calibri"/>
              <a:cs typeface="Calibri"/>
              <a:sym typeface="Calibri"/>
            </a:endParaRPr>
          </a:p>
        </p:txBody>
      </p:sp>
      <p:pic>
        <p:nvPicPr>
          <p:cNvPr id="471" name="Google Shape;471;p23" descr="Walk with solid fill"/>
          <p:cNvPicPr preferRelativeResize="0"/>
          <p:nvPr/>
        </p:nvPicPr>
        <p:blipFill rotWithShape="1">
          <a:blip r:embed="rId5">
            <a:alphaModFix/>
          </a:blip>
          <a:srcRect/>
          <a:stretch/>
        </p:blipFill>
        <p:spPr>
          <a:xfrm>
            <a:off x="3848799" y="465632"/>
            <a:ext cx="453490" cy="453490"/>
          </a:xfrm>
          <a:prstGeom prst="rect">
            <a:avLst/>
          </a:prstGeom>
          <a:noFill/>
          <a:ln>
            <a:noFill/>
          </a:ln>
        </p:spPr>
      </p:pic>
      <p:sp>
        <p:nvSpPr>
          <p:cNvPr id="472" name="Google Shape;472;p23"/>
          <p:cNvSpPr txBox="1"/>
          <p:nvPr/>
        </p:nvSpPr>
        <p:spPr>
          <a:xfrm>
            <a:off x="4577707" y="3778853"/>
            <a:ext cx="356745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7A0019"/>
                </a:solidFill>
                <a:latin typeface="Calibri"/>
                <a:ea typeface="Calibri"/>
                <a:cs typeface="Calibri"/>
                <a:sym typeface="Calibri"/>
              </a:rPr>
              <a:t>What accounts for differences in rural access?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5A5A5A"/>
                </a:solidFill>
                <a:latin typeface="Calibri"/>
                <a:ea typeface="Calibri"/>
                <a:cs typeface="Calibri"/>
                <a:sym typeface="Calibri"/>
              </a:rPr>
              <a:t>Let's take a closer look...</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77"/>
        <p:cNvGrpSpPr/>
        <p:nvPr/>
      </p:nvGrpSpPr>
      <p:grpSpPr>
        <a:xfrm>
          <a:off x="0" y="0"/>
          <a:ext cx="0" cy="0"/>
          <a:chOff x="0" y="0"/>
          <a:chExt cx="0" cy="0"/>
        </a:xfrm>
      </p:grpSpPr>
      <p:pic>
        <p:nvPicPr>
          <p:cNvPr id="478" name="Google Shape;478;p24" descr="A map of the united states&#10;&#10;Description automatically generated"/>
          <p:cNvPicPr preferRelativeResize="0"/>
          <p:nvPr/>
        </p:nvPicPr>
        <p:blipFill rotWithShape="1">
          <a:blip r:embed="rId3">
            <a:alphaModFix/>
          </a:blip>
          <a:srcRect r="35573"/>
          <a:stretch/>
        </p:blipFill>
        <p:spPr>
          <a:xfrm>
            <a:off x="614182" y="465632"/>
            <a:ext cx="3686316" cy="4048019"/>
          </a:xfrm>
          <a:prstGeom prst="rect">
            <a:avLst/>
          </a:prstGeom>
          <a:noFill/>
          <a:ln>
            <a:noFill/>
          </a:ln>
        </p:spPr>
      </p:pic>
      <p:cxnSp>
        <p:nvCxnSpPr>
          <p:cNvPr id="479" name="Google Shape;479;p24"/>
          <p:cNvCxnSpPr>
            <a:stCxn id="480" idx="0"/>
          </p:cNvCxnSpPr>
          <p:nvPr/>
        </p:nvCxnSpPr>
        <p:spPr>
          <a:xfrm rot="10800000" flipH="1">
            <a:off x="1806244" y="1741582"/>
            <a:ext cx="3089700" cy="2005500"/>
          </a:xfrm>
          <a:prstGeom prst="straightConnector1">
            <a:avLst/>
          </a:prstGeom>
          <a:noFill/>
          <a:ln w="19050" cap="flat" cmpd="sng">
            <a:solidFill>
              <a:schemeClr val="accent2"/>
            </a:solidFill>
            <a:prstDash val="dash"/>
            <a:round/>
            <a:headEnd type="none" w="sm" len="sm"/>
            <a:tailEnd type="none" w="sm" len="sm"/>
          </a:ln>
        </p:spPr>
      </p:cxnSp>
      <p:cxnSp>
        <p:nvCxnSpPr>
          <p:cNvPr id="481" name="Google Shape;481;p24"/>
          <p:cNvCxnSpPr>
            <a:stCxn id="480" idx="4"/>
          </p:cNvCxnSpPr>
          <p:nvPr/>
        </p:nvCxnSpPr>
        <p:spPr>
          <a:xfrm>
            <a:off x="1806244" y="4187921"/>
            <a:ext cx="3060000" cy="252900"/>
          </a:xfrm>
          <a:prstGeom prst="straightConnector1">
            <a:avLst/>
          </a:prstGeom>
          <a:noFill/>
          <a:ln w="19050" cap="flat" cmpd="sng">
            <a:solidFill>
              <a:schemeClr val="accent2"/>
            </a:solidFill>
            <a:prstDash val="dash"/>
            <a:round/>
            <a:headEnd type="none" w="sm" len="sm"/>
            <a:tailEnd type="none" w="sm" len="sm"/>
          </a:ln>
        </p:spPr>
      </p:cxnSp>
      <p:sp>
        <p:nvSpPr>
          <p:cNvPr id="480" name="Google Shape;480;p24"/>
          <p:cNvSpPr/>
          <p:nvPr/>
        </p:nvSpPr>
        <p:spPr>
          <a:xfrm>
            <a:off x="1551007" y="3747082"/>
            <a:ext cx="510474" cy="440839"/>
          </a:xfrm>
          <a:prstGeom prst="ellipse">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0000"/>
              </a:solidFill>
              <a:latin typeface="Arial"/>
              <a:ea typeface="Arial"/>
              <a:cs typeface="Arial"/>
              <a:sym typeface="Arial"/>
            </a:endParaRPr>
          </a:p>
        </p:txBody>
      </p:sp>
      <p:pic>
        <p:nvPicPr>
          <p:cNvPr id="482" name="Google Shape;482;p24" descr="A map with red squares&#10;&#10;Description automatically generated"/>
          <p:cNvPicPr preferRelativeResize="0"/>
          <p:nvPr/>
        </p:nvPicPr>
        <p:blipFill rotWithShape="1">
          <a:blip r:embed="rId4">
            <a:alphaModFix/>
          </a:blip>
          <a:srcRect l="5649" r="1" b="1"/>
          <a:stretch/>
        </p:blipFill>
        <p:spPr>
          <a:xfrm>
            <a:off x="4866280" y="1741580"/>
            <a:ext cx="4045231" cy="2711791"/>
          </a:xfrm>
          <a:prstGeom prst="rect">
            <a:avLst/>
          </a:prstGeom>
          <a:noFill/>
          <a:ln>
            <a:noFill/>
          </a:ln>
        </p:spPr>
      </p:pic>
      <p:graphicFrame>
        <p:nvGraphicFramePr>
          <p:cNvPr id="483" name="Google Shape;483;p24"/>
          <p:cNvGraphicFramePr/>
          <p:nvPr>
            <p:extLst>
              <p:ext uri="{D42A27DB-BD31-4B8C-83A1-F6EECF244321}">
                <p14:modId xmlns:p14="http://schemas.microsoft.com/office/powerpoint/2010/main" val="2123682049"/>
              </p:ext>
            </p:extLst>
          </p:nvPr>
        </p:nvGraphicFramePr>
        <p:xfrm>
          <a:off x="4747099" y="195282"/>
          <a:ext cx="4336718" cy="1447650"/>
        </p:xfrm>
        <a:graphic>
          <a:graphicData uri="http://schemas.openxmlformats.org/drawingml/2006/table">
            <a:tbl>
              <a:tblPr>
                <a:noFill/>
                <a:tableStyleId>{E0AEE125-44C8-4C72-9231-28091F92F3AF}</a:tableStyleId>
              </a:tblPr>
              <a:tblGrid>
                <a:gridCol w="1304213">
                  <a:extLst>
                    <a:ext uri="{9D8B030D-6E8A-4147-A177-3AD203B41FA5}">
                      <a16:colId xmlns:a16="http://schemas.microsoft.com/office/drawing/2014/main" val="20000"/>
                    </a:ext>
                  </a:extLst>
                </a:gridCol>
                <a:gridCol w="1188216">
                  <a:extLst>
                    <a:ext uri="{9D8B030D-6E8A-4147-A177-3AD203B41FA5}">
                      <a16:colId xmlns:a16="http://schemas.microsoft.com/office/drawing/2014/main" val="20001"/>
                    </a:ext>
                  </a:extLst>
                </a:gridCol>
                <a:gridCol w="1844289">
                  <a:extLst>
                    <a:ext uri="{9D8B030D-6E8A-4147-A177-3AD203B41FA5}">
                      <a16:colId xmlns:a16="http://schemas.microsoft.com/office/drawing/2014/main" val="20002"/>
                    </a:ext>
                  </a:extLst>
                </a:gridCol>
              </a:tblGrid>
              <a:tr h="241275">
                <a:tc>
                  <a:txBody>
                    <a:bodyPr/>
                    <a:lstStyle/>
                    <a:p>
                      <a:pPr marL="0" marR="0" lvl="0" indent="0" algn="l" rtl="0">
                        <a:spcBef>
                          <a:spcPts val="0"/>
                        </a:spcBef>
                        <a:spcAft>
                          <a:spcPts val="0"/>
                        </a:spcAft>
                        <a:buNone/>
                      </a:pPr>
                      <a:r>
                        <a:rPr lang="en-US" sz="1050" b="1" u="none" strike="noStrike" cap="none"/>
                        <a:t>County Name</a:t>
                      </a:r>
                      <a:endParaRPr/>
                    </a:p>
                  </a:txBody>
                  <a:tcPr marL="28575" marR="28575" marT="28575" marB="28575"/>
                </a:tc>
                <a:tc>
                  <a:txBody>
                    <a:bodyPr/>
                    <a:lstStyle/>
                    <a:p>
                      <a:pPr marL="0" marR="0" lvl="0" indent="0" algn="l" rtl="0">
                        <a:spcBef>
                          <a:spcPts val="0"/>
                        </a:spcBef>
                        <a:spcAft>
                          <a:spcPts val="0"/>
                        </a:spcAft>
                        <a:buNone/>
                      </a:pPr>
                      <a:r>
                        <a:rPr lang="en-US" sz="1050" b="1"/>
                        <a:t>Urbanicity</a:t>
                      </a:r>
                      <a:endParaRPr/>
                    </a:p>
                  </a:txBody>
                  <a:tcPr marL="28575" marR="28575" marT="28575" marB="28575"/>
                </a:tc>
                <a:tc>
                  <a:txBody>
                    <a:bodyPr/>
                    <a:lstStyle/>
                    <a:p>
                      <a:pPr marL="0" marR="0" lvl="0" indent="0" algn="l" rtl="0">
                        <a:spcBef>
                          <a:spcPts val="0"/>
                        </a:spcBef>
                        <a:spcAft>
                          <a:spcPts val="0"/>
                        </a:spcAft>
                        <a:buClr>
                          <a:schemeClr val="dk1"/>
                        </a:buClr>
                        <a:buSzPts val="1050"/>
                        <a:buFont typeface="Calibri"/>
                        <a:buNone/>
                      </a:pPr>
                      <a:r>
                        <a:rPr lang="en-US" sz="1050" b="1"/>
                        <a:t>Population with Access</a:t>
                      </a:r>
                      <a:endParaRPr sz="1050"/>
                    </a:p>
                  </a:txBody>
                  <a:tcPr marL="28575" marR="28575" marT="28575" marB="28575"/>
                </a:tc>
                <a:extLst>
                  <a:ext uri="{0D108BD9-81ED-4DB2-BD59-A6C34878D82A}">
                    <a16:rowId xmlns:a16="http://schemas.microsoft.com/office/drawing/2014/main" val="10000"/>
                  </a:ext>
                </a:extLst>
              </a:tr>
              <a:tr h="241275">
                <a:tc>
                  <a:txBody>
                    <a:bodyPr/>
                    <a:lstStyle/>
                    <a:p>
                      <a:pPr marL="0" marR="0" lvl="0" indent="0" algn="l" rtl="0">
                        <a:spcBef>
                          <a:spcPts val="0"/>
                        </a:spcBef>
                        <a:spcAft>
                          <a:spcPts val="0"/>
                        </a:spcAft>
                        <a:buNone/>
                      </a:pPr>
                      <a:r>
                        <a:rPr lang="en-US" sz="1000">
                          <a:solidFill>
                            <a:srgbClr val="000000"/>
                          </a:solidFill>
                        </a:rPr>
                        <a:t>Ramsey County</a:t>
                      </a:r>
                      <a:endParaRPr sz="1000"/>
                    </a:p>
                  </a:txBody>
                  <a:tcPr marL="28575" marR="28575" marT="28575" marB="28575"/>
                </a:tc>
                <a:tc>
                  <a:txBody>
                    <a:bodyPr/>
                    <a:lstStyle/>
                    <a:p>
                      <a:pPr marL="0" marR="0" lvl="0" indent="0" algn="l" rtl="0">
                        <a:spcBef>
                          <a:spcPts val="0"/>
                        </a:spcBef>
                        <a:spcAft>
                          <a:spcPts val="0"/>
                        </a:spcAft>
                        <a:buNone/>
                      </a:pPr>
                      <a:r>
                        <a:rPr lang="en-US" sz="1000">
                          <a:solidFill>
                            <a:srgbClr val="000000"/>
                          </a:solidFill>
                        </a:rPr>
                        <a:t>Urban (Large)</a:t>
                      </a:r>
                      <a:endParaRPr sz="1000"/>
                    </a:p>
                  </a:txBody>
                  <a:tcPr marL="28575" marR="28575" marT="28575" marB="28575"/>
                </a:tc>
                <a:tc>
                  <a:txBody>
                    <a:bodyPr/>
                    <a:lstStyle/>
                    <a:p>
                      <a:pPr marL="0" marR="0" lvl="0" indent="0" algn="ctr" rtl="0">
                        <a:spcBef>
                          <a:spcPts val="0"/>
                        </a:spcBef>
                        <a:spcAft>
                          <a:spcPts val="0"/>
                        </a:spcAft>
                        <a:buClr>
                          <a:srgbClr val="000000"/>
                        </a:buClr>
                        <a:buSzPts val="1050"/>
                        <a:buFont typeface="Calibri"/>
                        <a:buNone/>
                      </a:pPr>
                      <a:r>
                        <a:rPr lang="en-US" sz="1050">
                          <a:solidFill>
                            <a:srgbClr val="000000"/>
                          </a:solidFill>
                        </a:rPr>
                        <a:t>76%</a:t>
                      </a:r>
                      <a:endParaRPr sz="1050"/>
                    </a:p>
                  </a:txBody>
                  <a:tcPr marL="28575" marR="28575" marT="28575" marB="28575"/>
                </a:tc>
                <a:extLst>
                  <a:ext uri="{0D108BD9-81ED-4DB2-BD59-A6C34878D82A}">
                    <a16:rowId xmlns:a16="http://schemas.microsoft.com/office/drawing/2014/main" val="10001"/>
                  </a:ext>
                </a:extLst>
              </a:tr>
              <a:tr h="241275">
                <a:tc>
                  <a:txBody>
                    <a:bodyPr/>
                    <a:lstStyle/>
                    <a:p>
                      <a:pPr marL="0" marR="0" lvl="0" indent="0" algn="l" rtl="0">
                        <a:spcBef>
                          <a:spcPts val="0"/>
                        </a:spcBef>
                        <a:spcAft>
                          <a:spcPts val="0"/>
                        </a:spcAft>
                        <a:buNone/>
                      </a:pPr>
                      <a:r>
                        <a:rPr lang="en-US" sz="1000" b="1">
                          <a:solidFill>
                            <a:srgbClr val="000000"/>
                          </a:solidFill>
                        </a:rPr>
                        <a:t>Watonwan County</a:t>
                      </a:r>
                      <a:endParaRPr sz="1000" b="1"/>
                    </a:p>
                  </a:txBody>
                  <a:tcPr marL="28575" marR="28575" marT="28575" marB="28575"/>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a:solidFill>
                            <a:srgbClr val="000000"/>
                          </a:solidFill>
                        </a:rPr>
                        <a:t>Rural (Adjacent)</a:t>
                      </a:r>
                      <a:endParaRPr sz="1000" b="1"/>
                    </a:p>
                  </a:txBody>
                  <a:tcPr marL="28575" marR="28575" marT="28575" marB="28575"/>
                </a:tc>
                <a:tc>
                  <a:txBody>
                    <a:bodyPr/>
                    <a:lstStyle/>
                    <a:p>
                      <a:pPr marL="0" marR="0" lvl="0" indent="0" algn="ctr" rtl="0">
                        <a:spcBef>
                          <a:spcPts val="0"/>
                        </a:spcBef>
                        <a:spcAft>
                          <a:spcPts val="0"/>
                        </a:spcAft>
                        <a:buClr>
                          <a:srgbClr val="000000"/>
                        </a:buClr>
                        <a:buSzPts val="1050"/>
                        <a:buFont typeface="Calibri"/>
                        <a:buNone/>
                      </a:pPr>
                      <a:r>
                        <a:rPr lang="en-US" sz="1050">
                          <a:solidFill>
                            <a:srgbClr val="000000"/>
                          </a:solidFill>
                        </a:rPr>
                        <a:t>70%</a:t>
                      </a:r>
                      <a:endParaRPr sz="1050"/>
                    </a:p>
                  </a:txBody>
                  <a:tcPr marL="28575" marR="28575" marT="28575" marB="28575"/>
                </a:tc>
                <a:extLst>
                  <a:ext uri="{0D108BD9-81ED-4DB2-BD59-A6C34878D82A}">
                    <a16:rowId xmlns:a16="http://schemas.microsoft.com/office/drawing/2014/main" val="10002"/>
                  </a:ext>
                </a:extLst>
              </a:tr>
              <a:tr h="241275">
                <a:tc>
                  <a:txBody>
                    <a:bodyPr/>
                    <a:lstStyle/>
                    <a:p>
                      <a:pPr marL="0" marR="0" lvl="0" indent="0" algn="l" rtl="0">
                        <a:spcBef>
                          <a:spcPts val="0"/>
                        </a:spcBef>
                        <a:spcAft>
                          <a:spcPts val="0"/>
                        </a:spcAft>
                        <a:buNone/>
                      </a:pPr>
                      <a:r>
                        <a:rPr lang="en-US" sz="1000" b="1">
                          <a:solidFill>
                            <a:srgbClr val="000000"/>
                          </a:solidFill>
                        </a:rPr>
                        <a:t>Cottonwood County</a:t>
                      </a:r>
                      <a:endParaRPr sz="1000" b="1"/>
                    </a:p>
                  </a:txBody>
                  <a:tcPr marL="28575" marR="28575" marT="28575" marB="28575"/>
                </a:tc>
                <a:tc>
                  <a:txBody>
                    <a:bodyPr/>
                    <a:lstStyle/>
                    <a:p>
                      <a:pPr marL="0" marR="0" lvl="0" indent="0" algn="l" rtl="0">
                        <a:spcBef>
                          <a:spcPts val="0"/>
                        </a:spcBef>
                        <a:spcAft>
                          <a:spcPts val="0"/>
                        </a:spcAft>
                        <a:buNone/>
                      </a:pPr>
                      <a:r>
                        <a:rPr lang="en-US" sz="1000" b="1" dirty="0">
                          <a:solidFill>
                            <a:srgbClr val="000000"/>
                          </a:solidFill>
                        </a:rPr>
                        <a:t>Rural (Isolated)</a:t>
                      </a:r>
                      <a:endParaRPr sz="1000" b="1" dirty="0"/>
                    </a:p>
                  </a:txBody>
                  <a:tcPr marL="28575" marR="28575" marT="28575" marB="28575"/>
                </a:tc>
                <a:tc>
                  <a:txBody>
                    <a:bodyPr/>
                    <a:lstStyle/>
                    <a:p>
                      <a:pPr marL="0" marR="0" lvl="0" indent="0" algn="ctr" rtl="0">
                        <a:spcBef>
                          <a:spcPts val="0"/>
                        </a:spcBef>
                        <a:spcAft>
                          <a:spcPts val="0"/>
                        </a:spcAft>
                        <a:buClr>
                          <a:srgbClr val="000000"/>
                        </a:buClr>
                        <a:buSzPts val="1050"/>
                        <a:buFont typeface="Calibri"/>
                        <a:buNone/>
                      </a:pPr>
                      <a:r>
                        <a:rPr lang="en-US" sz="1050">
                          <a:solidFill>
                            <a:srgbClr val="000000"/>
                          </a:solidFill>
                        </a:rPr>
                        <a:t>65%</a:t>
                      </a:r>
                      <a:endParaRPr sz="1050"/>
                    </a:p>
                  </a:txBody>
                  <a:tcPr marL="28575" marR="28575" marT="28575" marB="28575"/>
                </a:tc>
                <a:extLst>
                  <a:ext uri="{0D108BD9-81ED-4DB2-BD59-A6C34878D82A}">
                    <a16:rowId xmlns:a16="http://schemas.microsoft.com/office/drawing/2014/main" val="10003"/>
                  </a:ext>
                </a:extLst>
              </a:tr>
              <a:tr h="241275">
                <a:tc>
                  <a:txBody>
                    <a:bodyPr/>
                    <a:lstStyle/>
                    <a:p>
                      <a:pPr marL="0" marR="0" lvl="0" indent="0" algn="l" rtl="0">
                        <a:spcBef>
                          <a:spcPts val="0"/>
                        </a:spcBef>
                        <a:spcAft>
                          <a:spcPts val="0"/>
                        </a:spcAft>
                        <a:buNone/>
                      </a:pPr>
                      <a:r>
                        <a:rPr lang="en-US" sz="1000">
                          <a:solidFill>
                            <a:srgbClr val="000000"/>
                          </a:solidFill>
                        </a:rPr>
                        <a:t>Hennepin County</a:t>
                      </a:r>
                      <a:endParaRPr sz="1000"/>
                    </a:p>
                  </a:txBody>
                  <a:tcPr marL="28575" marR="28575" marT="28575" marB="28575"/>
                </a:tc>
                <a:tc>
                  <a:txBody>
                    <a:bodyPr/>
                    <a:lstStyle/>
                    <a:p>
                      <a:pPr marL="0" marR="0" lvl="0" indent="0" algn="l" rtl="0">
                        <a:lnSpc>
                          <a:spcPct val="100000"/>
                        </a:lnSpc>
                        <a:spcBef>
                          <a:spcPts val="0"/>
                        </a:spcBef>
                        <a:spcAft>
                          <a:spcPts val="0"/>
                        </a:spcAft>
                        <a:buClr>
                          <a:srgbClr val="000000"/>
                        </a:buClr>
                        <a:buSzPts val="1000"/>
                        <a:buFont typeface="Arial"/>
                        <a:buNone/>
                      </a:pPr>
                      <a:r>
                        <a:rPr lang="en-US" sz="1000">
                          <a:solidFill>
                            <a:srgbClr val="000000"/>
                          </a:solidFill>
                        </a:rPr>
                        <a:t>Urban (Large)</a:t>
                      </a:r>
                      <a:endParaRPr sz="1000"/>
                    </a:p>
                  </a:txBody>
                  <a:tcPr marL="28575" marR="28575" marT="28575" marB="28575"/>
                </a:tc>
                <a:tc>
                  <a:txBody>
                    <a:bodyPr/>
                    <a:lstStyle/>
                    <a:p>
                      <a:pPr marL="0" marR="0" lvl="0" indent="0" algn="ctr" rtl="0">
                        <a:spcBef>
                          <a:spcPts val="0"/>
                        </a:spcBef>
                        <a:spcAft>
                          <a:spcPts val="0"/>
                        </a:spcAft>
                        <a:buClr>
                          <a:srgbClr val="000000"/>
                        </a:buClr>
                        <a:buSzPts val="1050"/>
                        <a:buFont typeface="Calibri"/>
                        <a:buNone/>
                      </a:pPr>
                      <a:r>
                        <a:rPr lang="en-US" sz="1050">
                          <a:solidFill>
                            <a:srgbClr val="000000"/>
                          </a:solidFill>
                        </a:rPr>
                        <a:t>61%</a:t>
                      </a:r>
                      <a:endParaRPr sz="1050"/>
                    </a:p>
                  </a:txBody>
                  <a:tcPr marL="28575" marR="28575" marT="28575" marB="28575"/>
                </a:tc>
                <a:extLst>
                  <a:ext uri="{0D108BD9-81ED-4DB2-BD59-A6C34878D82A}">
                    <a16:rowId xmlns:a16="http://schemas.microsoft.com/office/drawing/2014/main" val="10004"/>
                  </a:ext>
                </a:extLst>
              </a:tr>
              <a:tr h="241275">
                <a:tc>
                  <a:txBody>
                    <a:bodyPr/>
                    <a:lstStyle/>
                    <a:p>
                      <a:pPr marL="0" marR="0" lvl="0" indent="0" algn="l" rtl="0">
                        <a:lnSpc>
                          <a:spcPct val="100000"/>
                        </a:lnSpc>
                        <a:spcBef>
                          <a:spcPts val="0"/>
                        </a:spcBef>
                        <a:spcAft>
                          <a:spcPts val="0"/>
                        </a:spcAft>
                        <a:buClr>
                          <a:srgbClr val="000000"/>
                        </a:buClr>
                        <a:buSzPts val="1000"/>
                        <a:buFont typeface="Arial"/>
                        <a:buNone/>
                      </a:pPr>
                      <a:r>
                        <a:rPr lang="en-US" sz="1000">
                          <a:solidFill>
                            <a:srgbClr val="000000"/>
                          </a:solidFill>
                        </a:rPr>
                        <a:t>Chisago County</a:t>
                      </a:r>
                      <a:endParaRPr sz="1000"/>
                    </a:p>
                  </a:txBody>
                  <a:tcPr marL="28575" marR="28575" marT="28575" marB="28575"/>
                </a:tc>
                <a:tc>
                  <a:txBody>
                    <a:bodyPr/>
                    <a:lstStyle/>
                    <a:p>
                      <a:pPr marL="0" marR="0" lvl="0" indent="0" algn="l" rtl="0">
                        <a:lnSpc>
                          <a:spcPct val="100000"/>
                        </a:lnSpc>
                        <a:spcBef>
                          <a:spcPts val="0"/>
                        </a:spcBef>
                        <a:spcAft>
                          <a:spcPts val="0"/>
                        </a:spcAft>
                        <a:buClr>
                          <a:srgbClr val="000000"/>
                        </a:buClr>
                        <a:buSzPts val="1000"/>
                        <a:buFont typeface="Arial"/>
                        <a:buNone/>
                      </a:pPr>
                      <a:r>
                        <a:rPr lang="en-US" sz="1000">
                          <a:solidFill>
                            <a:srgbClr val="000000"/>
                          </a:solidFill>
                        </a:rPr>
                        <a:t>Urban (Large)</a:t>
                      </a:r>
                      <a:endParaRPr sz="1000"/>
                    </a:p>
                  </a:txBody>
                  <a:tcPr marL="28575" marR="28575" marT="28575" marB="28575"/>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dirty="0">
                          <a:solidFill>
                            <a:srgbClr val="000000"/>
                          </a:solidFill>
                        </a:rPr>
                        <a:t>12%</a:t>
                      </a:r>
                      <a:endParaRPr sz="1050" dirty="0"/>
                    </a:p>
                  </a:txBody>
                  <a:tcPr marL="28575" marR="28575" marT="28575" marB="28575"/>
                </a:tc>
                <a:extLst>
                  <a:ext uri="{0D108BD9-81ED-4DB2-BD59-A6C34878D82A}">
                    <a16:rowId xmlns:a16="http://schemas.microsoft.com/office/drawing/2014/main" val="10005"/>
                  </a:ext>
                </a:extLst>
              </a:tr>
            </a:tbl>
          </a:graphicData>
        </a:graphic>
      </p:graphicFrame>
      <p:sp>
        <p:nvSpPr>
          <p:cNvPr id="484" name="Google Shape;484;p24"/>
          <p:cNvSpPr txBox="1"/>
          <p:nvPr/>
        </p:nvSpPr>
        <p:spPr>
          <a:xfrm rot="-5400000">
            <a:off x="-1617147" y="2142963"/>
            <a:ext cx="3908660" cy="553998"/>
          </a:xfrm>
          <a:prstGeom prst="rect">
            <a:avLst/>
          </a:prstGeom>
          <a:solidFill>
            <a:srgbClr val="892333"/>
          </a:solidFill>
          <a:ln w="9525" cap="flat" cmpd="sng">
            <a:solidFill>
              <a:srgbClr val="8923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alibri"/>
                <a:ea typeface="Calibri"/>
                <a:cs typeface="Calibri"/>
                <a:sym typeface="Calibri"/>
              </a:rPr>
              <a:t>Access to Food</a:t>
            </a:r>
            <a:endParaRPr sz="2400" b="1" i="0" u="none" strike="noStrike" cap="none">
              <a:solidFill>
                <a:srgbClr val="FFFFFF"/>
              </a:solidFill>
              <a:latin typeface="Calibri"/>
              <a:ea typeface="Calibri"/>
              <a:cs typeface="Calibri"/>
              <a:sym typeface="Calibri"/>
            </a:endParaRPr>
          </a:p>
        </p:txBody>
      </p:sp>
      <p:pic>
        <p:nvPicPr>
          <p:cNvPr id="485" name="Google Shape;485;p24" descr="Walk with solid fill"/>
          <p:cNvPicPr preferRelativeResize="0"/>
          <p:nvPr/>
        </p:nvPicPr>
        <p:blipFill rotWithShape="1">
          <a:blip r:embed="rId5">
            <a:alphaModFix/>
          </a:blip>
          <a:srcRect/>
          <a:stretch/>
        </p:blipFill>
        <p:spPr>
          <a:xfrm>
            <a:off x="3848799" y="465632"/>
            <a:ext cx="453490" cy="4534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25"/>
          <p:cNvPicPr preferRelativeResize="0"/>
          <p:nvPr/>
        </p:nvPicPr>
        <p:blipFill rotWithShape="1">
          <a:blip r:embed="rId3">
            <a:alphaModFix/>
          </a:blip>
          <a:srcRect/>
          <a:stretch/>
        </p:blipFill>
        <p:spPr>
          <a:xfrm>
            <a:off x="948351" y="1264176"/>
            <a:ext cx="6149566" cy="3159108"/>
          </a:xfrm>
          <a:prstGeom prst="rect">
            <a:avLst/>
          </a:prstGeom>
          <a:noFill/>
          <a:ln w="9525" cap="flat" cmpd="sng">
            <a:solidFill>
              <a:srgbClr val="757070"/>
            </a:solidFill>
            <a:prstDash val="solid"/>
            <a:round/>
            <a:headEnd type="none" w="sm" len="sm"/>
            <a:tailEnd type="none" w="sm" len="sm"/>
          </a:ln>
        </p:spPr>
      </p:pic>
      <p:sp>
        <p:nvSpPr>
          <p:cNvPr id="491" name="Google Shape;491;p2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z.umn.edu/rural-access</a:t>
            </a:r>
            <a:endParaRPr/>
          </a:p>
        </p:txBody>
      </p:sp>
      <p:pic>
        <p:nvPicPr>
          <p:cNvPr id="492" name="Google Shape;492;p25" descr="A qr code on a white background&#10;&#10;AI-generated content may be incorrect."/>
          <p:cNvPicPr preferRelativeResize="0"/>
          <p:nvPr/>
        </p:nvPicPr>
        <p:blipFill rotWithShape="1">
          <a:blip r:embed="rId4">
            <a:alphaModFix/>
          </a:blip>
          <a:srcRect/>
          <a:stretch/>
        </p:blipFill>
        <p:spPr>
          <a:xfrm>
            <a:off x="5160476" y="243494"/>
            <a:ext cx="953444" cy="9534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6"/>
          <p:cNvSpPr txBox="1">
            <a:spLocks noGrp="1"/>
          </p:cNvSpPr>
          <p:nvPr>
            <p:ph type="title"/>
          </p:nvPr>
        </p:nvSpPr>
        <p:spPr>
          <a:xfrm>
            <a:off x="623888" y="1572440"/>
            <a:ext cx="7886700" cy="1125140"/>
          </a:xfrm>
          <a:prstGeom prst="rect">
            <a:avLst/>
          </a:prstGeom>
          <a:noFill/>
          <a:ln>
            <a:noFill/>
          </a:ln>
        </p:spPr>
        <p:txBody>
          <a:bodyPr spcFirstLastPara="1" wrap="square" lIns="91425" tIns="45700" rIns="91425" bIns="45700" anchor="b" anchorCtr="0">
            <a:normAutofit/>
          </a:bodyPr>
          <a:lstStyle/>
          <a:p>
            <a:pPr lvl="0">
              <a:buClr>
                <a:srgbClr val="888888"/>
              </a:buClr>
              <a:buSzPts val="1800"/>
            </a:pPr>
            <a:r>
              <a:rPr lang="en-US" dirty="0"/>
              <a:t>Thank you!</a:t>
            </a:r>
          </a:p>
        </p:txBody>
      </p:sp>
      <p:sp>
        <p:nvSpPr>
          <p:cNvPr id="498" name="Google Shape;498;p2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Clr>
                <a:srgbClr val="888888"/>
              </a:buClr>
              <a:buSzPts val="1800"/>
              <a:buNone/>
            </a:pPr>
            <a:r>
              <a:rPr lang="en-US" dirty="0"/>
              <a:t>Shirley Liu</a:t>
            </a:r>
            <a:endParaRPr dirty="0"/>
          </a:p>
          <a:p>
            <a:pPr marL="0" lvl="0" indent="0" algn="l" rtl="0">
              <a:lnSpc>
                <a:spcPct val="90000"/>
              </a:lnSpc>
              <a:spcBef>
                <a:spcPts val="750"/>
              </a:spcBef>
              <a:spcAft>
                <a:spcPts val="0"/>
              </a:spcAft>
              <a:buClr>
                <a:srgbClr val="888888"/>
              </a:buClr>
              <a:buSzPts val="1800"/>
              <a:buNone/>
            </a:pPr>
            <a:r>
              <a:rPr lang="en-US" dirty="0" err="1"/>
              <a:t>ssliu@umn.edu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
          <p:cNvSpPr txBox="1">
            <a:spLocks noGrp="1"/>
          </p:cNvSpPr>
          <p:nvPr>
            <p:ph type="title" idx="4294967295"/>
          </p:nvPr>
        </p:nvSpPr>
        <p:spPr>
          <a:xfrm>
            <a:off x="408242" y="267667"/>
            <a:ext cx="5983288" cy="993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What is Accessibility?</a:t>
            </a:r>
            <a:endParaRPr/>
          </a:p>
        </p:txBody>
      </p:sp>
      <p:sp>
        <p:nvSpPr>
          <p:cNvPr id="199" name="Google Shape;199;p3"/>
          <p:cNvSpPr txBox="1">
            <a:spLocks noGrp="1"/>
          </p:cNvSpPr>
          <p:nvPr>
            <p:ph type="body" idx="4294967295"/>
          </p:nvPr>
        </p:nvSpPr>
        <p:spPr>
          <a:xfrm>
            <a:off x="0" y="1370013"/>
            <a:ext cx="3308350" cy="3262312"/>
          </a:xfrm>
          <a:prstGeom prst="rect">
            <a:avLst/>
          </a:prstGeom>
          <a:noFill/>
          <a:ln>
            <a:noFill/>
          </a:ln>
        </p:spPr>
        <p:txBody>
          <a:bodyPr spcFirstLastPara="1" wrap="square" lIns="91425" tIns="45700" rIns="91425" bIns="45700" anchor="t" anchorCtr="0">
            <a:normAutofit/>
          </a:bodyPr>
          <a:lstStyle/>
          <a:p>
            <a:pPr marL="171450" lvl="0" indent="-38100" algn="l" rtl="0">
              <a:lnSpc>
                <a:spcPct val="90000"/>
              </a:lnSpc>
              <a:spcBef>
                <a:spcPts val="0"/>
              </a:spcBef>
              <a:spcAft>
                <a:spcPts val="0"/>
              </a:spcAft>
              <a:buClr>
                <a:schemeClr val="dk1"/>
              </a:buClr>
              <a:buSzPts val="2100"/>
              <a:buNone/>
            </a:pPr>
            <a:endParaRPr/>
          </a:p>
          <a:p>
            <a:pPr marL="171450" lvl="0" indent="-38100" algn="l" rtl="0">
              <a:lnSpc>
                <a:spcPct val="90000"/>
              </a:lnSpc>
              <a:spcBef>
                <a:spcPts val="750"/>
              </a:spcBef>
              <a:spcAft>
                <a:spcPts val="0"/>
              </a:spcAft>
              <a:buClr>
                <a:schemeClr val="dk1"/>
              </a:buClr>
              <a:buSzPts val="2100"/>
              <a:buNone/>
            </a:pPr>
            <a:endParaRPr/>
          </a:p>
        </p:txBody>
      </p:sp>
      <p:sp>
        <p:nvSpPr>
          <p:cNvPr id="200" name="Google Shape;200;p3"/>
          <p:cNvSpPr txBox="1"/>
          <p:nvPr/>
        </p:nvSpPr>
        <p:spPr>
          <a:xfrm>
            <a:off x="459615" y="2239773"/>
            <a:ext cx="3543300" cy="1373017"/>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dk1"/>
              </a:buClr>
              <a:buSzPct val="94594"/>
              <a:buFont typeface="Arial"/>
              <a:buNone/>
            </a:pPr>
            <a:r>
              <a:rPr lang="en-US" sz="3200" b="0" i="0" u="none" strike="noStrike" cap="none">
                <a:solidFill>
                  <a:schemeClr val="dk1"/>
                </a:solidFill>
                <a:latin typeface="Calibri"/>
                <a:ea typeface="Calibri"/>
                <a:cs typeface="Calibri"/>
                <a:sym typeface="Calibri"/>
              </a:rPr>
              <a:t>The </a:t>
            </a:r>
            <a:r>
              <a:rPr lang="en-US" sz="3200" b="0" i="1" u="none" strike="noStrike" cap="none">
                <a:solidFill>
                  <a:schemeClr val="dk1"/>
                </a:solidFill>
                <a:latin typeface="Calibri"/>
                <a:ea typeface="Calibri"/>
                <a:cs typeface="Calibri"/>
                <a:sym typeface="Calibri"/>
              </a:rPr>
              <a:t>ease</a:t>
            </a:r>
            <a:r>
              <a:rPr lang="en-US" sz="3200" b="0" i="0" u="none" strike="noStrike" cap="none">
                <a:solidFill>
                  <a:schemeClr val="dk1"/>
                </a:solidFill>
                <a:latin typeface="Calibri"/>
                <a:ea typeface="Calibri"/>
                <a:cs typeface="Calibri"/>
                <a:sym typeface="Calibri"/>
              </a:rPr>
              <a:t> with which a traveler </a:t>
            </a:r>
            <a:r>
              <a:rPr lang="en-US" sz="3200" b="0" i="1" u="none" strike="noStrike" cap="none">
                <a:solidFill>
                  <a:schemeClr val="dk1"/>
                </a:solidFill>
                <a:latin typeface="Calibri"/>
                <a:ea typeface="Calibri"/>
                <a:cs typeface="Calibri"/>
                <a:sym typeface="Calibri"/>
              </a:rPr>
              <a:t>could</a:t>
            </a:r>
            <a:r>
              <a:rPr lang="en-US" sz="3200" b="0" i="0" u="none" strike="noStrike" cap="none">
                <a:solidFill>
                  <a:schemeClr val="dk1"/>
                </a:solidFill>
                <a:latin typeface="Calibri"/>
                <a:ea typeface="Calibri"/>
                <a:cs typeface="Calibri"/>
                <a:sym typeface="Calibri"/>
              </a:rPr>
              <a:t> reach valued destinations</a:t>
            </a:r>
            <a:endParaRPr sz="1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ct val="94594"/>
              <a:buFont typeface="Arial"/>
              <a:buNone/>
            </a:pPr>
            <a:endParaRPr sz="3200" b="0" i="1"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ct val="94594"/>
              <a:buFont typeface="Arial"/>
              <a:buNone/>
            </a:pPr>
            <a:endParaRPr sz="3200" b="0" i="1" u="none" strike="noStrike" cap="none">
              <a:solidFill>
                <a:schemeClr val="dk1"/>
              </a:solidFill>
              <a:latin typeface="Calibri"/>
              <a:ea typeface="Calibri"/>
              <a:cs typeface="Calibri"/>
              <a:sym typeface="Calibri"/>
            </a:endParaRPr>
          </a:p>
        </p:txBody>
      </p:sp>
      <p:pic>
        <p:nvPicPr>
          <p:cNvPr id="201" name="Google Shape;201;p3"/>
          <p:cNvPicPr preferRelativeResize="0"/>
          <p:nvPr/>
        </p:nvPicPr>
        <p:blipFill rotWithShape="1">
          <a:blip r:embed="rId3">
            <a:alphaModFix/>
          </a:blip>
          <a:srcRect/>
          <a:stretch/>
        </p:blipFill>
        <p:spPr>
          <a:xfrm>
            <a:off x="4572000" y="1473620"/>
            <a:ext cx="3943350" cy="2905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pic>
        <p:nvPicPr>
          <p:cNvPr id="206" name="Google Shape;206;g37e6cfe6264_0_179"/>
          <p:cNvPicPr preferRelativeResize="0"/>
          <p:nvPr/>
        </p:nvPicPr>
        <p:blipFill rotWithShape="1">
          <a:blip r:embed="rId3">
            <a:alphaModFix/>
          </a:blip>
          <a:srcRect/>
          <a:stretch/>
        </p:blipFill>
        <p:spPr>
          <a:xfrm>
            <a:off x="261339" y="255904"/>
            <a:ext cx="1837806" cy="2824515"/>
          </a:xfrm>
          <a:prstGeom prst="rect">
            <a:avLst/>
          </a:prstGeom>
          <a:noFill/>
          <a:ln>
            <a:noFill/>
          </a:ln>
        </p:spPr>
      </p:pic>
      <p:sp>
        <p:nvSpPr>
          <p:cNvPr id="207" name="Google Shape;207;g37e6cfe6264_0_179"/>
          <p:cNvSpPr txBox="1"/>
          <p:nvPr/>
        </p:nvSpPr>
        <p:spPr>
          <a:xfrm>
            <a:off x="261339" y="3080419"/>
            <a:ext cx="1837800" cy="261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b="0" i="0" u="none" strike="noStrike" cap="none">
                <a:solidFill>
                  <a:schemeClr val="dk1"/>
                </a:solidFill>
                <a:latin typeface="Calibri"/>
                <a:ea typeface="Calibri"/>
                <a:cs typeface="Calibri"/>
                <a:sym typeface="Calibri"/>
              </a:rPr>
              <a:t>Levine, Grengs, Merlin 2019</a:t>
            </a:r>
            <a:endParaRPr/>
          </a:p>
        </p:txBody>
      </p:sp>
      <p:pic>
        <p:nvPicPr>
          <p:cNvPr id="208" name="Google Shape;208;g37e6cfe6264_0_179"/>
          <p:cNvPicPr preferRelativeResize="0"/>
          <p:nvPr/>
        </p:nvPicPr>
        <p:blipFill rotWithShape="1">
          <a:blip r:embed="rId4">
            <a:alphaModFix/>
          </a:blip>
          <a:srcRect/>
          <a:stretch/>
        </p:blipFill>
        <p:spPr>
          <a:xfrm>
            <a:off x="2263237" y="1641449"/>
            <a:ext cx="2104928" cy="3155069"/>
          </a:xfrm>
          <a:prstGeom prst="rect">
            <a:avLst/>
          </a:prstGeom>
          <a:noFill/>
          <a:ln>
            <a:noFill/>
          </a:ln>
        </p:spPr>
      </p:pic>
      <p:sp>
        <p:nvSpPr>
          <p:cNvPr id="209" name="Google Shape;209;g37e6cfe6264_0_179"/>
          <p:cNvSpPr txBox="1"/>
          <p:nvPr/>
        </p:nvSpPr>
        <p:spPr>
          <a:xfrm>
            <a:off x="2263237" y="4796516"/>
            <a:ext cx="21048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Handy 2023</a:t>
            </a:r>
            <a:endParaRPr/>
          </a:p>
        </p:txBody>
      </p:sp>
      <p:pic>
        <p:nvPicPr>
          <p:cNvPr id="210" name="Google Shape;210;g37e6cfe6264_0_179"/>
          <p:cNvPicPr preferRelativeResize="0"/>
          <p:nvPr/>
        </p:nvPicPr>
        <p:blipFill rotWithShape="1">
          <a:blip r:embed="rId5">
            <a:alphaModFix/>
          </a:blip>
          <a:srcRect/>
          <a:stretch/>
        </p:blipFill>
        <p:spPr>
          <a:xfrm>
            <a:off x="7065790" y="2081859"/>
            <a:ext cx="1971355" cy="2483822"/>
          </a:xfrm>
          <a:prstGeom prst="rect">
            <a:avLst/>
          </a:prstGeom>
          <a:noFill/>
          <a:ln>
            <a:noFill/>
          </a:ln>
        </p:spPr>
      </p:pic>
      <p:sp>
        <p:nvSpPr>
          <p:cNvPr id="211" name="Google Shape;211;g37e6cfe6264_0_179"/>
          <p:cNvSpPr txBox="1"/>
          <p:nvPr/>
        </p:nvSpPr>
        <p:spPr>
          <a:xfrm>
            <a:off x="7743393" y="4565683"/>
            <a:ext cx="1293900" cy="461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1" u="none" strike="noStrike" cap="none">
                <a:solidFill>
                  <a:schemeClr val="dk1"/>
                </a:solidFill>
                <a:latin typeface="Calibri"/>
                <a:ea typeface="Calibri"/>
                <a:cs typeface="Calibri"/>
                <a:sym typeface="Calibri"/>
              </a:rPr>
              <a:t>NCHRP 1000</a:t>
            </a:r>
            <a:endParaRPr/>
          </a:p>
          <a:p>
            <a:pPr marL="0" marR="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Karner et al. 2022</a:t>
            </a:r>
            <a:endParaRPr/>
          </a:p>
        </p:txBody>
      </p:sp>
      <p:pic>
        <p:nvPicPr>
          <p:cNvPr id="212" name="Google Shape;212;g37e6cfe6264_0_179"/>
          <p:cNvPicPr preferRelativeResize="0"/>
          <p:nvPr/>
        </p:nvPicPr>
        <p:blipFill rotWithShape="1">
          <a:blip r:embed="rId6">
            <a:alphaModFix/>
          </a:blip>
          <a:srcRect/>
          <a:stretch/>
        </p:blipFill>
        <p:spPr>
          <a:xfrm>
            <a:off x="4719367" y="79513"/>
            <a:ext cx="2120855" cy="3262517"/>
          </a:xfrm>
          <a:prstGeom prst="rect">
            <a:avLst/>
          </a:prstGeom>
          <a:noFill/>
          <a:ln>
            <a:noFill/>
          </a:ln>
        </p:spPr>
      </p:pic>
      <p:sp>
        <p:nvSpPr>
          <p:cNvPr id="213" name="Google Shape;213;g37e6cfe6264_0_179"/>
          <p:cNvSpPr txBox="1"/>
          <p:nvPr/>
        </p:nvSpPr>
        <p:spPr>
          <a:xfrm>
            <a:off x="4719367" y="3355187"/>
            <a:ext cx="21210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Martens 2017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How is Accessibility Measured?</a:t>
            </a:r>
            <a:endParaRPr/>
          </a:p>
        </p:txBody>
      </p:sp>
      <p:pic>
        <p:nvPicPr>
          <p:cNvPr id="220" name="Google Shape;220;p5" descr="Car with solid fill"/>
          <p:cNvPicPr preferRelativeResize="0"/>
          <p:nvPr/>
        </p:nvPicPr>
        <p:blipFill rotWithShape="1">
          <a:blip r:embed="rId3">
            <a:alphaModFix/>
          </a:blip>
          <a:srcRect/>
          <a:stretch/>
        </p:blipFill>
        <p:spPr>
          <a:xfrm>
            <a:off x="4114798" y="1298452"/>
            <a:ext cx="914400" cy="914400"/>
          </a:xfrm>
          <a:prstGeom prst="rect">
            <a:avLst/>
          </a:prstGeom>
          <a:noFill/>
          <a:ln>
            <a:noFill/>
          </a:ln>
        </p:spPr>
      </p:pic>
      <p:pic>
        <p:nvPicPr>
          <p:cNvPr id="221" name="Google Shape;221;p5" descr="Bus with solid fill"/>
          <p:cNvPicPr preferRelativeResize="0"/>
          <p:nvPr/>
        </p:nvPicPr>
        <p:blipFill rotWithShape="1">
          <a:blip r:embed="rId4">
            <a:alphaModFix/>
          </a:blip>
          <a:srcRect/>
          <a:stretch/>
        </p:blipFill>
        <p:spPr>
          <a:xfrm>
            <a:off x="5029197" y="2869150"/>
            <a:ext cx="914400" cy="914400"/>
          </a:xfrm>
          <a:prstGeom prst="rect">
            <a:avLst/>
          </a:prstGeom>
          <a:noFill/>
          <a:ln>
            <a:noFill/>
          </a:ln>
        </p:spPr>
      </p:pic>
      <p:pic>
        <p:nvPicPr>
          <p:cNvPr id="222" name="Google Shape;222;p5" descr="Cycling with solid fill"/>
          <p:cNvPicPr preferRelativeResize="0"/>
          <p:nvPr/>
        </p:nvPicPr>
        <p:blipFill rotWithShape="1">
          <a:blip r:embed="rId5">
            <a:alphaModFix/>
          </a:blip>
          <a:srcRect/>
          <a:stretch/>
        </p:blipFill>
        <p:spPr>
          <a:xfrm>
            <a:off x="4305639" y="2240540"/>
            <a:ext cx="584776" cy="584776"/>
          </a:xfrm>
          <a:prstGeom prst="rect">
            <a:avLst/>
          </a:prstGeom>
          <a:noFill/>
          <a:ln>
            <a:noFill/>
          </a:ln>
        </p:spPr>
      </p:pic>
      <p:pic>
        <p:nvPicPr>
          <p:cNvPr id="223" name="Google Shape;223;p5" descr="Marker with solid fill"/>
          <p:cNvPicPr preferRelativeResize="0"/>
          <p:nvPr/>
        </p:nvPicPr>
        <p:blipFill rotWithShape="1">
          <a:blip r:embed="rId6">
            <a:alphaModFix/>
          </a:blip>
          <a:srcRect/>
          <a:stretch/>
        </p:blipFill>
        <p:spPr>
          <a:xfrm>
            <a:off x="938463" y="2368116"/>
            <a:ext cx="914400" cy="914400"/>
          </a:xfrm>
          <a:prstGeom prst="rect">
            <a:avLst/>
          </a:prstGeom>
          <a:noFill/>
          <a:ln>
            <a:noFill/>
          </a:ln>
        </p:spPr>
      </p:pic>
      <p:grpSp>
        <p:nvGrpSpPr>
          <p:cNvPr id="224" name="Google Shape;224;p5"/>
          <p:cNvGrpSpPr/>
          <p:nvPr/>
        </p:nvGrpSpPr>
        <p:grpSpPr>
          <a:xfrm>
            <a:off x="3470507" y="3046355"/>
            <a:ext cx="952299" cy="559989"/>
            <a:chOff x="3470507" y="3046355"/>
            <a:chExt cx="952299" cy="559989"/>
          </a:xfrm>
        </p:grpSpPr>
        <p:pic>
          <p:nvPicPr>
            <p:cNvPr id="225" name="Google Shape;225;p5" descr="Walk with solid fill"/>
            <p:cNvPicPr preferRelativeResize="0"/>
            <p:nvPr/>
          </p:nvPicPr>
          <p:blipFill rotWithShape="1">
            <a:blip r:embed="rId7">
              <a:alphaModFix/>
            </a:blip>
            <a:srcRect/>
            <a:stretch/>
          </p:blipFill>
          <p:spPr>
            <a:xfrm>
              <a:off x="3470507" y="3046355"/>
              <a:ext cx="559989" cy="559989"/>
            </a:xfrm>
            <a:prstGeom prst="rect">
              <a:avLst/>
            </a:prstGeom>
            <a:noFill/>
            <a:ln>
              <a:noFill/>
            </a:ln>
          </p:spPr>
        </p:pic>
        <p:pic>
          <p:nvPicPr>
            <p:cNvPr id="226" name="Google Shape;226;p5" descr="Wheelchair with solid fill"/>
            <p:cNvPicPr preferRelativeResize="0"/>
            <p:nvPr/>
          </p:nvPicPr>
          <p:blipFill rotWithShape="1">
            <a:blip r:embed="rId8">
              <a:alphaModFix/>
            </a:blip>
            <a:srcRect/>
            <a:stretch/>
          </p:blipFill>
          <p:spPr>
            <a:xfrm>
              <a:off x="3965606" y="3097749"/>
              <a:ext cx="457200" cy="457200"/>
            </a:xfrm>
            <a:prstGeom prst="rect">
              <a:avLst/>
            </a:prstGeom>
            <a:noFill/>
            <a:ln>
              <a:noFill/>
            </a:ln>
          </p:spPr>
        </p:pic>
        <p:sp>
          <p:nvSpPr>
            <p:cNvPr id="227" name="Google Shape;227;p5"/>
            <p:cNvSpPr txBox="1"/>
            <p:nvPr/>
          </p:nvSpPr>
          <p:spPr>
            <a:xfrm>
              <a:off x="3835470" y="3141683"/>
              <a:ext cx="2744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a:t>
              </a:r>
              <a:endParaRPr/>
            </a:p>
          </p:txBody>
        </p:sp>
      </p:grpSp>
      <p:grpSp>
        <p:nvGrpSpPr>
          <p:cNvPr id="228" name="Google Shape;228;p5"/>
          <p:cNvGrpSpPr/>
          <p:nvPr/>
        </p:nvGrpSpPr>
        <p:grpSpPr>
          <a:xfrm>
            <a:off x="4095847" y="4022557"/>
            <a:ext cx="952299" cy="559989"/>
            <a:chOff x="3470507" y="3046355"/>
            <a:chExt cx="952299" cy="559989"/>
          </a:xfrm>
        </p:grpSpPr>
        <p:pic>
          <p:nvPicPr>
            <p:cNvPr id="229" name="Google Shape;229;p5" descr="Walk with solid fill"/>
            <p:cNvPicPr preferRelativeResize="0"/>
            <p:nvPr/>
          </p:nvPicPr>
          <p:blipFill rotWithShape="1">
            <a:blip r:embed="rId7">
              <a:alphaModFix/>
            </a:blip>
            <a:srcRect/>
            <a:stretch/>
          </p:blipFill>
          <p:spPr>
            <a:xfrm>
              <a:off x="3470507" y="3046355"/>
              <a:ext cx="559989" cy="559989"/>
            </a:xfrm>
            <a:prstGeom prst="rect">
              <a:avLst/>
            </a:prstGeom>
            <a:noFill/>
            <a:ln>
              <a:noFill/>
            </a:ln>
          </p:spPr>
        </p:pic>
        <p:pic>
          <p:nvPicPr>
            <p:cNvPr id="230" name="Google Shape;230;p5" descr="Wheelchair with solid fill"/>
            <p:cNvPicPr preferRelativeResize="0"/>
            <p:nvPr/>
          </p:nvPicPr>
          <p:blipFill rotWithShape="1">
            <a:blip r:embed="rId8">
              <a:alphaModFix/>
            </a:blip>
            <a:srcRect/>
            <a:stretch/>
          </p:blipFill>
          <p:spPr>
            <a:xfrm>
              <a:off x="3965606" y="3097749"/>
              <a:ext cx="457200" cy="457200"/>
            </a:xfrm>
            <a:prstGeom prst="rect">
              <a:avLst/>
            </a:prstGeom>
            <a:noFill/>
            <a:ln>
              <a:noFill/>
            </a:ln>
          </p:spPr>
        </p:pic>
        <p:sp>
          <p:nvSpPr>
            <p:cNvPr id="231" name="Google Shape;231;p5"/>
            <p:cNvSpPr txBox="1"/>
            <p:nvPr/>
          </p:nvSpPr>
          <p:spPr>
            <a:xfrm>
              <a:off x="3835470" y="3141683"/>
              <a:ext cx="2744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grpSp>
      <p:sp>
        <p:nvSpPr>
          <p:cNvPr id="232" name="Google Shape;232;p5"/>
          <p:cNvSpPr txBox="1"/>
          <p:nvPr/>
        </p:nvSpPr>
        <p:spPr>
          <a:xfrm>
            <a:off x="4540319" y="3015911"/>
            <a:ext cx="3898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a:t>
            </a:r>
            <a:endParaRPr/>
          </a:p>
        </p:txBody>
      </p:sp>
      <p:pic>
        <p:nvPicPr>
          <p:cNvPr id="233" name="Google Shape;233;p5" descr="Marker with solid fill"/>
          <p:cNvPicPr preferRelativeResize="0"/>
          <p:nvPr/>
        </p:nvPicPr>
        <p:blipFill rotWithShape="1">
          <a:blip r:embed="rId9">
            <a:alphaModFix/>
          </a:blip>
          <a:srcRect/>
          <a:stretch/>
        </p:blipFill>
        <p:spPr>
          <a:xfrm>
            <a:off x="7577871" y="2368116"/>
            <a:ext cx="914400" cy="914400"/>
          </a:xfrm>
          <a:prstGeom prst="rect">
            <a:avLst/>
          </a:prstGeom>
          <a:noFill/>
          <a:ln>
            <a:noFill/>
          </a:ln>
        </p:spPr>
      </p:pic>
      <p:cxnSp>
        <p:nvCxnSpPr>
          <p:cNvPr id="234" name="Google Shape;234;p5"/>
          <p:cNvCxnSpPr/>
          <p:nvPr/>
        </p:nvCxnSpPr>
        <p:spPr>
          <a:xfrm rot="10800000" flipH="1">
            <a:off x="1816500" y="1848051"/>
            <a:ext cx="2114535" cy="1118098"/>
          </a:xfrm>
          <a:prstGeom prst="straightConnector1">
            <a:avLst/>
          </a:prstGeom>
          <a:noFill/>
          <a:ln w="9525" cap="flat" cmpd="sng">
            <a:solidFill>
              <a:schemeClr val="dk1"/>
            </a:solidFill>
            <a:prstDash val="solid"/>
            <a:miter lim="800000"/>
            <a:headEnd type="none" w="sm" len="sm"/>
            <a:tailEnd type="triangle" w="med" len="med"/>
          </a:ln>
        </p:spPr>
      </p:cxnSp>
      <p:cxnSp>
        <p:nvCxnSpPr>
          <p:cNvPr id="235" name="Google Shape;235;p5"/>
          <p:cNvCxnSpPr/>
          <p:nvPr/>
        </p:nvCxnSpPr>
        <p:spPr>
          <a:xfrm>
            <a:off x="5212961" y="1848051"/>
            <a:ext cx="2517310" cy="1021099"/>
          </a:xfrm>
          <a:prstGeom prst="straightConnector1">
            <a:avLst/>
          </a:prstGeom>
          <a:noFill/>
          <a:ln w="9525" cap="flat" cmpd="sng">
            <a:solidFill>
              <a:schemeClr val="dk1"/>
            </a:solidFill>
            <a:prstDash val="solid"/>
            <a:miter lim="800000"/>
            <a:headEnd type="none" w="sm" len="sm"/>
            <a:tailEnd type="triangle" w="med" len="med"/>
          </a:ln>
        </p:spPr>
      </p:cxnSp>
      <p:cxnSp>
        <p:nvCxnSpPr>
          <p:cNvPr id="236" name="Google Shape;236;p5"/>
          <p:cNvCxnSpPr/>
          <p:nvPr/>
        </p:nvCxnSpPr>
        <p:spPr>
          <a:xfrm>
            <a:off x="5029197" y="2587201"/>
            <a:ext cx="2701074" cy="281949"/>
          </a:xfrm>
          <a:prstGeom prst="straightConnector1">
            <a:avLst/>
          </a:prstGeom>
          <a:noFill/>
          <a:ln w="9525" cap="flat" cmpd="sng">
            <a:solidFill>
              <a:schemeClr val="dk1"/>
            </a:solidFill>
            <a:prstDash val="solid"/>
            <a:miter lim="800000"/>
            <a:headEnd type="none" w="sm" len="sm"/>
            <a:tailEnd type="triangle" w="med" len="med"/>
          </a:ln>
        </p:spPr>
      </p:cxnSp>
      <p:cxnSp>
        <p:nvCxnSpPr>
          <p:cNvPr id="237" name="Google Shape;237;p5"/>
          <p:cNvCxnSpPr/>
          <p:nvPr/>
        </p:nvCxnSpPr>
        <p:spPr>
          <a:xfrm rot="10800000" flipH="1">
            <a:off x="6027899" y="2869150"/>
            <a:ext cx="1702372" cy="450934"/>
          </a:xfrm>
          <a:prstGeom prst="straightConnector1">
            <a:avLst/>
          </a:prstGeom>
          <a:noFill/>
          <a:ln w="9525" cap="flat" cmpd="sng">
            <a:solidFill>
              <a:schemeClr val="dk1"/>
            </a:solidFill>
            <a:prstDash val="solid"/>
            <a:miter lim="800000"/>
            <a:headEnd type="none" w="sm" len="sm"/>
            <a:tailEnd type="triangle" w="med" len="med"/>
          </a:ln>
        </p:spPr>
      </p:cxnSp>
      <p:cxnSp>
        <p:nvCxnSpPr>
          <p:cNvPr id="238" name="Google Shape;238;p5"/>
          <p:cNvCxnSpPr/>
          <p:nvPr/>
        </p:nvCxnSpPr>
        <p:spPr>
          <a:xfrm rot="10800000" flipH="1">
            <a:off x="5178282" y="2869150"/>
            <a:ext cx="2551989" cy="1433401"/>
          </a:xfrm>
          <a:prstGeom prst="straightConnector1">
            <a:avLst/>
          </a:prstGeom>
          <a:noFill/>
          <a:ln w="9525" cap="flat" cmpd="sng">
            <a:solidFill>
              <a:schemeClr val="dk1"/>
            </a:solidFill>
            <a:prstDash val="solid"/>
            <a:miter lim="800000"/>
            <a:headEnd type="none" w="sm" len="sm"/>
            <a:tailEnd type="triangle" w="med" len="med"/>
          </a:ln>
        </p:spPr>
      </p:cxnSp>
      <p:cxnSp>
        <p:nvCxnSpPr>
          <p:cNvPr id="239" name="Google Shape;239;p5"/>
          <p:cNvCxnSpPr/>
          <p:nvPr/>
        </p:nvCxnSpPr>
        <p:spPr>
          <a:xfrm rot="10800000" flipH="1">
            <a:off x="1816500" y="2630141"/>
            <a:ext cx="2350357" cy="347575"/>
          </a:xfrm>
          <a:prstGeom prst="straightConnector1">
            <a:avLst/>
          </a:prstGeom>
          <a:noFill/>
          <a:ln w="9525" cap="flat" cmpd="sng">
            <a:solidFill>
              <a:schemeClr val="dk1"/>
            </a:solidFill>
            <a:prstDash val="solid"/>
            <a:miter lim="800000"/>
            <a:headEnd type="none" w="sm" len="sm"/>
            <a:tailEnd type="triangle" w="med" len="med"/>
          </a:ln>
        </p:spPr>
      </p:cxnSp>
      <p:cxnSp>
        <p:nvCxnSpPr>
          <p:cNvPr id="240" name="Google Shape;240;p5"/>
          <p:cNvCxnSpPr>
            <a:endCxn id="225" idx="1"/>
          </p:cNvCxnSpPr>
          <p:nvPr/>
        </p:nvCxnSpPr>
        <p:spPr>
          <a:xfrm>
            <a:off x="1852907" y="2977750"/>
            <a:ext cx="1617600" cy="348600"/>
          </a:xfrm>
          <a:prstGeom prst="straightConnector1">
            <a:avLst/>
          </a:prstGeom>
          <a:noFill/>
          <a:ln w="9525" cap="flat" cmpd="sng">
            <a:solidFill>
              <a:schemeClr val="dk1"/>
            </a:solidFill>
            <a:prstDash val="solid"/>
            <a:miter lim="800000"/>
            <a:headEnd type="none" w="sm" len="sm"/>
            <a:tailEnd type="triangle" w="med" len="med"/>
          </a:ln>
        </p:spPr>
      </p:cxnSp>
      <p:cxnSp>
        <p:nvCxnSpPr>
          <p:cNvPr id="241" name="Google Shape;241;p5"/>
          <p:cNvCxnSpPr/>
          <p:nvPr/>
        </p:nvCxnSpPr>
        <p:spPr>
          <a:xfrm>
            <a:off x="1816500" y="2977716"/>
            <a:ext cx="2166593" cy="1349641"/>
          </a:xfrm>
          <a:prstGeom prst="straightConnector1">
            <a:avLst/>
          </a:prstGeom>
          <a:noFill/>
          <a:ln w="9525" cap="flat" cmpd="sng">
            <a:solidFill>
              <a:schemeClr val="dk1"/>
            </a:solidFill>
            <a:prstDash val="solid"/>
            <a:miter lim="800000"/>
            <a:headEnd type="none" w="sm" len="sm"/>
            <a:tailEnd type="triangle" w="med" len="med"/>
          </a:ln>
        </p:spPr>
      </p:cxnSp>
      <p:sp>
        <p:nvSpPr>
          <p:cNvPr id="242" name="Google Shape;242;p5"/>
          <p:cNvSpPr txBox="1"/>
          <p:nvPr/>
        </p:nvSpPr>
        <p:spPr>
          <a:xfrm>
            <a:off x="1015500" y="3250938"/>
            <a:ext cx="66556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Calibri"/>
                <a:ea typeface="Calibri"/>
                <a:cs typeface="Calibri"/>
                <a:sym typeface="Calibri"/>
              </a:rPr>
              <a:t>origin</a:t>
            </a:r>
            <a:endParaRPr/>
          </a:p>
        </p:txBody>
      </p:sp>
      <p:sp>
        <p:nvSpPr>
          <p:cNvPr id="243" name="Google Shape;243;p5"/>
          <p:cNvSpPr txBox="1"/>
          <p:nvPr/>
        </p:nvSpPr>
        <p:spPr>
          <a:xfrm>
            <a:off x="7577871" y="3250576"/>
            <a:ext cx="112011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Calibri"/>
                <a:ea typeface="Calibri"/>
                <a:cs typeface="Calibri"/>
                <a:sym typeface="Calibri"/>
              </a:rPr>
              <a:t>destination</a:t>
            </a:r>
            <a:endParaRPr/>
          </a:p>
        </p:txBody>
      </p:sp>
      <p:sp>
        <p:nvSpPr>
          <p:cNvPr id="244" name="Google Shape;244;p5"/>
          <p:cNvSpPr txBox="1"/>
          <p:nvPr/>
        </p:nvSpPr>
        <p:spPr>
          <a:xfrm>
            <a:off x="3750501" y="4700379"/>
            <a:ext cx="151297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Calibri"/>
                <a:ea typeface="Calibri"/>
                <a:cs typeface="Calibri"/>
                <a:sym typeface="Calibri"/>
              </a:rPr>
              <a:t>mode and route</a:t>
            </a:r>
            <a:endParaRPr/>
          </a:p>
        </p:txBody>
      </p:sp>
      <p:sp>
        <p:nvSpPr>
          <p:cNvPr id="245" name="Google Shape;245;p5"/>
          <p:cNvSpPr txBox="1"/>
          <p:nvPr/>
        </p:nvSpPr>
        <p:spPr>
          <a:xfrm>
            <a:off x="590616" y="1232056"/>
            <a:ext cx="16100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892333"/>
                </a:solidFill>
                <a:latin typeface="Calibri"/>
                <a:ea typeface="Calibri"/>
                <a:cs typeface="Calibri"/>
                <a:sym typeface="Calibri"/>
              </a:rPr>
              <a:t>choices	</a:t>
            </a:r>
            <a:endParaRPr/>
          </a:p>
        </p:txBody>
      </p:sp>
      <p:sp>
        <p:nvSpPr>
          <p:cNvPr id="246" name="Google Shape;246;p5"/>
          <p:cNvSpPr txBox="1"/>
          <p:nvPr/>
        </p:nvSpPr>
        <p:spPr>
          <a:xfrm>
            <a:off x="590616" y="1663584"/>
            <a:ext cx="161009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892333"/>
                </a:solidFill>
                <a:latin typeface="Calibri"/>
                <a:ea typeface="Calibri"/>
                <a:cs typeface="Calibri"/>
                <a:sym typeface="Calibri"/>
              </a:rPr>
              <a:t>costs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Calculating Accessibility: block origins</a:t>
            </a:r>
            <a:endParaRPr/>
          </a:p>
        </p:txBody>
      </p:sp>
      <p:pic>
        <p:nvPicPr>
          <p:cNvPr id="253" name="Google Shape;253;p6" descr="A map of the united states&#10;&#10;Description automatically generated"/>
          <p:cNvPicPr preferRelativeResize="0"/>
          <p:nvPr/>
        </p:nvPicPr>
        <p:blipFill rotWithShape="1">
          <a:blip r:embed="rId3">
            <a:alphaModFix/>
          </a:blip>
          <a:srcRect l="2010" t="2352" r="8375" b="3276"/>
          <a:stretch/>
        </p:blipFill>
        <p:spPr>
          <a:xfrm>
            <a:off x="713235" y="1268016"/>
            <a:ext cx="3483861" cy="2870834"/>
          </a:xfrm>
          <a:prstGeom prst="rect">
            <a:avLst/>
          </a:prstGeom>
          <a:noFill/>
          <a:ln>
            <a:noFill/>
          </a:ln>
        </p:spPr>
      </p:pic>
      <p:pic>
        <p:nvPicPr>
          <p:cNvPr id="254" name="Google Shape;254;p6"/>
          <p:cNvPicPr preferRelativeResize="0"/>
          <p:nvPr/>
        </p:nvPicPr>
        <p:blipFill rotWithShape="1">
          <a:blip r:embed="rId4">
            <a:alphaModFix/>
          </a:blip>
          <a:srcRect/>
          <a:stretch/>
        </p:blipFill>
        <p:spPr>
          <a:xfrm>
            <a:off x="4946906" y="1189957"/>
            <a:ext cx="2832409" cy="36008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Calculating Accessibility: network inputs</a:t>
            </a:r>
            <a:endParaRPr/>
          </a:p>
        </p:txBody>
      </p:sp>
      <p:graphicFrame>
        <p:nvGraphicFramePr>
          <p:cNvPr id="260" name="Google Shape;260;p7"/>
          <p:cNvGraphicFramePr/>
          <p:nvPr>
            <p:extLst>
              <p:ext uri="{D42A27DB-BD31-4B8C-83A1-F6EECF244321}">
                <p14:modId xmlns:p14="http://schemas.microsoft.com/office/powerpoint/2010/main" val="3957368197"/>
              </p:ext>
            </p:extLst>
          </p:nvPr>
        </p:nvGraphicFramePr>
        <p:xfrm>
          <a:off x="927369" y="1201231"/>
          <a:ext cx="7483800" cy="3156800"/>
        </p:xfrm>
        <a:graphic>
          <a:graphicData uri="http://schemas.openxmlformats.org/drawingml/2006/table">
            <a:tbl>
              <a:tblPr>
                <a:noFill/>
                <a:tableStyleId>{E0AEE125-44C8-4C72-9231-28091F92F3AF}</a:tableStyleId>
              </a:tblPr>
              <a:tblGrid>
                <a:gridCol w="1990925">
                  <a:extLst>
                    <a:ext uri="{9D8B030D-6E8A-4147-A177-3AD203B41FA5}">
                      <a16:colId xmlns:a16="http://schemas.microsoft.com/office/drawing/2014/main" val="20000"/>
                    </a:ext>
                  </a:extLst>
                </a:gridCol>
                <a:gridCol w="5492875">
                  <a:extLst>
                    <a:ext uri="{9D8B030D-6E8A-4147-A177-3AD203B41FA5}">
                      <a16:colId xmlns:a16="http://schemas.microsoft.com/office/drawing/2014/main" val="20001"/>
                    </a:ext>
                  </a:extLst>
                </a:gridCol>
              </a:tblGrid>
              <a:tr h="789200">
                <a:tc>
                  <a:txBody>
                    <a:bodyPr/>
                    <a:lstStyle/>
                    <a:p>
                      <a:pPr marL="0" marR="0" lvl="0" indent="0" algn="l" rtl="0">
                        <a:spcBef>
                          <a:spcPts val="0"/>
                        </a:spcBef>
                        <a:spcAft>
                          <a:spcPts val="0"/>
                        </a:spcAft>
                        <a:buClr>
                          <a:schemeClr val="dk1"/>
                        </a:buClr>
                        <a:buSzPts val="1350"/>
                        <a:buFont typeface="Calibri"/>
                        <a:buNone/>
                      </a:pPr>
                      <a:endParaRPr sz="135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US" sz="1800" b="0" u="none" strike="noStrike" cap="none"/>
                        <a:t>purchase observed speeds by segment, time of day</a:t>
                      </a:r>
                      <a:endParaRPr sz="1350" u="none" strike="noStrike" cap="none"/>
                    </a:p>
                  </a:txBody>
                  <a:tcPr marL="91450" marR="91450" marT="45725" marB="45725" anchor="ctr"/>
                </a:tc>
                <a:extLst>
                  <a:ext uri="{0D108BD9-81ED-4DB2-BD59-A6C34878D82A}">
                    <a16:rowId xmlns:a16="http://schemas.microsoft.com/office/drawing/2014/main" val="10000"/>
                  </a:ext>
                </a:extLst>
              </a:tr>
              <a:tr h="789200">
                <a:tc>
                  <a:txBody>
                    <a:bodyPr/>
                    <a:lstStyle/>
                    <a:p>
                      <a:pPr marL="0" marR="0" lvl="0" indent="0" algn="l" rtl="0">
                        <a:spcBef>
                          <a:spcPts val="0"/>
                        </a:spcBef>
                        <a:spcAft>
                          <a:spcPts val="0"/>
                        </a:spcAft>
                        <a:buClr>
                          <a:schemeClr val="dk1"/>
                        </a:buClr>
                        <a:buSzPts val="1350"/>
                        <a:buFont typeface="Calibri"/>
                        <a:buNone/>
                      </a:pPr>
                      <a:endParaRPr sz="135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US" sz="1800" b="0" u="none" strike="noStrike" cap="none"/>
                        <a:t>GTFS schedule feeds (1000+ nationwide)</a:t>
                      </a:r>
                      <a:endParaRPr sz="1350" u="none" strike="noStrike" cap="none"/>
                    </a:p>
                  </a:txBody>
                  <a:tcPr marL="91450" marR="91450" marT="45725" marB="45725" anchor="ctr"/>
                </a:tc>
                <a:extLst>
                  <a:ext uri="{0D108BD9-81ED-4DB2-BD59-A6C34878D82A}">
                    <a16:rowId xmlns:a16="http://schemas.microsoft.com/office/drawing/2014/main" val="10001"/>
                  </a:ext>
                </a:extLst>
              </a:tr>
              <a:tr h="789200">
                <a:tc>
                  <a:txBody>
                    <a:bodyPr/>
                    <a:lstStyle/>
                    <a:p>
                      <a:pPr marL="0" marR="0" lvl="0" indent="0" algn="l" rtl="0">
                        <a:spcBef>
                          <a:spcPts val="0"/>
                        </a:spcBef>
                        <a:spcAft>
                          <a:spcPts val="0"/>
                        </a:spcAft>
                        <a:buClr>
                          <a:schemeClr val="dk1"/>
                        </a:buClr>
                        <a:buSzPts val="1350"/>
                        <a:buFont typeface="Calibri"/>
                        <a:buNone/>
                      </a:pPr>
                      <a:endParaRPr sz="135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US" sz="1800" b="0" u="none" strike="noStrike" cap="none" dirty="0"/>
                        <a:t>OpenStreetMap,  algorithm to score safety + comfort</a:t>
                      </a:r>
                      <a:endParaRPr sz="1350" u="none" strike="noStrike" cap="none" dirty="0"/>
                    </a:p>
                  </a:txBody>
                  <a:tcPr marL="91450" marR="91450" marT="45725" marB="45725" anchor="ctr"/>
                </a:tc>
                <a:extLst>
                  <a:ext uri="{0D108BD9-81ED-4DB2-BD59-A6C34878D82A}">
                    <a16:rowId xmlns:a16="http://schemas.microsoft.com/office/drawing/2014/main" val="10002"/>
                  </a:ext>
                </a:extLst>
              </a:tr>
              <a:tr h="789200">
                <a:tc>
                  <a:txBody>
                    <a:bodyPr/>
                    <a:lstStyle/>
                    <a:p>
                      <a:pPr marL="0" marR="0" lvl="0" indent="0" algn="l" rtl="0">
                        <a:spcBef>
                          <a:spcPts val="0"/>
                        </a:spcBef>
                        <a:spcAft>
                          <a:spcPts val="0"/>
                        </a:spcAft>
                        <a:buClr>
                          <a:schemeClr val="dk1"/>
                        </a:buClr>
                        <a:buSzPts val="1350"/>
                        <a:buFont typeface="Calibri"/>
                        <a:buNone/>
                      </a:pPr>
                      <a:endParaRPr sz="135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US" sz="1800" b="0" u="none" strike="noStrike" cap="none" dirty="0"/>
                        <a:t>OpenStreetMap</a:t>
                      </a:r>
                      <a:endParaRPr sz="1350" u="none" strike="noStrike" cap="none" dirty="0"/>
                    </a:p>
                  </a:txBody>
                  <a:tcPr marL="91450" marR="91450" marT="45725" marB="45725" anchor="ctr"/>
                </a:tc>
                <a:extLst>
                  <a:ext uri="{0D108BD9-81ED-4DB2-BD59-A6C34878D82A}">
                    <a16:rowId xmlns:a16="http://schemas.microsoft.com/office/drawing/2014/main" val="10003"/>
                  </a:ext>
                </a:extLst>
              </a:tr>
            </a:tbl>
          </a:graphicData>
        </a:graphic>
      </p:graphicFrame>
      <p:pic>
        <p:nvPicPr>
          <p:cNvPr id="261" name="Google Shape;261;p7" descr="Car with solid fill"/>
          <p:cNvPicPr preferRelativeResize="0"/>
          <p:nvPr/>
        </p:nvPicPr>
        <p:blipFill rotWithShape="1">
          <a:blip r:embed="rId3">
            <a:alphaModFix/>
          </a:blip>
          <a:srcRect/>
          <a:stretch/>
        </p:blipFill>
        <p:spPr>
          <a:xfrm>
            <a:off x="1306747" y="1201231"/>
            <a:ext cx="914400" cy="914400"/>
          </a:xfrm>
          <a:prstGeom prst="rect">
            <a:avLst/>
          </a:prstGeom>
          <a:noFill/>
          <a:ln>
            <a:noFill/>
          </a:ln>
        </p:spPr>
      </p:pic>
      <p:pic>
        <p:nvPicPr>
          <p:cNvPr id="262" name="Google Shape;262;p7" descr="Bus with solid fill"/>
          <p:cNvPicPr preferRelativeResize="0"/>
          <p:nvPr/>
        </p:nvPicPr>
        <p:blipFill rotWithShape="1">
          <a:blip r:embed="rId4">
            <a:alphaModFix/>
          </a:blip>
          <a:srcRect/>
          <a:stretch/>
        </p:blipFill>
        <p:spPr>
          <a:xfrm>
            <a:off x="1358831" y="1898603"/>
            <a:ext cx="914400" cy="914400"/>
          </a:xfrm>
          <a:prstGeom prst="rect">
            <a:avLst/>
          </a:prstGeom>
          <a:noFill/>
          <a:ln>
            <a:noFill/>
          </a:ln>
        </p:spPr>
      </p:pic>
      <p:pic>
        <p:nvPicPr>
          <p:cNvPr id="263" name="Google Shape;263;p7" descr="Cycling with solid fill"/>
          <p:cNvPicPr preferRelativeResize="0"/>
          <p:nvPr/>
        </p:nvPicPr>
        <p:blipFill rotWithShape="1">
          <a:blip r:embed="rId5">
            <a:alphaModFix/>
          </a:blip>
          <a:srcRect/>
          <a:stretch/>
        </p:blipFill>
        <p:spPr>
          <a:xfrm>
            <a:off x="1471559" y="2858814"/>
            <a:ext cx="584776" cy="584776"/>
          </a:xfrm>
          <a:prstGeom prst="rect">
            <a:avLst/>
          </a:prstGeom>
          <a:noFill/>
          <a:ln>
            <a:noFill/>
          </a:ln>
        </p:spPr>
      </p:pic>
      <p:grpSp>
        <p:nvGrpSpPr>
          <p:cNvPr id="264" name="Google Shape;264;p7"/>
          <p:cNvGrpSpPr/>
          <p:nvPr/>
        </p:nvGrpSpPr>
        <p:grpSpPr>
          <a:xfrm>
            <a:off x="1339881" y="3662274"/>
            <a:ext cx="952299" cy="559989"/>
            <a:chOff x="3470507" y="3046355"/>
            <a:chExt cx="952299" cy="559989"/>
          </a:xfrm>
        </p:grpSpPr>
        <p:pic>
          <p:nvPicPr>
            <p:cNvPr id="265" name="Google Shape;265;p7" descr="Walk with solid fill"/>
            <p:cNvPicPr preferRelativeResize="0"/>
            <p:nvPr/>
          </p:nvPicPr>
          <p:blipFill rotWithShape="1">
            <a:blip r:embed="rId6">
              <a:alphaModFix/>
            </a:blip>
            <a:srcRect/>
            <a:stretch/>
          </p:blipFill>
          <p:spPr>
            <a:xfrm>
              <a:off x="3470507" y="3046355"/>
              <a:ext cx="559989" cy="559989"/>
            </a:xfrm>
            <a:prstGeom prst="rect">
              <a:avLst/>
            </a:prstGeom>
            <a:noFill/>
            <a:ln>
              <a:noFill/>
            </a:ln>
          </p:spPr>
        </p:pic>
        <p:pic>
          <p:nvPicPr>
            <p:cNvPr id="266" name="Google Shape;266;p7" descr="Wheelchair with solid fill"/>
            <p:cNvPicPr preferRelativeResize="0"/>
            <p:nvPr/>
          </p:nvPicPr>
          <p:blipFill rotWithShape="1">
            <a:blip r:embed="rId7">
              <a:alphaModFix/>
            </a:blip>
            <a:srcRect/>
            <a:stretch/>
          </p:blipFill>
          <p:spPr>
            <a:xfrm>
              <a:off x="3965606" y="3097749"/>
              <a:ext cx="457200" cy="457200"/>
            </a:xfrm>
            <a:prstGeom prst="rect">
              <a:avLst/>
            </a:prstGeom>
            <a:noFill/>
            <a:ln>
              <a:noFill/>
            </a:ln>
          </p:spPr>
        </p:pic>
        <p:sp>
          <p:nvSpPr>
            <p:cNvPr id="267" name="Google Shape;267;p7"/>
            <p:cNvSpPr txBox="1"/>
            <p:nvPr/>
          </p:nvSpPr>
          <p:spPr>
            <a:xfrm>
              <a:off x="3835470" y="3141683"/>
              <a:ext cx="2744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300"/>
              <a:buFont typeface="Calibri"/>
              <a:buNone/>
            </a:pPr>
            <a:r>
              <a:rPr lang="en-US"/>
              <a:t>Access to what kinds of Destinations?</a:t>
            </a:r>
            <a:endParaRPr/>
          </a:p>
        </p:txBody>
      </p:sp>
      <p:grpSp>
        <p:nvGrpSpPr>
          <p:cNvPr id="273" name="Google Shape;273;p9"/>
          <p:cNvGrpSpPr/>
          <p:nvPr/>
        </p:nvGrpSpPr>
        <p:grpSpPr>
          <a:xfrm>
            <a:off x="334594" y="1645332"/>
            <a:ext cx="8474811" cy="2289209"/>
            <a:chOff x="391" y="176282"/>
            <a:chExt cx="8474811" cy="2289209"/>
          </a:xfrm>
        </p:grpSpPr>
        <p:cxnSp>
          <p:nvCxnSpPr>
            <p:cNvPr id="274" name="Google Shape;274;p9"/>
            <p:cNvCxnSpPr/>
            <p:nvPr/>
          </p:nvCxnSpPr>
          <p:spPr>
            <a:xfrm>
              <a:off x="391"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275" name="Google Shape;275;p9"/>
            <p:cNvSpPr/>
            <p:nvPr/>
          </p:nvSpPr>
          <p:spPr>
            <a:xfrm>
              <a:off x="56116" y="526264"/>
              <a:ext cx="1055095" cy="902743"/>
            </a:xfrm>
            <a:prstGeom prst="rect">
              <a:avLst/>
            </a:prstGeom>
            <a:blipFill rotWithShape="1">
              <a:blip r:embed="rId3">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6" name="Google Shape;276;p9"/>
            <p:cNvSpPr/>
            <p:nvPr/>
          </p:nvSpPr>
          <p:spPr>
            <a:xfrm>
              <a:off x="56116"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7" name="Google Shape;277;p9"/>
            <p:cNvSpPr txBox="1"/>
            <p:nvPr/>
          </p:nvSpPr>
          <p:spPr>
            <a:xfrm>
              <a:off x="56116"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Enumerated job sectors</a:t>
              </a:r>
              <a:endParaRPr sz="1800" b="0" i="0" u="none" strike="noStrike" cap="none">
                <a:solidFill>
                  <a:schemeClr val="dk1"/>
                </a:solidFill>
                <a:latin typeface="Calibri"/>
                <a:ea typeface="Calibri"/>
                <a:cs typeface="Calibri"/>
                <a:sym typeface="Calibri"/>
              </a:endParaRPr>
            </a:p>
            <a:p>
              <a:pPr marL="114300" marR="0" lvl="1" indent="-25400" algn="l" rtl="0">
                <a:lnSpc>
                  <a:spcPct val="90000"/>
                </a:lnSpc>
                <a:spcBef>
                  <a:spcPts val="180"/>
                </a:spcBef>
                <a:spcAft>
                  <a:spcPts val="0"/>
                </a:spcAft>
                <a:buClr>
                  <a:schemeClr val="dk1"/>
                </a:buClr>
                <a:buSzPts val="1400"/>
                <a:buFont typeface="Noto Sans Symbols"/>
                <a:buNone/>
              </a:pPr>
              <a:endParaRPr sz="1400" b="0" i="0" u="none" strike="noStrike" cap="none">
                <a:solidFill>
                  <a:schemeClr val="dk1"/>
                </a:solidFill>
                <a:latin typeface="Calibri"/>
                <a:ea typeface="Calibri"/>
                <a:cs typeface="Calibri"/>
                <a:sym typeface="Calibri"/>
              </a:endParaRPr>
            </a:p>
          </p:txBody>
        </p:sp>
        <p:sp>
          <p:nvSpPr>
            <p:cNvPr id="278" name="Google Shape;278;p9"/>
            <p:cNvSpPr/>
            <p:nvPr/>
          </p:nvSpPr>
          <p:spPr>
            <a:xfrm>
              <a:off x="391"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9" name="Google Shape;279;p9"/>
            <p:cNvSpPr txBox="1"/>
            <p:nvPr/>
          </p:nvSpPr>
          <p:spPr>
            <a:xfrm>
              <a:off x="391"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Jobs</a:t>
              </a:r>
              <a:endParaRPr sz="900">
                <a:solidFill>
                  <a:schemeClr val="lt1"/>
                </a:solidFill>
                <a:latin typeface="Calibri"/>
                <a:ea typeface="Calibri"/>
                <a:cs typeface="Calibri"/>
                <a:sym typeface="Calibri"/>
              </a:endParaRPr>
            </a:p>
          </p:txBody>
        </p:sp>
        <p:cxnSp>
          <p:nvCxnSpPr>
            <p:cNvPr id="280" name="Google Shape;280;p9"/>
            <p:cNvCxnSpPr/>
            <p:nvPr/>
          </p:nvCxnSpPr>
          <p:spPr>
            <a:xfrm>
              <a:off x="1472454"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281" name="Google Shape;281;p9"/>
            <p:cNvSpPr/>
            <p:nvPr/>
          </p:nvSpPr>
          <p:spPr>
            <a:xfrm>
              <a:off x="1528178" y="526264"/>
              <a:ext cx="1055095" cy="902743"/>
            </a:xfrm>
            <a:prstGeom prst="rect">
              <a:avLst/>
            </a:prstGeom>
            <a:blipFill rotWithShape="1">
              <a:blip r:embed="rId4">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2" name="Google Shape;282;p9"/>
            <p:cNvSpPr/>
            <p:nvPr/>
          </p:nvSpPr>
          <p:spPr>
            <a:xfrm>
              <a:off x="1528178"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3" name="Google Shape;283;p9"/>
            <p:cNvSpPr txBox="1"/>
            <p:nvPr/>
          </p:nvSpPr>
          <p:spPr>
            <a:xfrm>
              <a:off x="1528178"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Childcare centers</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Public and Private K-12</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Post-secondary schools</a:t>
              </a:r>
              <a:endParaRPr sz="1800" b="0" i="0" u="none" strike="noStrike" cap="none">
                <a:solidFill>
                  <a:schemeClr val="dk1"/>
                </a:solidFill>
                <a:latin typeface="Calibri"/>
                <a:ea typeface="Calibri"/>
                <a:cs typeface="Calibri"/>
                <a:sym typeface="Calibri"/>
              </a:endParaRPr>
            </a:p>
          </p:txBody>
        </p:sp>
        <p:sp>
          <p:nvSpPr>
            <p:cNvPr id="284" name="Google Shape;284;p9"/>
            <p:cNvSpPr/>
            <p:nvPr/>
          </p:nvSpPr>
          <p:spPr>
            <a:xfrm>
              <a:off x="1472454"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5" name="Google Shape;285;p9"/>
            <p:cNvSpPr txBox="1"/>
            <p:nvPr/>
          </p:nvSpPr>
          <p:spPr>
            <a:xfrm>
              <a:off x="1472454"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Education</a:t>
              </a:r>
              <a:endParaRPr sz="900">
                <a:solidFill>
                  <a:schemeClr val="lt1"/>
                </a:solidFill>
                <a:latin typeface="Calibri"/>
                <a:ea typeface="Calibri"/>
                <a:cs typeface="Calibri"/>
                <a:sym typeface="Calibri"/>
              </a:endParaRPr>
            </a:p>
          </p:txBody>
        </p:sp>
        <p:cxnSp>
          <p:nvCxnSpPr>
            <p:cNvPr id="286" name="Google Shape;286;p9"/>
            <p:cNvCxnSpPr/>
            <p:nvPr/>
          </p:nvCxnSpPr>
          <p:spPr>
            <a:xfrm>
              <a:off x="2944516"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287" name="Google Shape;287;p9"/>
            <p:cNvSpPr/>
            <p:nvPr/>
          </p:nvSpPr>
          <p:spPr>
            <a:xfrm>
              <a:off x="3000241" y="526264"/>
              <a:ext cx="1055095" cy="902743"/>
            </a:xfrm>
            <a:prstGeom prst="rect">
              <a:avLst/>
            </a:prstGeom>
            <a:blipFill rotWithShape="1">
              <a:blip r:embed="rId5">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8" name="Google Shape;288;p9"/>
            <p:cNvSpPr/>
            <p:nvPr/>
          </p:nvSpPr>
          <p:spPr>
            <a:xfrm>
              <a:off x="3000241"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9" name="Google Shape;289;p9"/>
            <p:cNvSpPr txBox="1"/>
            <p:nvPr/>
          </p:nvSpPr>
          <p:spPr>
            <a:xfrm>
              <a:off x="3000241"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Primary care clinics</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Urgent Care</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Trauma Centers</a:t>
              </a:r>
              <a:endParaRPr sz="1800" b="0" i="0" u="none" strike="noStrike" cap="none">
                <a:solidFill>
                  <a:schemeClr val="dk1"/>
                </a:solidFill>
                <a:latin typeface="Calibri"/>
                <a:ea typeface="Calibri"/>
                <a:cs typeface="Calibri"/>
                <a:sym typeface="Calibri"/>
              </a:endParaRPr>
            </a:p>
          </p:txBody>
        </p:sp>
        <p:sp>
          <p:nvSpPr>
            <p:cNvPr id="290" name="Google Shape;290;p9"/>
            <p:cNvSpPr/>
            <p:nvPr/>
          </p:nvSpPr>
          <p:spPr>
            <a:xfrm>
              <a:off x="2944516"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1" name="Google Shape;291;p9"/>
            <p:cNvSpPr txBox="1"/>
            <p:nvPr/>
          </p:nvSpPr>
          <p:spPr>
            <a:xfrm>
              <a:off x="2944516"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Healthcare</a:t>
              </a:r>
              <a:endParaRPr sz="900">
                <a:solidFill>
                  <a:schemeClr val="lt1"/>
                </a:solidFill>
                <a:latin typeface="Calibri"/>
                <a:ea typeface="Calibri"/>
                <a:cs typeface="Calibri"/>
                <a:sym typeface="Calibri"/>
              </a:endParaRPr>
            </a:p>
          </p:txBody>
        </p:sp>
        <p:cxnSp>
          <p:nvCxnSpPr>
            <p:cNvPr id="292" name="Google Shape;292;p9"/>
            <p:cNvCxnSpPr/>
            <p:nvPr/>
          </p:nvCxnSpPr>
          <p:spPr>
            <a:xfrm>
              <a:off x="4416579"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293" name="Google Shape;293;p9"/>
            <p:cNvSpPr/>
            <p:nvPr/>
          </p:nvSpPr>
          <p:spPr>
            <a:xfrm>
              <a:off x="4472303" y="526264"/>
              <a:ext cx="1055095" cy="902743"/>
            </a:xfrm>
            <a:prstGeom prst="rect">
              <a:avLst/>
            </a:prstGeom>
            <a:blipFill rotWithShape="1">
              <a:blip r:embed="rId6">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4" name="Google Shape;294;p9"/>
            <p:cNvSpPr/>
            <p:nvPr/>
          </p:nvSpPr>
          <p:spPr>
            <a:xfrm>
              <a:off x="4472303"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5" name="Google Shape;295;p9"/>
            <p:cNvSpPr txBox="1"/>
            <p:nvPr/>
          </p:nvSpPr>
          <p:spPr>
            <a:xfrm>
              <a:off x="4472303"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Grocery Stores (SNAP retailers)</a:t>
              </a:r>
              <a:endParaRPr sz="1800" b="0" i="0" u="none" strike="noStrike" cap="none">
                <a:solidFill>
                  <a:schemeClr val="dk1"/>
                </a:solidFill>
                <a:latin typeface="Calibri"/>
                <a:ea typeface="Calibri"/>
                <a:cs typeface="Calibri"/>
                <a:sym typeface="Calibri"/>
              </a:endParaRPr>
            </a:p>
            <a:p>
              <a:pPr marL="114300" marR="0" lvl="1" indent="-38100" algn="l" rtl="0">
                <a:lnSpc>
                  <a:spcPct val="90000"/>
                </a:lnSpc>
                <a:spcBef>
                  <a:spcPts val="18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6" name="Google Shape;296;p9"/>
            <p:cNvSpPr/>
            <p:nvPr/>
          </p:nvSpPr>
          <p:spPr>
            <a:xfrm>
              <a:off x="4416579"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7" name="Google Shape;297;p9"/>
            <p:cNvSpPr txBox="1"/>
            <p:nvPr/>
          </p:nvSpPr>
          <p:spPr>
            <a:xfrm>
              <a:off x="4416579"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Food</a:t>
              </a:r>
              <a:endParaRPr sz="900">
                <a:solidFill>
                  <a:schemeClr val="lt1"/>
                </a:solidFill>
                <a:latin typeface="Calibri"/>
                <a:ea typeface="Calibri"/>
                <a:cs typeface="Calibri"/>
                <a:sym typeface="Calibri"/>
              </a:endParaRPr>
            </a:p>
          </p:txBody>
        </p:sp>
        <p:cxnSp>
          <p:nvCxnSpPr>
            <p:cNvPr id="298" name="Google Shape;298;p9"/>
            <p:cNvCxnSpPr/>
            <p:nvPr/>
          </p:nvCxnSpPr>
          <p:spPr>
            <a:xfrm>
              <a:off x="5888641"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299" name="Google Shape;299;p9"/>
            <p:cNvSpPr/>
            <p:nvPr/>
          </p:nvSpPr>
          <p:spPr>
            <a:xfrm>
              <a:off x="5944366" y="526264"/>
              <a:ext cx="1055095" cy="902743"/>
            </a:xfrm>
            <a:prstGeom prst="rect">
              <a:avLst/>
            </a:prstGeom>
            <a:blipFill rotWithShape="1">
              <a:blip r:embed="rId7">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0" name="Google Shape;300;p9"/>
            <p:cNvSpPr/>
            <p:nvPr/>
          </p:nvSpPr>
          <p:spPr>
            <a:xfrm>
              <a:off x="5944366"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1" name="Google Shape;301;p9"/>
            <p:cNvSpPr txBox="1"/>
            <p:nvPr/>
          </p:nvSpPr>
          <p:spPr>
            <a:xfrm>
              <a:off x="5944366"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Convention Centers</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Major Sports Venue</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Fairgrounds</a:t>
              </a:r>
              <a:endParaRPr sz="1800" b="0" i="0" u="none" strike="noStrike" cap="none">
                <a:solidFill>
                  <a:schemeClr val="dk1"/>
                </a:solidFill>
                <a:latin typeface="Calibri"/>
                <a:ea typeface="Calibri"/>
                <a:cs typeface="Calibri"/>
                <a:sym typeface="Calibri"/>
              </a:endParaRPr>
            </a:p>
          </p:txBody>
        </p:sp>
        <p:sp>
          <p:nvSpPr>
            <p:cNvPr id="302" name="Google Shape;302;p9"/>
            <p:cNvSpPr/>
            <p:nvPr/>
          </p:nvSpPr>
          <p:spPr>
            <a:xfrm>
              <a:off x="5888641"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3" name="Google Shape;303;p9"/>
            <p:cNvSpPr txBox="1"/>
            <p:nvPr/>
          </p:nvSpPr>
          <p:spPr>
            <a:xfrm>
              <a:off x="5888641"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Entertainment</a:t>
              </a:r>
              <a:endParaRPr sz="900">
                <a:solidFill>
                  <a:schemeClr val="lt1"/>
                </a:solidFill>
                <a:latin typeface="Calibri"/>
                <a:ea typeface="Calibri"/>
                <a:cs typeface="Calibri"/>
                <a:sym typeface="Calibri"/>
              </a:endParaRPr>
            </a:p>
          </p:txBody>
        </p:sp>
        <p:cxnSp>
          <p:nvCxnSpPr>
            <p:cNvPr id="304" name="Google Shape;304;p9"/>
            <p:cNvCxnSpPr/>
            <p:nvPr/>
          </p:nvCxnSpPr>
          <p:spPr>
            <a:xfrm>
              <a:off x="7360704" y="459394"/>
              <a:ext cx="0" cy="2006097"/>
            </a:xfrm>
            <a:prstGeom prst="straightConnector1">
              <a:avLst/>
            </a:prstGeom>
            <a:solidFill>
              <a:schemeClr val="lt2">
                <a:alpha val="89411"/>
              </a:schemeClr>
            </a:solidFill>
            <a:ln w="12700" cap="flat" cmpd="sng">
              <a:solidFill>
                <a:schemeClr val="dk2"/>
              </a:solidFill>
              <a:prstDash val="solid"/>
              <a:miter lim="800000"/>
              <a:headEnd type="none" w="sm" len="sm"/>
              <a:tailEnd type="none" w="sm" len="sm"/>
            </a:ln>
          </p:spPr>
        </p:cxnSp>
        <p:sp>
          <p:nvSpPr>
            <p:cNvPr id="305" name="Google Shape;305;p9"/>
            <p:cNvSpPr/>
            <p:nvPr/>
          </p:nvSpPr>
          <p:spPr>
            <a:xfrm>
              <a:off x="7416429" y="526264"/>
              <a:ext cx="1055095" cy="902743"/>
            </a:xfrm>
            <a:prstGeom prst="rect">
              <a:avLst/>
            </a:prstGeom>
            <a:blipFill rotWithShape="1">
              <a:blip r:embed="rId8">
                <a:alphaModFix/>
              </a:blip>
              <a:stretch>
                <a:fillRect t="-7996" b="-7997"/>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6" name="Google Shape;306;p9"/>
            <p:cNvSpPr/>
            <p:nvPr/>
          </p:nvSpPr>
          <p:spPr>
            <a:xfrm>
              <a:off x="7416429" y="1429008"/>
              <a:ext cx="1055095" cy="1036483"/>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7" name="Google Shape;307;p9"/>
            <p:cNvSpPr txBox="1"/>
            <p:nvPr/>
          </p:nvSpPr>
          <p:spPr>
            <a:xfrm>
              <a:off x="7416429" y="1429008"/>
              <a:ext cx="1055095" cy="1036483"/>
            </a:xfrm>
            <a:prstGeom prst="rect">
              <a:avLst/>
            </a:prstGeom>
            <a:noFill/>
            <a:ln>
              <a:noFill/>
            </a:ln>
          </p:spPr>
          <p:txBody>
            <a:bodyPr spcFirstLastPara="1" wrap="square" lIns="30475" tIns="30475" rIns="30475" bIns="30475" anchor="t" anchorCtr="0">
              <a:noAutofit/>
            </a:bodyPr>
            <a:lstStyle/>
            <a:p>
              <a:pPr marL="114300" marR="0" lvl="1" indent="-38100" algn="l" rtl="0">
                <a:lnSpc>
                  <a:spcPct val="9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Airports with Cargo Facility</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Pipeline terminals</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Rail terminals</a:t>
              </a:r>
              <a:endParaRPr sz="1800" b="0" i="0" u="none" strike="noStrike" cap="none">
                <a:solidFill>
                  <a:schemeClr val="dk1"/>
                </a:solidFill>
                <a:latin typeface="Calibri"/>
                <a:ea typeface="Calibri"/>
                <a:cs typeface="Calibri"/>
                <a:sym typeface="Calibri"/>
              </a:endParaRPr>
            </a:p>
            <a:p>
              <a:pPr marL="114300" marR="0" lvl="1" indent="-114300" algn="l" rtl="0">
                <a:lnSpc>
                  <a:spcPct val="90000"/>
                </a:lnSpc>
                <a:spcBef>
                  <a:spcPts val="18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Ports</a:t>
              </a:r>
              <a:endParaRPr sz="1800" b="0" i="0" u="none" strike="noStrike" cap="none">
                <a:solidFill>
                  <a:schemeClr val="dk1"/>
                </a:solidFill>
                <a:latin typeface="Calibri"/>
                <a:ea typeface="Calibri"/>
                <a:cs typeface="Calibri"/>
                <a:sym typeface="Calibri"/>
              </a:endParaRPr>
            </a:p>
          </p:txBody>
        </p:sp>
        <p:sp>
          <p:nvSpPr>
            <p:cNvPr id="308" name="Google Shape;308;p9"/>
            <p:cNvSpPr/>
            <p:nvPr/>
          </p:nvSpPr>
          <p:spPr>
            <a:xfrm>
              <a:off x="7360704" y="176282"/>
              <a:ext cx="1114498" cy="343325"/>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9" name="Google Shape;309;p9"/>
            <p:cNvSpPr txBox="1"/>
            <p:nvPr/>
          </p:nvSpPr>
          <p:spPr>
            <a:xfrm>
              <a:off x="7360704" y="176282"/>
              <a:ext cx="1114498" cy="343325"/>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en-US" sz="1050">
                  <a:solidFill>
                    <a:schemeClr val="lt1"/>
                  </a:solidFill>
                  <a:latin typeface="Calibri"/>
                  <a:ea typeface="Calibri"/>
                  <a:cs typeface="Calibri"/>
                  <a:sym typeface="Calibri"/>
                </a:rPr>
                <a:t>Intermodal Freight</a:t>
              </a: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2" descr="Vintage pickup truck with Christmas tree"/>
          <p:cNvPicPr preferRelativeResize="0"/>
          <p:nvPr/>
        </p:nvPicPr>
        <p:blipFill rotWithShape="1">
          <a:blip r:embed="rId3">
            <a:alphaModFix amt="85000"/>
          </a:blip>
          <a:srcRect l="30415" t="1990" r="97" b="8319"/>
          <a:stretch/>
        </p:blipFill>
        <p:spPr>
          <a:xfrm>
            <a:off x="242316" y="0"/>
            <a:ext cx="4732020" cy="4613148"/>
          </a:xfrm>
          <a:prstGeom prst="rect">
            <a:avLst/>
          </a:prstGeom>
          <a:noFill/>
          <a:ln>
            <a:noFill/>
          </a:ln>
        </p:spPr>
      </p:pic>
      <p:sp>
        <p:nvSpPr>
          <p:cNvPr id="340" name="Google Shape;340;p12"/>
          <p:cNvSpPr txBox="1">
            <a:spLocks noGrp="1"/>
          </p:cNvSpPr>
          <p:nvPr>
            <p:ph type="title"/>
          </p:nvPr>
        </p:nvSpPr>
        <p:spPr>
          <a:xfrm>
            <a:off x="5133314" y="273844"/>
            <a:ext cx="2462543"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92333"/>
              </a:buClr>
              <a:buSzPts val="3000"/>
              <a:buFont typeface="Calibri"/>
              <a:buNone/>
            </a:pPr>
            <a:r>
              <a:rPr lang="en-US" sz="3000"/>
              <a:t>Access in a Rural Context</a:t>
            </a:r>
            <a:endParaRPr/>
          </a:p>
        </p:txBody>
      </p:sp>
      <p:sp>
        <p:nvSpPr>
          <p:cNvPr id="341" name="Google Shape;341;p12"/>
          <p:cNvSpPr txBox="1">
            <a:spLocks noGrp="1"/>
          </p:cNvSpPr>
          <p:nvPr>
            <p:ph type="body" idx="1"/>
          </p:nvPr>
        </p:nvSpPr>
        <p:spPr>
          <a:xfrm>
            <a:off x="5214795" y="1369219"/>
            <a:ext cx="3539905" cy="3263504"/>
          </a:xfrm>
          <a:prstGeom prst="rect">
            <a:avLst/>
          </a:prstGeom>
          <a:no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1500"/>
              <a:buChar char="•"/>
            </a:pPr>
            <a:r>
              <a:rPr lang="en-US" sz="1800" b="1" dirty="0"/>
              <a:t>Rural </a:t>
            </a:r>
            <a:r>
              <a:rPr lang="en-US" sz="1800" dirty="0"/>
              <a:t>area stereotype:</a:t>
            </a:r>
            <a:endParaRPr dirty="0"/>
          </a:p>
          <a:p>
            <a:pPr marL="514350" lvl="1" indent="-171450" algn="l" rtl="0">
              <a:lnSpc>
                <a:spcPct val="90000"/>
              </a:lnSpc>
              <a:spcBef>
                <a:spcPts val="375"/>
              </a:spcBef>
              <a:spcAft>
                <a:spcPts val="0"/>
              </a:spcAft>
              <a:buClr>
                <a:schemeClr val="dk1"/>
              </a:buClr>
              <a:buSzPts val="1500"/>
              <a:buChar char="•"/>
            </a:pPr>
            <a:r>
              <a:rPr lang="en-US" sz="2000" dirty="0"/>
              <a:t>Car dependency</a:t>
            </a:r>
            <a:endParaRPr dirty="0"/>
          </a:p>
          <a:p>
            <a:pPr marL="514350" lvl="1" indent="-171450" algn="l" rtl="0">
              <a:lnSpc>
                <a:spcPct val="90000"/>
              </a:lnSpc>
              <a:spcBef>
                <a:spcPts val="375"/>
              </a:spcBef>
              <a:spcAft>
                <a:spcPts val="0"/>
              </a:spcAft>
              <a:buClr>
                <a:schemeClr val="dk1"/>
              </a:buClr>
              <a:buSzPts val="1500"/>
              <a:buChar char="•"/>
            </a:pPr>
            <a:r>
              <a:rPr lang="en-US" dirty="0"/>
              <a:t>Long travel times</a:t>
            </a:r>
            <a:endParaRPr sz="2400" dirty="0"/>
          </a:p>
          <a:p>
            <a:pPr marL="514350" lvl="1" indent="-171450" algn="l" rtl="0">
              <a:lnSpc>
                <a:spcPct val="90000"/>
              </a:lnSpc>
              <a:spcBef>
                <a:spcPts val="375"/>
              </a:spcBef>
              <a:spcAft>
                <a:spcPts val="0"/>
              </a:spcAft>
              <a:buClr>
                <a:schemeClr val="dk1"/>
              </a:buClr>
              <a:buSzPts val="1500"/>
              <a:buChar char="•"/>
            </a:pPr>
            <a:r>
              <a:rPr lang="en-US" dirty="0"/>
              <a:t>Low density</a:t>
            </a:r>
            <a:endParaRPr sz="2400" dirty="0"/>
          </a:p>
          <a:p>
            <a:pPr marL="514350" lvl="1" indent="-171450" algn="l" rtl="0">
              <a:lnSpc>
                <a:spcPct val="90000"/>
              </a:lnSpc>
              <a:spcBef>
                <a:spcPts val="375"/>
              </a:spcBef>
              <a:spcAft>
                <a:spcPts val="0"/>
              </a:spcAft>
              <a:buClr>
                <a:schemeClr val="dk1"/>
              </a:buClr>
              <a:buSzPts val="1500"/>
              <a:buChar char="•"/>
            </a:pPr>
            <a:r>
              <a:rPr lang="en-US" dirty="0"/>
              <a:t>Few options</a:t>
            </a:r>
            <a:endParaRPr sz="2400" dirty="0"/>
          </a:p>
          <a:p>
            <a:pPr marL="171450" lvl="0" indent="-76200" algn="l" rtl="0">
              <a:lnSpc>
                <a:spcPct val="90000"/>
              </a:lnSpc>
              <a:spcBef>
                <a:spcPts val="750"/>
              </a:spcBef>
              <a:spcAft>
                <a:spcPts val="0"/>
              </a:spcAft>
              <a:buClr>
                <a:schemeClr val="dk1"/>
              </a:buClr>
              <a:buSzPts val="1500"/>
              <a:buNone/>
            </a:pPr>
            <a:endParaRPr sz="1800" dirty="0"/>
          </a:p>
          <a:p>
            <a:pPr marL="171450" lvl="0" indent="-171450" algn="l" rtl="0">
              <a:lnSpc>
                <a:spcPct val="90000"/>
              </a:lnSpc>
              <a:spcBef>
                <a:spcPts val="750"/>
              </a:spcBef>
              <a:spcAft>
                <a:spcPts val="0"/>
              </a:spcAft>
              <a:buClr>
                <a:schemeClr val="dk1"/>
              </a:buClr>
              <a:buSzPts val="1500"/>
              <a:buChar char="•"/>
            </a:pPr>
            <a:r>
              <a:rPr lang="en-US" sz="1800" dirty="0"/>
              <a:t>How true? how universal?</a:t>
            </a:r>
            <a:endParaRPr dirty="0"/>
          </a:p>
          <a:p>
            <a:pPr marL="171450" lvl="0" indent="-76200" algn="l" rtl="0">
              <a:lnSpc>
                <a:spcPct val="90000"/>
              </a:lnSpc>
              <a:spcBef>
                <a:spcPts val="750"/>
              </a:spcBef>
              <a:spcAft>
                <a:spcPts val="0"/>
              </a:spcAft>
              <a:buClr>
                <a:schemeClr val="dk1"/>
              </a:buClr>
              <a:buSzPts val="1500"/>
              <a:buNone/>
            </a:pPr>
            <a:endParaRPr sz="1800" dirty="0"/>
          </a:p>
          <a:p>
            <a:pPr marL="171450" lvl="0" indent="-171450" algn="l" rtl="0">
              <a:lnSpc>
                <a:spcPct val="90000"/>
              </a:lnSpc>
              <a:spcBef>
                <a:spcPts val="750"/>
              </a:spcBef>
              <a:spcAft>
                <a:spcPts val="0"/>
              </a:spcAft>
              <a:buClr>
                <a:schemeClr val="dk1"/>
              </a:buClr>
              <a:buSzPts val="1500"/>
              <a:buChar char="•"/>
            </a:pPr>
            <a:r>
              <a:rPr lang="en-US" sz="1800" dirty="0"/>
              <a:t>We use USDA definitions of rural</a:t>
            </a:r>
            <a:endParaRPr sz="1800" dirty="0"/>
          </a:p>
        </p:txBody>
      </p:sp>
      <p:sp>
        <p:nvSpPr>
          <p:cNvPr id="342" name="Google Shape;342;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FFFFFF"/>
                </a:solidFill>
                <a:latin typeface="Calibri"/>
                <a:ea typeface="Calibri"/>
                <a:cs typeface="Calibri"/>
                <a:sym typeface="Calibri"/>
              </a:rPr>
              <a:t>9</a:t>
            </a:fld>
            <a:endParaRPr sz="900" b="0" i="0" u="none" strike="noStrike" cap="none">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5403</TotalTime>
  <Words>1855</Words>
  <Application>Microsoft Macintosh PowerPoint</Application>
  <PresentationFormat>On-screen Show (16:9)</PresentationFormat>
  <Paragraphs>234</Paragraphs>
  <Slides>24</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Noto Sans Symbols</vt:lpstr>
      <vt:lpstr>Open Sans</vt:lpstr>
      <vt:lpstr>Helvetica Neue</vt:lpstr>
      <vt:lpstr>Arial</vt:lpstr>
      <vt:lpstr>Times New Roman</vt:lpstr>
      <vt:lpstr>Calibri</vt:lpstr>
      <vt:lpstr>Office Theme</vt:lpstr>
      <vt:lpstr>Custom Design</vt:lpstr>
      <vt:lpstr>Access to Essential Services</vt:lpstr>
      <vt:lpstr>Accessibility Observatory</vt:lpstr>
      <vt:lpstr>What is Accessibility?</vt:lpstr>
      <vt:lpstr>PowerPoint Presentation</vt:lpstr>
      <vt:lpstr>How is Accessibility Measured?</vt:lpstr>
      <vt:lpstr>Calculating Accessibility: block origins</vt:lpstr>
      <vt:lpstr>Calculating Accessibility: network inputs</vt:lpstr>
      <vt:lpstr>Access to what kinds of Destinations?</vt:lpstr>
      <vt:lpstr>Access in a Rural Context</vt:lpstr>
      <vt:lpstr>Minnesota Urbanicity and Population</vt:lpstr>
      <vt:lpstr>Access to education</vt:lpstr>
      <vt:lpstr>Nearest Public High School and Urbanicity</vt:lpstr>
      <vt:lpstr>Level of traffic stress (LTS) Analysis</vt:lpstr>
      <vt:lpstr>Measuring rural low-stress bike access to HS</vt:lpstr>
      <vt:lpstr>Measuring rural all-streets bike access to HS</vt:lpstr>
      <vt:lpstr>PowerPoint Presentation</vt:lpstr>
      <vt:lpstr>PowerPoint Presentation</vt:lpstr>
      <vt:lpstr>Access to Food</vt:lpstr>
      <vt:lpstr>Urban-rural food environment </vt:lpstr>
      <vt:lpstr>PowerPoint Presentation</vt:lpstr>
      <vt:lpstr>PowerPoint Presentation</vt:lpstr>
      <vt:lpstr>PowerPoint Presentation</vt:lpstr>
      <vt:lpstr>z.umn.edu/rural-access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Eric M Lind</dc:creator>
  <cp:lastModifiedBy>Shiqin Liu</cp:lastModifiedBy>
  <cp:revision>6</cp:revision>
  <dcterms:created xsi:type="dcterms:W3CDTF">2025-06-20T20:01:36Z</dcterms:created>
  <dcterms:modified xsi:type="dcterms:W3CDTF">2025-09-16T16:04:43Z</dcterms:modified>
</cp:coreProperties>
</file>